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6" r:id="rId2"/>
    <p:sldId id="257" r:id="rId3"/>
    <p:sldId id="268" r:id="rId4"/>
    <p:sldId id="265" r:id="rId5"/>
    <p:sldId id="270" r:id="rId6"/>
    <p:sldId id="263" r:id="rId7"/>
    <p:sldId id="267" r:id="rId8"/>
    <p:sldId id="258" r:id="rId9"/>
    <p:sldId id="271" r:id="rId10"/>
    <p:sldId id="260" r:id="rId11"/>
    <p:sldId id="272" r:id="rId12"/>
    <p:sldId id="262" r:id="rId13"/>
    <p:sldId id="269" r:id="rId14"/>
    <p:sldId id="277" r:id="rId15"/>
  </p:sldIdLst>
  <p:sldSz cx="9906000" cy="6858000" type="A4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16"/>
    <a:srgbClr val="EC1C3F"/>
    <a:srgbClr val="D60024"/>
    <a:srgbClr val="C52030"/>
    <a:srgbClr val="000000"/>
    <a:srgbClr val="669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41" autoAdjust="0"/>
    <p:restoredTop sz="96474" autoAdjust="0"/>
  </p:normalViewPr>
  <p:slideViewPr>
    <p:cSldViewPr>
      <p:cViewPr>
        <p:scale>
          <a:sx n="78" d="100"/>
          <a:sy n="78" d="100"/>
        </p:scale>
        <p:origin x="-1230" y="-4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47" d="100"/>
          <a:sy n="147" d="100"/>
        </p:scale>
        <p:origin x="200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D78FD-76D1-FD4F-AC51-A2EE64D86B75}" type="datetime1">
              <a:rPr lang="es-ES" smtClean="0"/>
              <a:pPr/>
              <a:t>15/02/2017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A65AD-C243-4643-862A-EF7BDA30992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18933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4A279-26E4-0B48-9819-26A3C2007B49}" type="datetime1">
              <a:rPr lang="es-ES" smtClean="0"/>
              <a:pPr/>
              <a:t>15/02/2017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8A5BC-A8AC-1B47-8A6B-2342DD5D45A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07406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8A5BC-A8AC-1B47-8A6B-2342DD5D45A5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4050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 txBox="1">
            <a:spLocks/>
          </p:cNvSpPr>
          <p:nvPr userDrawn="1"/>
        </p:nvSpPr>
        <p:spPr>
          <a:xfrm>
            <a:off x="9529812" y="3200825"/>
            <a:ext cx="432048" cy="288031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DCB8EB-0039-4FE0-8CAC-B68D62B58CA2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p:transition spd="slow" advClick="0" advTm="4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9 Conector recto"/>
          <p:cNvCxnSpPr/>
          <p:nvPr userDrawn="1"/>
        </p:nvCxnSpPr>
        <p:spPr>
          <a:xfrm>
            <a:off x="9561512" y="2996952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529812" y="3200825"/>
            <a:ext cx="432048" cy="28803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ADCB8EB-0039-4FE0-8CAC-B68D62B58CA2}" type="slidenum">
              <a:rPr lang="es-ES" smtClean="0"/>
              <a:pPr/>
              <a:t>‹Nº›</a:t>
            </a:fld>
            <a:endParaRPr lang="es-ES" dirty="0"/>
          </a:p>
        </p:txBody>
      </p:sp>
      <p:cxnSp>
        <p:nvCxnSpPr>
          <p:cNvPr id="13" name="4 Conector recto"/>
          <p:cNvCxnSpPr/>
          <p:nvPr userDrawn="1"/>
        </p:nvCxnSpPr>
        <p:spPr>
          <a:xfrm>
            <a:off x="2504728" y="505103"/>
            <a:ext cx="7556" cy="5851515"/>
          </a:xfrm>
          <a:prstGeom prst="line">
            <a:avLst/>
          </a:prstGeom>
          <a:ln w="28575" cmpd="sng">
            <a:solidFill>
              <a:srgbClr val="EC1C3F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 spd="slow" advClick="0" advTm="4000">
    <p:push/>
  </p:transition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0" y="0"/>
            <a:ext cx="9906000" cy="6858000"/>
            <a:chOff x="0" y="0"/>
            <a:chExt cx="9906000" cy="6858000"/>
          </a:xfrm>
        </p:grpSpPr>
        <p:pic>
          <p:nvPicPr>
            <p:cNvPr id="3" name="Imagen 2" descr="portada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906000" cy="6858000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200472" y="1332056"/>
              <a:ext cx="5976664" cy="584776"/>
            </a:xfrm>
            <a:prstGeom prst="rect">
              <a:avLst/>
            </a:prstGeom>
            <a:effectLst/>
          </p:spPr>
          <p:txBody>
            <a:bodyPr wrap="square" rtlCol="0">
              <a:spAutoFit/>
            </a:bodyPr>
            <a:lstStyle/>
            <a:p>
              <a:r>
                <a:rPr lang="es-ES" sz="3200" b="1" kern="12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DESPRENDIMIENTOS</a:t>
              </a:r>
              <a:endParaRPr lang="es-ES" sz="3200" b="1" kern="120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200472" y="372104"/>
              <a:ext cx="7272808" cy="896656"/>
            </a:xfrm>
            <a:prstGeom prst="rect">
              <a:avLst/>
            </a:prstGeom>
            <a:effectLst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r">
                <a:defRPr sz="3600" b="1">
                  <a:solidFill>
                    <a:srgbClr val="FFFFFF"/>
                  </a:solidFill>
                  <a:latin typeface="Helvetica"/>
                  <a:cs typeface="Helvetica"/>
                </a:defRPr>
              </a:lvl1pPr>
            </a:lstStyle>
            <a:p>
              <a:pPr algn="l">
                <a:lnSpc>
                  <a:spcPct val="80000"/>
                </a:lnSpc>
              </a:pPr>
              <a:r>
                <a:rPr lang="es-ES" sz="3200" b="0" dirty="0"/>
                <a:t>Servicios en </a:t>
              </a:r>
              <a:endParaRPr lang="es-ES" sz="3200" b="0" dirty="0" smtClean="0"/>
            </a:p>
            <a:p>
              <a:pPr algn="l">
                <a:lnSpc>
                  <a:spcPct val="80000"/>
                </a:lnSpc>
              </a:pPr>
              <a:r>
                <a:rPr lang="es-ES" sz="3200" b="0" dirty="0" smtClean="0"/>
                <a:t>riesgos </a:t>
              </a:r>
              <a:r>
                <a:rPr lang="es-ES" sz="3200" b="0" dirty="0"/>
                <a:t>geológicos</a:t>
              </a: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88" y="4457804"/>
              <a:ext cx="2952328" cy="23372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998430805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11 Conector recto"/>
          <p:cNvCxnSpPr/>
          <p:nvPr/>
        </p:nvCxnSpPr>
        <p:spPr>
          <a:xfrm>
            <a:off x="9561512" y="2996952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9561512" y="3212976"/>
            <a:ext cx="3444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07</a:t>
            </a:r>
            <a:endParaRPr lang="es-E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Imagen 7" descr="portad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3" name="Rectangle 4"/>
          <p:cNvSpPr>
            <a:spLocks/>
          </p:cNvSpPr>
          <p:nvPr/>
        </p:nvSpPr>
        <p:spPr bwMode="auto">
          <a:xfrm>
            <a:off x="3152800" y="4874408"/>
            <a:ext cx="5172769" cy="200901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endParaRPr lang="es-ES" sz="4800" b="1" dirty="0" smtClean="0">
              <a:solidFill>
                <a:srgbClr val="000000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algn="r">
              <a:lnSpc>
                <a:spcPct val="80000"/>
              </a:lnSpc>
            </a:pPr>
            <a:r>
              <a:rPr lang="es-ES_tradnl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Gill Sans" charset="0"/>
                <a:cs typeface="Arial"/>
              </a:rPr>
              <a:t>LA PRECISIÓN</a:t>
            </a:r>
            <a:endParaRPr lang="es-ES" sz="4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Gill Sans" charset="0"/>
              <a:cs typeface="Arial"/>
            </a:endParaRPr>
          </a:p>
          <a:p>
            <a:pPr>
              <a:lnSpc>
                <a:spcPct val="80000"/>
              </a:lnSpc>
            </a:pPr>
            <a:endParaRPr lang="es-ES" sz="48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cxnSp>
        <p:nvCxnSpPr>
          <p:cNvPr id="24" name="4 Conector recto"/>
          <p:cNvCxnSpPr/>
          <p:nvPr/>
        </p:nvCxnSpPr>
        <p:spPr>
          <a:xfrm>
            <a:off x="8481392" y="5661248"/>
            <a:ext cx="0" cy="2088232"/>
          </a:xfrm>
          <a:prstGeom prst="line">
            <a:avLst/>
          </a:prstGeom>
          <a:ln w="38100" cmpd="sng">
            <a:solidFill>
              <a:srgbClr val="FFFF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4000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4 Conector recto"/>
          <p:cNvCxnSpPr/>
          <p:nvPr/>
        </p:nvCxnSpPr>
        <p:spPr>
          <a:xfrm>
            <a:off x="2508721" y="503120"/>
            <a:ext cx="0" cy="693632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Rectangle 5"/>
          <p:cNvSpPr>
            <a:spLocks/>
          </p:cNvSpPr>
          <p:nvPr/>
        </p:nvSpPr>
        <p:spPr bwMode="auto">
          <a:xfrm>
            <a:off x="2792760" y="648000"/>
            <a:ext cx="6480542" cy="5399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/>
          <a:lstStyle/>
          <a:p>
            <a:pPr algn="just">
              <a:lnSpc>
                <a:spcPct val="110000"/>
              </a:lnSpc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L</a:t>
            </a:r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a 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precisión en los cálculos garantiza una importante reducción de costes en las </a:t>
            </a:r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actuaciones</a:t>
            </a:r>
          </a:p>
          <a:p>
            <a:pPr algn="just">
              <a:lnSpc>
                <a:spcPct val="110000"/>
              </a:lnSpc>
            </a:pPr>
            <a:endParaRPr lang="es-E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  <a:p>
            <a:pPr algn="just">
              <a:lnSpc>
                <a:spcPct val="110000"/>
              </a:lnSpc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Levantamiento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topográfico de detalle: Se realiza en las zonas donde es necesario tener una información más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detallada. Determinación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con exactitud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del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tamaño de bloques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inestables y otros detalles del terreno.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Este levantamiento topográfico de detalle se realiza mediante un Laser Scanner Topográfico de alta precisión (Laser Scanner GLS-1000 de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Topcon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). </a:t>
            </a:r>
          </a:p>
          <a:p>
            <a:pPr algn="just">
              <a:lnSpc>
                <a:spcPct val="110000"/>
              </a:lnSpc>
            </a:pPr>
            <a:endParaRPr lang="es-ES_tradnl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  <a:p>
            <a:pPr algn="just">
              <a:lnSpc>
                <a:spcPct val="11000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Reducción de costes: Se estima que se puede 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conseguir un ahorro mínimo del 50%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sobre el presupuesto total de una actuación.</a:t>
            </a:r>
          </a:p>
          <a:p>
            <a:pPr algn="just">
              <a:lnSpc>
                <a:spcPct val="110000"/>
              </a:lnSpc>
            </a:pPr>
            <a:endParaRPr lang="es-ES" sz="1600" dirty="0" smtClean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-350" r="25735" b="350"/>
          <a:stretch/>
        </p:blipFill>
        <p:spPr>
          <a:xfrm>
            <a:off x="-4686" y="-87824"/>
            <a:ext cx="2576736" cy="6945823"/>
          </a:xfrm>
          <a:prstGeom prst="rect">
            <a:avLst/>
          </a:prstGeom>
        </p:spPr>
      </p:pic>
      <p:sp>
        <p:nvSpPr>
          <p:cNvPr id="7" name="Rectangle 4"/>
          <p:cNvSpPr>
            <a:spLocks/>
          </p:cNvSpPr>
          <p:nvPr/>
        </p:nvSpPr>
        <p:spPr bwMode="auto">
          <a:xfrm>
            <a:off x="-87560" y="492836"/>
            <a:ext cx="2664295" cy="108012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r"/>
            <a:r>
              <a:rPr lang="es-E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Gill Sans" charset="0"/>
                <a:cs typeface="Arial"/>
                <a:sym typeface="Gill Sans" charset="0"/>
              </a:rPr>
              <a:t>LA PRECISIÓN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Gill Sans" charset="0"/>
              <a:cs typeface="Arial"/>
              <a:sym typeface="Gill Sans" charset="0"/>
            </a:endParaRPr>
          </a:p>
        </p:txBody>
      </p:sp>
      <p:pic>
        <p:nvPicPr>
          <p:cNvPr id="3" name="Imagen 2" descr="Captura de pantalla 2014-09-12 a la(s) 12.10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22" y="3429000"/>
            <a:ext cx="6696744" cy="242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33706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4 Conector recto"/>
          <p:cNvCxnSpPr/>
          <p:nvPr/>
        </p:nvCxnSpPr>
        <p:spPr>
          <a:xfrm>
            <a:off x="2509096" y="503120"/>
            <a:ext cx="0" cy="1053672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5"/>
          <p:cNvSpPr>
            <a:spLocks/>
          </p:cNvSpPr>
          <p:nvPr/>
        </p:nvSpPr>
        <p:spPr bwMode="auto">
          <a:xfrm>
            <a:off x="2792760" y="648000"/>
            <a:ext cx="6480680" cy="540122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/>
          <a:lstStyle/>
          <a:p>
            <a:pPr algn="just">
              <a:lnSpc>
                <a:spcPct val="11000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Un buen Proyecto o un producto de muy buena calidad no es una garantía de seguridad si la instalación no es adecuada. </a:t>
            </a:r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TEYDE 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ofrece servicios de Dirección de Obra realizando el seguimiento de las actuaciones necesarias,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y garantizando la correcta ejecución de las protecciones, desde la recepción de materiales hasta la definitiva puesta en servicio de los elementos de protección.</a:t>
            </a:r>
          </a:p>
          <a:p>
            <a:pPr algn="just">
              <a:lnSpc>
                <a:spcPct val="110000"/>
              </a:lnSpc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  <a:p>
            <a:pPr algn="just">
              <a:lnSpc>
                <a:spcPct val="110000"/>
              </a:lnSpc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Nuestros técnicos poseen certificados de formación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emitidos por ANETVA (Asociación Nacional de Empresas de Trabajos Verticales), con lo que el seguimiento de obra se hace sobre el terreno.</a:t>
            </a:r>
          </a:p>
        </p:txBody>
      </p:sp>
      <p:pic>
        <p:nvPicPr>
          <p:cNvPr id="3" name="Imagen 2" descr="P101016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6" r="9714"/>
          <a:stretch/>
        </p:blipFill>
        <p:spPr>
          <a:xfrm>
            <a:off x="-117004" y="0"/>
            <a:ext cx="2688045" cy="6858000"/>
          </a:xfrm>
          <a:prstGeom prst="rect">
            <a:avLst/>
          </a:prstGeom>
        </p:spPr>
      </p:pic>
      <p:sp>
        <p:nvSpPr>
          <p:cNvPr id="7" name="Rectangle 4"/>
          <p:cNvSpPr>
            <a:spLocks/>
          </p:cNvSpPr>
          <p:nvPr/>
        </p:nvSpPr>
        <p:spPr bwMode="auto">
          <a:xfrm>
            <a:off x="-17085" y="504788"/>
            <a:ext cx="2592287" cy="112670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r">
              <a:lnSpc>
                <a:spcPct val="80000"/>
              </a:lnSpc>
            </a:pPr>
            <a:r>
              <a:rPr lang="es-E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Gill Sans" charset="0"/>
                <a:cs typeface="Arial"/>
                <a:sym typeface="Gill Sans" charset="0"/>
              </a:rPr>
              <a:t>DIRECCIONES DE OBRA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Gill Sans" charset="0"/>
              <a:cs typeface="Arial"/>
              <a:sym typeface="Gill Sans" charset="0"/>
            </a:endParaRPr>
          </a:p>
        </p:txBody>
      </p:sp>
    </p:spTree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4 Conector recto"/>
          <p:cNvCxnSpPr/>
          <p:nvPr/>
        </p:nvCxnSpPr>
        <p:spPr>
          <a:xfrm>
            <a:off x="2509096" y="503120"/>
            <a:ext cx="0" cy="1125680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Rectangle 5"/>
          <p:cNvSpPr>
            <a:spLocks/>
          </p:cNvSpPr>
          <p:nvPr/>
        </p:nvSpPr>
        <p:spPr bwMode="auto">
          <a:xfrm>
            <a:off x="2792760" y="648000"/>
            <a:ext cx="6480528" cy="540054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/>
          <a:lstStyle/>
          <a:p>
            <a:pPr algn="just">
              <a:lnSpc>
                <a:spcPct val="110000"/>
              </a:lnSpc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El adecuado seguimiento y control de la ejecución de las obras aporta la </a:t>
            </a:r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mayor 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garantía </a:t>
            </a:r>
            <a:r>
              <a:rPr lang="es-ES" sz="14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de</a:t>
            </a:r>
          </a:p>
          <a:p>
            <a:pPr algn="just">
              <a:lnSpc>
                <a:spcPct val="110000"/>
              </a:lnSpc>
            </a:pPr>
            <a:r>
              <a:rPr lang="es-ES" sz="14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 </a:t>
            </a:r>
            <a:r>
              <a:rPr lang="es-ES" sz="14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calidad</a:t>
            </a:r>
          </a:p>
          <a:p>
            <a:pPr algn="just">
              <a:lnSpc>
                <a:spcPct val="110000"/>
              </a:lnSpc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En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muchas ocasiones la falta de conocimientos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específicos hace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que el asesoramiento técnico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hacia quien recibe el producto provenga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únicamente de la empresa que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lo instala. Se suele elegir el sistema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más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baratos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sin que el cliente conozca a ciencia cierta las garantías de seguridad que le ofrecen.</a:t>
            </a:r>
          </a:p>
          <a:p>
            <a:pPr algn="just">
              <a:lnSpc>
                <a:spcPct val="110000"/>
              </a:lnSpc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  <a:p>
            <a:pPr algn="just">
              <a:lnSpc>
                <a:spcPct val="110000"/>
              </a:lnSpc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TEYDE 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es una empresa independiente que no está vinculada a ningún fabricante de productos o empresa instaladora. Nuestra independencia garantiza que siempre 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recomendaremos a nuestros clientes la mejor solución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en igualdad de condiciones de seguridad.</a:t>
            </a:r>
          </a:p>
          <a:p>
            <a:pPr algn="just"/>
            <a:endParaRPr lang="es-E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pic>
        <p:nvPicPr>
          <p:cNvPr id="10" name="12 Imagen" descr="P1010361.JPG"/>
          <p:cNvPicPr>
            <a:picLocks noChangeAspect="1"/>
          </p:cNvPicPr>
          <p:nvPr/>
        </p:nvPicPr>
        <p:blipFill rotWithShape="1">
          <a:blip r:embed="rId2" cstate="print"/>
          <a:srcRect l="26369" t="147" r="36136" b="-147"/>
          <a:stretch/>
        </p:blipFill>
        <p:spPr>
          <a:xfrm>
            <a:off x="-920969" y="-27384"/>
            <a:ext cx="3492010" cy="6984998"/>
          </a:xfrm>
          <a:prstGeom prst="rect">
            <a:avLst/>
          </a:prstGeom>
        </p:spPr>
      </p:pic>
      <p:sp>
        <p:nvSpPr>
          <p:cNvPr id="7" name="Rectangle 4"/>
          <p:cNvSpPr>
            <a:spLocks/>
          </p:cNvSpPr>
          <p:nvPr/>
        </p:nvSpPr>
        <p:spPr bwMode="auto">
          <a:xfrm>
            <a:off x="-403709" y="504788"/>
            <a:ext cx="2980445" cy="98174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r">
              <a:lnSpc>
                <a:spcPct val="80000"/>
              </a:lnSpc>
            </a:pPr>
            <a:r>
              <a:rPr lang="es-ES" sz="2400" b="1" dirty="0" smtClean="0">
                <a:solidFill>
                  <a:srgbClr val="404040"/>
                </a:solidFill>
                <a:latin typeface="Arial"/>
                <a:ea typeface="Gill Sans" charset="0"/>
                <a:cs typeface="Arial"/>
                <a:sym typeface="Gill Sans" charset="0"/>
              </a:rPr>
              <a:t>ASESORÍA </a:t>
            </a:r>
            <a:r>
              <a:rPr lang="es-ES" sz="2200" b="1" dirty="0" smtClean="0">
                <a:solidFill>
                  <a:srgbClr val="404040"/>
                </a:solidFill>
                <a:latin typeface="Arial"/>
                <a:ea typeface="Gill Sans" charset="0"/>
                <a:cs typeface="Arial"/>
                <a:sym typeface="Gill Sans" charset="0"/>
              </a:rPr>
              <a:t>ESPECIALIZADA</a:t>
            </a:r>
            <a:endParaRPr lang="es-ES" sz="2200" b="1" dirty="0">
              <a:solidFill>
                <a:srgbClr val="404040"/>
              </a:solidFill>
              <a:latin typeface="Arial"/>
              <a:ea typeface="Gill Sans" charset="0"/>
              <a:cs typeface="Arial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015745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1"/>
          <a:stretch/>
        </p:blipFill>
        <p:spPr>
          <a:xfrm>
            <a:off x="-42086" y="-130717"/>
            <a:ext cx="10107655" cy="7016101"/>
          </a:xfrm>
          <a:prstGeom prst="rect">
            <a:avLst/>
          </a:prstGeom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4226074" y="719024"/>
            <a:ext cx="6487567" cy="35862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9253" tIns="94627" rIns="189253" bIns="94627"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4145844" y="759416"/>
            <a:ext cx="3255429" cy="3545867"/>
          </a:xfrm>
          <a:prstGeom prst="rect">
            <a:avLst/>
          </a:prstGeom>
          <a:noFill/>
        </p:spPr>
        <p:txBody>
          <a:bodyPr wrap="square" lIns="189253" tIns="94627" rIns="189253" bIns="94627" rtlCol="0">
            <a:spAutoFit/>
          </a:bodyPr>
          <a:lstStyle/>
          <a:p>
            <a:r>
              <a:rPr lang="es-ES" b="1" dirty="0" smtClean="0">
                <a:latin typeface="Helvetica" panose="020B0604020202020204" pitchFamily="2" charset="0"/>
                <a:cs typeface="Helvetica"/>
              </a:rPr>
              <a:t>Estamos en:</a:t>
            </a:r>
          </a:p>
          <a:p>
            <a:endParaRPr lang="es-ES" dirty="0" smtClean="0">
              <a:latin typeface="Helvetica" panose="020B0604020202020204" pitchFamily="2" charset="0"/>
              <a:cs typeface="Helvetica"/>
            </a:endParaRPr>
          </a:p>
          <a:p>
            <a:r>
              <a:rPr lang="es-ES" sz="1400" b="1" dirty="0" smtClean="0">
                <a:latin typeface="Helvetica" panose="020B0604020202020204" pitchFamily="2" charset="0"/>
              </a:rPr>
              <a:t>+ Espa</a:t>
            </a:r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ñ</a:t>
            </a:r>
            <a:r>
              <a:rPr lang="es-ES" sz="1400" b="1" dirty="0" smtClean="0">
                <a:latin typeface="Helvetica" panose="020B0604020202020204" pitchFamily="2" charset="0"/>
              </a:rPr>
              <a:t>a</a:t>
            </a:r>
            <a:endParaRPr lang="es-ES" sz="1400" dirty="0">
              <a:latin typeface="Helvetica" panose="020B0604020202020204" pitchFamily="2" charset="0"/>
            </a:endParaRPr>
          </a:p>
          <a:p>
            <a:r>
              <a:rPr lang="es-ES" sz="1400" dirty="0">
                <a:latin typeface="Helvetica" panose="020B0604020202020204" pitchFamily="2" charset="0"/>
              </a:rPr>
              <a:t>   Fernández Navarro 50, 3ºA. </a:t>
            </a:r>
          </a:p>
          <a:p>
            <a:r>
              <a:rPr lang="es-ES" sz="1400" dirty="0">
                <a:latin typeface="Helvetica" panose="020B0604020202020204" pitchFamily="2" charset="0"/>
              </a:rPr>
              <a:t>   37003. Santa Cruz de Tenerife.</a:t>
            </a:r>
          </a:p>
          <a:p>
            <a:r>
              <a:rPr lang="es-ES" sz="1400" dirty="0">
                <a:latin typeface="Helvetica" panose="020B0604020202020204" pitchFamily="2" charset="0"/>
              </a:rPr>
              <a:t>   </a:t>
            </a:r>
            <a:r>
              <a:rPr lang="es-ES" sz="1400" dirty="0" smtClean="0">
                <a:latin typeface="Helvetica" panose="020B0604020202020204" pitchFamily="2" charset="0"/>
              </a:rPr>
              <a:t>España</a:t>
            </a:r>
          </a:p>
          <a:p>
            <a:endParaRPr lang="es-ES" sz="1400" dirty="0">
              <a:latin typeface="Helvetica" panose="020B0604020202020204" pitchFamily="2" charset="0"/>
            </a:endParaRPr>
          </a:p>
          <a:p>
            <a:r>
              <a:rPr lang="es-ES" sz="1400" b="1" dirty="0">
                <a:latin typeface="Helvetica" panose="020B0604020202020204" pitchFamily="2" charset="0"/>
              </a:rPr>
              <a:t>+ Colombia</a:t>
            </a:r>
            <a:endParaRPr lang="es-ES" sz="1400" dirty="0">
              <a:latin typeface="Helvetica" panose="020B0604020202020204" pitchFamily="2" charset="0"/>
            </a:endParaRPr>
          </a:p>
          <a:p>
            <a:r>
              <a:rPr lang="es-ES" sz="1400" dirty="0">
                <a:latin typeface="Helvetica" panose="020B0604020202020204" pitchFamily="2" charset="0"/>
              </a:rPr>
              <a:t>   CR 10 # 73 20 Oficina 202.</a:t>
            </a:r>
          </a:p>
          <a:p>
            <a:r>
              <a:rPr lang="es-ES" sz="1400" dirty="0">
                <a:latin typeface="Helvetica" panose="020B0604020202020204" pitchFamily="2" charset="0"/>
              </a:rPr>
              <a:t>   Bogotá. Colombia</a:t>
            </a:r>
            <a:r>
              <a:rPr lang="es-ES" sz="1400" dirty="0" smtClean="0">
                <a:latin typeface="Helvetica" panose="020B0604020202020204" pitchFamily="2" charset="0"/>
              </a:rPr>
              <a:t>.</a:t>
            </a:r>
          </a:p>
          <a:p>
            <a:endParaRPr lang="es-ES" sz="1400" dirty="0">
              <a:latin typeface="Helvetica" panose="020B0604020202020204" pitchFamily="2" charset="0"/>
            </a:endParaRPr>
          </a:p>
          <a:p>
            <a:r>
              <a:rPr lang="es-ES" sz="1400" b="1" dirty="0">
                <a:latin typeface="Helvetica" panose="020B0604020202020204" pitchFamily="2" charset="0"/>
              </a:rPr>
              <a:t>+ Per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latin typeface="Helvetica" panose="020B0604020202020204" pitchFamily="2" charset="0"/>
              </a:rPr>
              <a:t>   </a:t>
            </a:r>
            <a:r>
              <a:rPr lang="es-ES" sz="1400" dirty="0" err="1" smtClean="0">
                <a:latin typeface="Helvetica" panose="020B0604020202020204" pitchFamily="2" charset="0"/>
              </a:rPr>
              <a:t>Urb.Las</a:t>
            </a:r>
            <a:r>
              <a:rPr lang="es-ES" sz="1400" dirty="0" smtClean="0">
                <a:latin typeface="Helvetica" panose="020B0604020202020204" pitchFamily="2" charset="0"/>
              </a:rPr>
              <a:t> Fresas , </a:t>
            </a:r>
            <a:r>
              <a:rPr lang="es-ES" sz="1400" dirty="0" err="1" smtClean="0">
                <a:latin typeface="Helvetica" panose="020B0604020202020204" pitchFamily="2" charset="0"/>
              </a:rPr>
              <a:t>Mz</a:t>
            </a:r>
            <a:r>
              <a:rPr lang="es-ES" sz="1400" dirty="0" smtClean="0">
                <a:latin typeface="Helvetica" panose="020B0604020202020204" pitchFamily="2" charset="0"/>
              </a:rPr>
              <a:t> V , </a:t>
            </a:r>
            <a:r>
              <a:rPr lang="es-ES" sz="1400" dirty="0" err="1" smtClean="0">
                <a:latin typeface="Helvetica" panose="020B0604020202020204" pitchFamily="2" charset="0"/>
              </a:rPr>
              <a:t>Lt</a:t>
            </a:r>
            <a:r>
              <a:rPr lang="es-ES" sz="1400" dirty="0" smtClean="0">
                <a:latin typeface="Helvetica" panose="020B0604020202020204" pitchFamily="2" charset="0"/>
              </a:rPr>
              <a:t> 12.</a:t>
            </a:r>
            <a:endParaRPr lang="es-ES" sz="1400" dirty="0">
              <a:latin typeface="Helvetica" panose="020B0604020202020204" pitchFamily="2" charset="0"/>
            </a:endParaRPr>
          </a:p>
          <a:p>
            <a:r>
              <a:rPr lang="es-ES" sz="1400" dirty="0">
                <a:latin typeface="Helvetica" panose="020B0604020202020204" pitchFamily="2" charset="0"/>
              </a:rPr>
              <a:t>   Santiago de Surco, </a:t>
            </a:r>
            <a:r>
              <a:rPr lang="es-ES" sz="1400" dirty="0" smtClean="0">
                <a:latin typeface="Helvetica" panose="020B0604020202020204" pitchFamily="2" charset="0"/>
              </a:rPr>
              <a:t>Lima 33</a:t>
            </a:r>
            <a:r>
              <a:rPr lang="es-ES" sz="1400" dirty="0">
                <a:latin typeface="Helvetica" panose="020B0604020202020204" pitchFamily="2" charset="0"/>
              </a:rPr>
              <a:t>.</a:t>
            </a:r>
          </a:p>
          <a:p>
            <a:r>
              <a:rPr lang="es-ES" sz="1400" dirty="0">
                <a:latin typeface="Helvetica" panose="020B0604020202020204" pitchFamily="2" charset="0"/>
              </a:rPr>
              <a:t>   Lima, Perú</a:t>
            </a:r>
            <a:r>
              <a:rPr lang="es-ES" sz="1400" dirty="0" smtClean="0">
                <a:latin typeface="Helvetica" panose="020B0604020202020204" pitchFamily="2" charset="0"/>
              </a:rPr>
              <a:t>.</a:t>
            </a:r>
            <a:endParaRPr lang="es-ES" sz="1700" dirty="0">
              <a:latin typeface="Helvetica" panose="020B0604020202020204" pitchFamily="2" charset="0"/>
              <a:cs typeface="Helvetic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339898" y="737296"/>
            <a:ext cx="3589767" cy="3114980"/>
          </a:xfrm>
          <a:prstGeom prst="rect">
            <a:avLst/>
          </a:prstGeom>
          <a:noFill/>
        </p:spPr>
        <p:txBody>
          <a:bodyPr wrap="square" lIns="189253" tIns="94627" rIns="189253" bIns="94627" rtlCol="0">
            <a:spAutoFit/>
          </a:bodyPr>
          <a:lstStyle/>
          <a:p>
            <a:endParaRPr lang="es-ES_tradnl" sz="1900" dirty="0">
              <a:latin typeface="Helvetica"/>
              <a:cs typeface="Helvetica"/>
            </a:endParaRPr>
          </a:p>
          <a:p>
            <a:endParaRPr lang="es-ES_tradnl" sz="1900" dirty="0">
              <a:latin typeface="Helvetica"/>
              <a:cs typeface="Helvetica"/>
            </a:endParaRPr>
          </a:p>
          <a:p>
            <a:r>
              <a:rPr lang="es-ES" sz="1400" b="1" dirty="0">
                <a:latin typeface="Helvetica" panose="020B0604020202020204" pitchFamily="2" charset="0"/>
              </a:rPr>
              <a:t>+ </a:t>
            </a:r>
            <a:r>
              <a:rPr lang="es-ES" sz="1400" dirty="0" err="1" smtClean="0">
                <a:latin typeface="Helvetica" panose="020B0604020202020204" pitchFamily="2" charset="0"/>
              </a:rPr>
              <a:t>Cel</a:t>
            </a:r>
            <a:r>
              <a:rPr lang="es-ES" sz="1400" dirty="0">
                <a:latin typeface="Helvetica" panose="020B0604020202020204" pitchFamily="2" charset="0"/>
              </a:rPr>
              <a:t>: </a:t>
            </a:r>
            <a:r>
              <a:rPr lang="es-ES" sz="1400" dirty="0" smtClean="0">
                <a:latin typeface="Helvetica" panose="020B0604020202020204" pitchFamily="2" charset="0"/>
              </a:rPr>
              <a:t>+34 </a:t>
            </a:r>
            <a:r>
              <a:rPr lang="es-ES" sz="1400" dirty="0">
                <a:latin typeface="Helvetica" panose="020B0604020202020204" pitchFamily="2" charset="0"/>
              </a:rPr>
              <a:t>619 745 190  </a:t>
            </a:r>
          </a:p>
          <a:p>
            <a:r>
              <a:rPr lang="es-ES" sz="1400" b="1" dirty="0">
                <a:latin typeface="Helvetica" panose="020B0604020202020204" pitchFamily="2" charset="0"/>
              </a:rPr>
              <a:t>+ </a:t>
            </a:r>
            <a:r>
              <a:rPr lang="es-ES" sz="1400" dirty="0" err="1" smtClean="0">
                <a:latin typeface="Helvetica" panose="020B0604020202020204" pitchFamily="2" charset="0"/>
              </a:rPr>
              <a:t>Cel</a:t>
            </a:r>
            <a:r>
              <a:rPr lang="es-ES" sz="1400" dirty="0">
                <a:latin typeface="Helvetica" panose="020B0604020202020204" pitchFamily="2" charset="0"/>
              </a:rPr>
              <a:t>: </a:t>
            </a:r>
            <a:r>
              <a:rPr lang="es-ES" sz="1400" dirty="0" smtClean="0">
                <a:latin typeface="Helvetica" panose="020B0604020202020204" pitchFamily="2" charset="0"/>
              </a:rPr>
              <a:t>+51 962 675 092</a:t>
            </a:r>
          </a:p>
          <a:p>
            <a:r>
              <a:rPr lang="es-ES" sz="1400" dirty="0" smtClean="0">
                <a:latin typeface="Helvetica" panose="020B0604020202020204" pitchFamily="2" charset="0"/>
              </a:rPr>
              <a:t>+ </a:t>
            </a:r>
            <a:r>
              <a:rPr lang="es-ES" sz="1400" smtClean="0">
                <a:latin typeface="Helvetica" panose="020B0604020202020204" pitchFamily="2" charset="0"/>
              </a:rPr>
              <a:t>Cel.:+</a:t>
            </a:r>
            <a:r>
              <a:rPr lang="es-ES" sz="1400" dirty="0" smtClean="0">
                <a:latin typeface="Helvetica" panose="020B0604020202020204" pitchFamily="2" charset="0"/>
              </a:rPr>
              <a:t>51 </a:t>
            </a:r>
            <a:r>
              <a:rPr lang="es-ES" sz="1400" smtClean="0">
                <a:latin typeface="Helvetica" panose="020B0604020202020204" pitchFamily="2" charset="0"/>
              </a:rPr>
              <a:t>948 893 145</a:t>
            </a:r>
            <a:r>
              <a:rPr lang="es-ES" sz="1400" dirty="0">
                <a:latin typeface="Helvetica" panose="020B0604020202020204" pitchFamily="2" charset="0"/>
              </a:rPr>
              <a:t> </a:t>
            </a:r>
          </a:p>
          <a:p>
            <a:r>
              <a:rPr lang="es-ES" sz="1400" dirty="0">
                <a:latin typeface="Helvetica" panose="020B0604020202020204" pitchFamily="2" charset="0"/>
              </a:rPr>
              <a:t> </a:t>
            </a:r>
          </a:p>
          <a:p>
            <a:r>
              <a:rPr lang="es-ES" sz="1400" b="1" dirty="0">
                <a:latin typeface="Helvetica" panose="020B0604020202020204" pitchFamily="2" charset="0"/>
              </a:rPr>
              <a:t>+ </a:t>
            </a:r>
            <a:r>
              <a:rPr lang="es-ES" sz="1400" dirty="0" smtClean="0">
                <a:latin typeface="Helvetica" panose="020B0604020202020204" pitchFamily="2" charset="0"/>
              </a:rPr>
              <a:t>ghduran@me.com </a:t>
            </a:r>
            <a:r>
              <a:rPr lang="es-ES" sz="1400" dirty="0">
                <a:latin typeface="Helvetica" panose="020B0604020202020204" pitchFamily="2" charset="0"/>
              </a:rPr>
              <a:t> </a:t>
            </a:r>
          </a:p>
          <a:p>
            <a:r>
              <a:rPr lang="es-ES" sz="1400" b="1" dirty="0">
                <a:latin typeface="Helvetica" panose="020B0604020202020204" pitchFamily="2" charset="0"/>
              </a:rPr>
              <a:t>+ </a:t>
            </a:r>
            <a:r>
              <a:rPr lang="es-ES" sz="1400" dirty="0" smtClean="0">
                <a:latin typeface="Helvetica" panose="020B0604020202020204" pitchFamily="2" charset="0"/>
              </a:rPr>
              <a:t>www.teyde.pe </a:t>
            </a:r>
          </a:p>
          <a:p>
            <a:endParaRPr lang="es-ES" sz="1400" dirty="0">
              <a:latin typeface="Helvetica" panose="020B0604020202020204" pitchFamily="2" charset="0"/>
              <a:cs typeface="Helvetica"/>
            </a:endParaRPr>
          </a:p>
          <a:p>
            <a:r>
              <a:rPr lang="es-ES_tradnl" sz="1600" dirty="0" smtClean="0">
                <a:latin typeface="Helvetica"/>
                <a:cs typeface="Helvetica"/>
              </a:rPr>
              <a:t> </a:t>
            </a:r>
            <a:endParaRPr lang="es-ES_tradnl" sz="1600" dirty="0">
              <a:latin typeface="Helvetica"/>
              <a:cs typeface="Helvetica"/>
            </a:endParaRPr>
          </a:p>
          <a:p>
            <a:endParaRPr lang="es-ES_tradnl" sz="1900" dirty="0">
              <a:latin typeface="Helvetica"/>
              <a:cs typeface="Helvetica"/>
            </a:endParaRPr>
          </a:p>
          <a:p>
            <a:endParaRPr lang="es-ES" sz="1900" dirty="0">
              <a:latin typeface="Helvetica"/>
              <a:cs typeface="Helvetica"/>
            </a:endParaRPr>
          </a:p>
        </p:txBody>
      </p:sp>
      <p:cxnSp>
        <p:nvCxnSpPr>
          <p:cNvPr id="14" name="Conector recto 13"/>
          <p:cNvCxnSpPr/>
          <p:nvPr/>
        </p:nvCxnSpPr>
        <p:spPr>
          <a:xfrm>
            <a:off x="7363519" y="1355629"/>
            <a:ext cx="0" cy="1656184"/>
          </a:xfrm>
          <a:prstGeom prst="line">
            <a:avLst/>
          </a:prstGeom>
          <a:ln w="952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858411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4 Conector recto"/>
          <p:cNvCxnSpPr/>
          <p:nvPr/>
        </p:nvCxnSpPr>
        <p:spPr>
          <a:xfrm>
            <a:off x="2509096" y="503120"/>
            <a:ext cx="0" cy="76564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 bwMode="auto">
          <a:xfrm>
            <a:off x="2865600" y="648000"/>
            <a:ext cx="6480984" cy="540047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93600" rIns="0" bIns="93600" anchor="t"/>
          <a:lstStyle/>
          <a:p>
            <a:pPr algn="just">
              <a:lnSpc>
                <a:spcPct val="120000"/>
              </a:lnSpc>
            </a:pPr>
            <a:r>
              <a:rPr lang="es-ES" sz="1400" b="1" dirty="0" smtClean="0">
                <a:solidFill>
                  <a:srgbClr val="EC1C3F"/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TEYDE, Territorio y Desarrollo, SAC 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es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una empresa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peruana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de consultoría e ingeniería,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con sucursal en España , en las </a:t>
            </a:r>
            <a:r>
              <a:rPr lang="es-ES"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Islas Canarias. 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Gill Sans" charset="0"/>
              <a:cs typeface="Arial"/>
              <a:sym typeface="Helvetica Neue Light" charset="0"/>
            </a:endParaRPr>
          </a:p>
          <a:p>
            <a:pPr algn="just">
              <a:lnSpc>
                <a:spcPct val="120000"/>
              </a:lnSpc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Gill Sans" charset="0"/>
              <a:cs typeface="Arial"/>
              <a:sym typeface="Helvetica Neue Light" charset="0"/>
            </a:endParaRPr>
          </a:p>
          <a:p>
            <a:pPr algn="just">
              <a:lnSpc>
                <a:spcPct val="12000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Prestamos servicios en el campo de la 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sostenibilidad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de los recursos naturales, así como en otras áreas de la 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ingeniería y las ciencias de la tierra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, aplicando un concepto integral de proyecto, —diseño, redacción, trámites administrativos y ejecución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— y </a:t>
            </a:r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apostando 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permanente por la </a:t>
            </a:r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innovación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.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3008784" y="3284984"/>
            <a:ext cx="6134262" cy="1332235"/>
            <a:chOff x="3008784" y="3284984"/>
            <a:chExt cx="6134262" cy="1332235"/>
          </a:xfrm>
        </p:grpSpPr>
        <p:sp>
          <p:nvSpPr>
            <p:cNvPr id="17" name="16 Rectángulo redondeado"/>
            <p:cNvSpPr>
              <a:spLocks/>
            </p:cNvSpPr>
            <p:nvPr/>
          </p:nvSpPr>
          <p:spPr bwMode="auto">
            <a:xfrm>
              <a:off x="4562942" y="3284986"/>
              <a:ext cx="1468748" cy="1331654"/>
            </a:xfrm>
            <a:prstGeom prst="roundRect">
              <a:avLst>
                <a:gd name="adj" fmla="val 0"/>
              </a:avLst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571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8" name="17 Rectángulo redondeado"/>
            <p:cNvSpPr>
              <a:spLocks/>
            </p:cNvSpPr>
            <p:nvPr/>
          </p:nvSpPr>
          <p:spPr bwMode="auto">
            <a:xfrm>
              <a:off x="3008784" y="3284984"/>
              <a:ext cx="1468748" cy="1332117"/>
            </a:xfrm>
            <a:prstGeom prst="roundRect">
              <a:avLst>
                <a:gd name="adj" fmla="val 0"/>
              </a:avLst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571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9" name="28 Rectángulo redondeado"/>
            <p:cNvSpPr/>
            <p:nvPr/>
          </p:nvSpPr>
          <p:spPr bwMode="auto">
            <a:xfrm>
              <a:off x="6118710" y="3284984"/>
              <a:ext cx="1468884" cy="1332233"/>
            </a:xfrm>
            <a:prstGeom prst="roundRect">
              <a:avLst>
                <a:gd name="adj" fmla="val 0"/>
              </a:avLst>
            </a:prstGeom>
            <a:blipFill>
              <a:blip r:embed="rId4" cstate="print"/>
              <a:stretch>
                <a:fillRect/>
              </a:stretch>
            </a:blipFill>
            <a:ln w="57150" cmpd="sng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32" name="31 Rectángulo redondeado"/>
            <p:cNvSpPr/>
            <p:nvPr/>
          </p:nvSpPr>
          <p:spPr bwMode="auto">
            <a:xfrm>
              <a:off x="7674158" y="3284985"/>
              <a:ext cx="1468888" cy="1332234"/>
            </a:xfrm>
            <a:prstGeom prst="roundRect">
              <a:avLst>
                <a:gd name="adj" fmla="val 0"/>
              </a:avLst>
            </a:prstGeom>
            <a:blipFill>
              <a:blip r:embed="rId5" cstate="print"/>
              <a:stretch>
                <a:fillRect/>
              </a:stretch>
            </a:blipFill>
            <a:ln w="57150" cmpd="sng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pic>
        <p:nvPicPr>
          <p:cNvPr id="2" name="Imagen 1" descr="Captura de pantalla 2013-04-04 a las 13.10.37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2" r="52161"/>
          <a:stretch/>
        </p:blipFill>
        <p:spPr>
          <a:xfrm>
            <a:off x="-31662" y="0"/>
            <a:ext cx="2608398" cy="6957392"/>
          </a:xfrm>
          <a:prstGeom prst="rect">
            <a:avLst/>
          </a:prstGeom>
        </p:spPr>
      </p:pic>
      <p:sp>
        <p:nvSpPr>
          <p:cNvPr id="7" name="Rectangle 4"/>
          <p:cNvSpPr>
            <a:spLocks/>
          </p:cNvSpPr>
          <p:nvPr/>
        </p:nvSpPr>
        <p:spPr bwMode="auto">
          <a:xfrm>
            <a:off x="-87560" y="493104"/>
            <a:ext cx="2664296" cy="70364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r"/>
            <a:r>
              <a:rPr lang="es-E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Gill Sans" charset="0"/>
                <a:cs typeface="Arial"/>
                <a:sym typeface="Gill Sans" charset="0"/>
              </a:rPr>
              <a:t>NOSOTROS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Gill Sans" charset="0"/>
              <a:cs typeface="Arial"/>
              <a:sym typeface="Gill Sans" charset="0"/>
            </a:endParaRPr>
          </a:p>
        </p:txBody>
      </p:sp>
    </p:spTree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4 Conector recto"/>
          <p:cNvCxnSpPr/>
          <p:nvPr/>
        </p:nvCxnSpPr>
        <p:spPr>
          <a:xfrm>
            <a:off x="2504728" y="404664"/>
            <a:ext cx="0" cy="108012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Rectangle 5"/>
          <p:cNvSpPr>
            <a:spLocks/>
          </p:cNvSpPr>
          <p:nvPr/>
        </p:nvSpPr>
        <p:spPr bwMode="auto">
          <a:xfrm>
            <a:off x="2792760" y="432048"/>
            <a:ext cx="6480712" cy="537321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/>
          <a:lstStyle/>
          <a:p>
            <a:pPr algn="just">
              <a:lnSpc>
                <a:spcPct val="11000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Las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pérdidas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que ocasionan los 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desastres naturales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van en aumento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, acarreando graves consecuencias para la supervivencia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, la dignidad y los medios de vida de las personas. </a:t>
            </a:r>
          </a:p>
          <a:p>
            <a:pPr algn="just">
              <a:lnSpc>
                <a:spcPct val="110000"/>
              </a:lnSpc>
            </a:pPr>
            <a:endParaRPr lang="es-E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Gill Sans" charset="0"/>
              <a:cs typeface="Arial"/>
              <a:sym typeface="Helvetica Neue Light" charset="0"/>
            </a:endParaRPr>
          </a:p>
          <a:p>
            <a:pPr algn="just">
              <a:lnSpc>
                <a:spcPct val="110000"/>
              </a:lnSpc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Los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estudios de riesgos naturales tienen por objeto último la reducción del riesgo desde valores inaceptables hasta valores aceptables. La labor de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TEYDE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en este campo se centra en el estudio y caracterización de los riesgos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, la generación de herramientas de apoyo,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 y en la puesta en práctica de medidas de prevención y mitigación.</a:t>
            </a:r>
          </a:p>
          <a:p>
            <a:pPr algn="just">
              <a:lnSpc>
                <a:spcPct val="110000"/>
              </a:lnSpc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Gill Sans" charset="0"/>
              <a:cs typeface="Arial"/>
              <a:sym typeface="Helvetica Neue Light" charset="0"/>
            </a:endParaRPr>
          </a:p>
          <a:p>
            <a:pPr algn="just">
              <a:lnSpc>
                <a:spcPct val="110000"/>
              </a:lnSpc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Diseñamos e implantamos las siguientes medidas de </a:t>
            </a:r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mitigación:</a:t>
            </a:r>
          </a:p>
          <a:p>
            <a:pPr algn="just">
              <a:lnSpc>
                <a:spcPct val="110000"/>
              </a:lnSpc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Gill Sans" charset="0"/>
              <a:cs typeface="Arial"/>
              <a:sym typeface="Helvetica Neue Light" charset="0"/>
            </a:endParaRPr>
          </a:p>
          <a:p>
            <a:pPr marL="742950" lvl="1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Preventivas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de tipo no estructural, como educación y concienciación social, planes de ordenación y de protección civil y emergencias, así como sistemas de aviso y alerta.</a:t>
            </a:r>
          </a:p>
          <a:p>
            <a:pPr marL="742950" lvl="1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Preventivas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ó correctivas de tipo estructural, como barreras, elementos de refuerzo, canalizaciones, excavaciones, etc.</a:t>
            </a:r>
          </a:p>
        </p:txBody>
      </p:sp>
      <p:pic>
        <p:nvPicPr>
          <p:cNvPr id="2" name="Imagen 1" descr="SANY106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0" r="24537"/>
          <a:stretch/>
        </p:blipFill>
        <p:spPr>
          <a:xfrm>
            <a:off x="-303583" y="-99392"/>
            <a:ext cx="2875854" cy="7256702"/>
          </a:xfrm>
          <a:prstGeom prst="rect">
            <a:avLst/>
          </a:prstGeom>
        </p:spPr>
      </p:pic>
      <p:sp>
        <p:nvSpPr>
          <p:cNvPr id="17" name="16 Rectángulo redondeado"/>
          <p:cNvSpPr>
            <a:spLocks noChangeAspect="1"/>
          </p:cNvSpPr>
          <p:nvPr/>
        </p:nvSpPr>
        <p:spPr bwMode="auto">
          <a:xfrm>
            <a:off x="4874846" y="4576203"/>
            <a:ext cx="1225680" cy="1085045"/>
          </a:xfrm>
          <a:prstGeom prst="roundRect">
            <a:avLst>
              <a:gd name="adj" fmla="val 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4200" b="0" i="0" u="none" strike="noStrike" cap="none" normalizeH="0" baseline="0" smtClean="0">
              <a:ln w="57150" cmpd="sng">
                <a:solidFill>
                  <a:schemeClr val="bg1">
                    <a:lumMod val="50000"/>
                  </a:schemeClr>
                </a:solidFill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18" name="17 Rectángulo redondeado"/>
          <p:cNvSpPr>
            <a:spLocks noChangeAspect="1"/>
          </p:cNvSpPr>
          <p:nvPr/>
        </p:nvSpPr>
        <p:spPr bwMode="auto">
          <a:xfrm>
            <a:off x="3512840" y="4576203"/>
            <a:ext cx="1225680" cy="1085045"/>
          </a:xfrm>
          <a:prstGeom prst="roundRect">
            <a:avLst>
              <a:gd name="adj" fmla="val 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4200" b="0" i="0" u="none" strike="noStrike" cap="none" normalizeH="0" baseline="0" smtClean="0">
              <a:ln>
                <a:solidFill>
                  <a:schemeClr val="bg1">
                    <a:lumMod val="50000"/>
                  </a:schemeClr>
                </a:solidFill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32" name="31 Rectángulo redondeado"/>
          <p:cNvSpPr/>
          <p:nvPr/>
        </p:nvSpPr>
        <p:spPr bwMode="auto">
          <a:xfrm rot="21548691">
            <a:off x="7607050" y="4566520"/>
            <a:ext cx="1226348" cy="1085637"/>
          </a:xfrm>
          <a:prstGeom prst="roundRect">
            <a:avLst>
              <a:gd name="adj" fmla="val 0"/>
            </a:avLst>
          </a:prstGeom>
          <a:blipFill>
            <a:blip r:embed="rId5" cstate="print"/>
            <a:stretch>
              <a:fillRect/>
            </a:stretch>
          </a:blipFill>
          <a:ln w="38100" cmpd="sng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4200" b="0" i="0" u="none" strike="noStrike" cap="none" normalizeH="0" baseline="0" dirty="0" smtClean="0">
              <a:ln w="57150" cmpd="sng">
                <a:solidFill>
                  <a:schemeClr val="bg1">
                    <a:lumMod val="50000"/>
                  </a:schemeClr>
                </a:solidFill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20" name="Rectangle 4"/>
          <p:cNvSpPr>
            <a:spLocks/>
          </p:cNvSpPr>
          <p:nvPr/>
        </p:nvSpPr>
        <p:spPr bwMode="auto">
          <a:xfrm>
            <a:off x="-231576" y="504788"/>
            <a:ext cx="2808312" cy="136815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r">
              <a:lnSpc>
                <a:spcPct val="90000"/>
              </a:lnSpc>
            </a:pPr>
            <a:r>
              <a:rPr lang="es-ES" sz="2400" b="1" dirty="0" smtClean="0">
                <a:solidFill>
                  <a:srgbClr val="404040"/>
                </a:solidFill>
                <a:latin typeface="Arial"/>
                <a:ea typeface="Gill Sans" charset="0"/>
                <a:cs typeface="Arial"/>
                <a:sym typeface="Gill Sans" charset="0"/>
              </a:rPr>
              <a:t>LOS RIESGOS GEOLÓGICOS</a:t>
            </a:r>
            <a:endParaRPr lang="es-ES" sz="2400" b="1" dirty="0">
              <a:solidFill>
                <a:srgbClr val="404040"/>
              </a:solidFill>
              <a:latin typeface="Arial"/>
              <a:ea typeface="Gill Sans" charset="0"/>
              <a:cs typeface="Arial"/>
              <a:sym typeface="Gill Sans" charset="0"/>
            </a:endParaRPr>
          </a:p>
        </p:txBody>
      </p:sp>
      <p:sp>
        <p:nvSpPr>
          <p:cNvPr id="23" name="Rectangle 5"/>
          <p:cNvSpPr>
            <a:spLocks/>
          </p:cNvSpPr>
          <p:nvPr/>
        </p:nvSpPr>
        <p:spPr bwMode="auto">
          <a:xfrm>
            <a:off x="272480" y="1872208"/>
            <a:ext cx="2304256" cy="105273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/>
            </a:outerShdw>
          </a:effectLst>
        </p:spPr>
        <p:txBody>
          <a:bodyPr lIns="0" tIns="0" rIns="0" bIns="0" anchor="ctr"/>
          <a:lstStyle/>
          <a:p>
            <a:pPr algn="r">
              <a:lnSpc>
                <a:spcPct val="120000"/>
              </a:lnSpc>
            </a:pPr>
            <a:r>
              <a:rPr lang="es-ES" sz="1200" b="1" dirty="0" smtClean="0">
                <a:solidFill>
                  <a:srgbClr val="FFFFFF"/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Avenidas </a:t>
            </a:r>
            <a:r>
              <a:rPr lang="es-ES" sz="1200" b="1" dirty="0" smtClean="0">
                <a:solidFill>
                  <a:srgbClr val="FFFFFF"/>
                </a:solidFill>
                <a:latin typeface="Arial"/>
                <a:ea typeface="ＭＳ ゴシック"/>
                <a:cs typeface="Arial"/>
                <a:sym typeface="Helvetica Neue Light" charset="0"/>
              </a:rPr>
              <a:t>&lt;</a:t>
            </a:r>
            <a:endParaRPr lang="es-ES" sz="1200" b="1" dirty="0" smtClean="0">
              <a:solidFill>
                <a:srgbClr val="FFFFFF"/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  <a:p>
            <a:pPr algn="r">
              <a:lnSpc>
                <a:spcPct val="120000"/>
              </a:lnSpc>
            </a:pPr>
            <a:r>
              <a:rPr lang="es-ES" sz="1200" b="1" dirty="0" smtClean="0">
                <a:solidFill>
                  <a:srgbClr val="FFFFFF"/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Movimiento de laderas </a:t>
            </a:r>
            <a:r>
              <a:rPr lang="es-ES" sz="1200" b="1" dirty="0" smtClean="0">
                <a:solidFill>
                  <a:srgbClr val="FFFFFF"/>
                </a:solidFill>
                <a:latin typeface="Arial"/>
                <a:ea typeface="ＭＳ ゴシック"/>
                <a:cs typeface="Arial"/>
                <a:sym typeface="Helvetica Neue Light" charset="0"/>
              </a:rPr>
              <a:t>&lt;</a:t>
            </a:r>
            <a:endParaRPr lang="es-ES" sz="1200" b="1" dirty="0" smtClean="0">
              <a:solidFill>
                <a:srgbClr val="FFFFFF"/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  <a:p>
            <a:pPr algn="r">
              <a:lnSpc>
                <a:spcPct val="120000"/>
              </a:lnSpc>
            </a:pPr>
            <a:r>
              <a:rPr lang="es-ES" sz="1200" b="1" dirty="0" smtClean="0">
                <a:solidFill>
                  <a:srgbClr val="FFFFFF"/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Sísmico </a:t>
            </a:r>
            <a:r>
              <a:rPr lang="es-ES" sz="1200" b="1" dirty="0" smtClean="0">
                <a:solidFill>
                  <a:srgbClr val="FFFFFF"/>
                </a:solidFill>
                <a:latin typeface="Arial"/>
                <a:ea typeface="ＭＳ ゴシック"/>
                <a:cs typeface="Arial"/>
                <a:sym typeface="Helvetica Neue Light" charset="0"/>
              </a:rPr>
              <a:t>&lt;</a:t>
            </a:r>
            <a:endParaRPr lang="es-ES" sz="1200" b="1" dirty="0" smtClean="0">
              <a:solidFill>
                <a:srgbClr val="FFFFFF"/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  <a:p>
            <a:pPr algn="r">
              <a:lnSpc>
                <a:spcPct val="120000"/>
              </a:lnSpc>
            </a:pPr>
            <a:r>
              <a:rPr lang="es-ES" sz="1200" b="1" dirty="0" smtClean="0">
                <a:solidFill>
                  <a:srgbClr val="FFFFFF"/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Volcánico </a:t>
            </a:r>
            <a:r>
              <a:rPr lang="es-ES" sz="1200" b="1" dirty="0" smtClean="0">
                <a:solidFill>
                  <a:srgbClr val="FFFFFF"/>
                </a:solidFill>
                <a:latin typeface="Arial"/>
                <a:ea typeface="ＭＳ ゴシック"/>
                <a:cs typeface="Arial"/>
                <a:sym typeface="Helvetica Neue Light" charset="0"/>
              </a:rPr>
              <a:t>&lt;</a:t>
            </a:r>
            <a:endParaRPr lang="es-ES" sz="1200" b="1" dirty="0" smtClean="0">
              <a:solidFill>
                <a:srgbClr val="FFFFFF"/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</p:txBody>
      </p:sp>
      <p:sp>
        <p:nvSpPr>
          <p:cNvPr id="24" name="23 Rectángulo redondeado"/>
          <p:cNvSpPr/>
          <p:nvPr/>
        </p:nvSpPr>
        <p:spPr bwMode="auto">
          <a:xfrm>
            <a:off x="6235809" y="4576203"/>
            <a:ext cx="1232869" cy="1085045"/>
          </a:xfrm>
          <a:prstGeom prst="roundRect">
            <a:avLst>
              <a:gd name="adj" fmla="val 0"/>
            </a:avLst>
          </a:prstGeom>
          <a:blipFill dpi="0" rotWithShape="1">
            <a:blip r:embed="rId6" cstate="print">
              <a:alphaModFix/>
            </a:blip>
            <a:srcRect/>
            <a:stretch>
              <a:fillRect/>
            </a:stretch>
          </a:blip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4200" b="0" i="0" u="none" strike="noStrike" cap="none" normalizeH="0" baseline="0" smtClean="0">
              <a:ln w="57150" cmpd="sng">
                <a:solidFill>
                  <a:schemeClr val="bg1">
                    <a:lumMod val="50000"/>
                  </a:schemeClr>
                </a:solidFill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3" name="Triángulo isósceles 2"/>
          <p:cNvSpPr/>
          <p:nvPr/>
        </p:nvSpPr>
        <p:spPr>
          <a:xfrm rot="16200000">
            <a:off x="2504728" y="2057673"/>
            <a:ext cx="72008" cy="7200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16200000">
            <a:off x="2504728" y="2276872"/>
            <a:ext cx="72008" cy="7200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riángulo isósceles 14"/>
          <p:cNvSpPr/>
          <p:nvPr/>
        </p:nvSpPr>
        <p:spPr>
          <a:xfrm rot="16200000">
            <a:off x="2504728" y="2492896"/>
            <a:ext cx="72008" cy="7200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Triángulo isósceles 15"/>
          <p:cNvSpPr/>
          <p:nvPr/>
        </p:nvSpPr>
        <p:spPr>
          <a:xfrm rot="16200000">
            <a:off x="2504728" y="2708920"/>
            <a:ext cx="72008" cy="7200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ortada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85384"/>
          </a:xfrm>
          <a:prstGeom prst="rect">
            <a:avLst/>
          </a:prstGeom>
        </p:spPr>
      </p:pic>
      <p:sp>
        <p:nvSpPr>
          <p:cNvPr id="13" name="Rectangle 4"/>
          <p:cNvSpPr>
            <a:spLocks/>
          </p:cNvSpPr>
          <p:nvPr/>
        </p:nvSpPr>
        <p:spPr bwMode="auto">
          <a:xfrm>
            <a:off x="128464" y="4732358"/>
            <a:ext cx="8197105" cy="200901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74000"/>
              </a:prstClr>
            </a:outerShdw>
          </a:effec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endParaRPr lang="es-ES" sz="4800" b="1" dirty="0" smtClean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algn="r">
              <a:lnSpc>
                <a:spcPct val="80000"/>
              </a:lnSpc>
            </a:pPr>
            <a:r>
              <a:rPr lang="es-ES" sz="4000" b="1" spc="-1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Gill Sans" charset="0"/>
                <a:cs typeface="Arial"/>
              </a:rPr>
              <a:t>SERVICIOS EN </a:t>
            </a:r>
          </a:p>
          <a:p>
            <a:pPr algn="r">
              <a:lnSpc>
                <a:spcPct val="80000"/>
              </a:lnSpc>
            </a:pPr>
            <a:r>
              <a:rPr lang="es-ES" sz="4000" b="1" spc="-1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Gill Sans" charset="0"/>
                <a:cs typeface="Arial"/>
              </a:rPr>
              <a:t>RIESGOS GEOLÓGICOS DESPRENDIMIENTOS</a:t>
            </a:r>
          </a:p>
          <a:p>
            <a:pPr>
              <a:lnSpc>
                <a:spcPct val="80000"/>
              </a:lnSpc>
            </a:pPr>
            <a:endParaRPr lang="es-ES" sz="4800" b="1" spc="-15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cxnSp>
        <p:nvCxnSpPr>
          <p:cNvPr id="14" name="4 Conector recto"/>
          <p:cNvCxnSpPr/>
          <p:nvPr/>
        </p:nvCxnSpPr>
        <p:spPr>
          <a:xfrm>
            <a:off x="8481392" y="5013176"/>
            <a:ext cx="0" cy="2088232"/>
          </a:xfrm>
          <a:prstGeom prst="line">
            <a:avLst/>
          </a:prstGeom>
          <a:ln w="38100" cmpd="sng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4000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4 Conector recto"/>
          <p:cNvCxnSpPr/>
          <p:nvPr/>
        </p:nvCxnSpPr>
        <p:spPr>
          <a:xfrm>
            <a:off x="2509096" y="692696"/>
            <a:ext cx="0" cy="1224136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 bwMode="auto">
          <a:xfrm>
            <a:off x="2792760" y="2448200"/>
            <a:ext cx="6480720" cy="27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93600" rIns="0" bIns="93600" anchor="t"/>
          <a:lstStyle/>
          <a:p>
            <a:pPr algn="just">
              <a:lnSpc>
                <a:spcPct val="11000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La empresa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TEYDE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acumula una dilatada experiencia en este tipo de riesgos, con una oferta que destaca en los siguientes aspectos:</a:t>
            </a:r>
          </a:p>
          <a:p>
            <a:pPr algn="just">
              <a:lnSpc>
                <a:spcPct val="110000"/>
              </a:lnSpc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Gill Sans" charset="0"/>
              <a:cs typeface="Arial"/>
              <a:sym typeface="Helvetica Neue Light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Metodología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de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trabajo.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Gill Sans" charset="0"/>
              <a:cs typeface="Arial"/>
              <a:sym typeface="Helvetica Neue Light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Escala de estudio. Desde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regional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hasta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proyectos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constructivos.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Gill Sans" charset="0"/>
              <a:cs typeface="Arial"/>
              <a:sym typeface="Helvetica Neue Light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Medios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técnicos.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Topográficos, aplicaciones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GIS y de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análisis de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desprendimientos.</a:t>
            </a:r>
          </a:p>
          <a:p>
            <a:pPr marL="285750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Medios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humanos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. Ingenieros y geólogos de dilatada experiencia en este campo.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Gill Sans" charset="0"/>
              <a:cs typeface="Arial"/>
              <a:sym typeface="Helvetica Neue Light" charset="0"/>
            </a:endParaRPr>
          </a:p>
        </p:txBody>
      </p:sp>
      <p:sp>
        <p:nvSpPr>
          <p:cNvPr id="19" name="Rectangle 5"/>
          <p:cNvSpPr>
            <a:spLocks/>
          </p:cNvSpPr>
          <p:nvPr/>
        </p:nvSpPr>
        <p:spPr bwMode="auto">
          <a:xfrm>
            <a:off x="2792760" y="520205"/>
            <a:ext cx="6480712" cy="1396627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just"/>
            <a:endParaRPr lang="es-ES" sz="1600" dirty="0" smtClean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  <a:p>
            <a:pPr algn="just"/>
            <a:r>
              <a:rPr lang="es-ES" sz="16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  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Prestamos los siguientes servicios</a:t>
            </a:r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:</a:t>
            </a:r>
          </a:p>
          <a:p>
            <a:pPr algn="just"/>
            <a:endParaRPr lang="es-ES" sz="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Gill Sans" charset="0"/>
              <a:cs typeface="Arial"/>
              <a:sym typeface="Helvetica Neue Light" charset="0"/>
            </a:endParaRPr>
          </a:p>
          <a:p>
            <a:pPr marL="525462" lvl="2" indent="-171450" algn="just">
              <a:lnSpc>
                <a:spcPct val="120000"/>
              </a:lnSpc>
              <a:buFont typeface="Wingdings" charset="2"/>
              <a:buChar char="§"/>
              <a:tabLst>
                <a:tab pos="265113" algn="l"/>
              </a:tabLst>
            </a:pPr>
            <a:r>
              <a:rPr lang="es-E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Estudios </a:t>
            </a:r>
            <a:r>
              <a:rPr lang="es-E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de Riesgo frente a desprendimientos.</a:t>
            </a:r>
          </a:p>
          <a:p>
            <a:pPr marL="525462" lvl="2" indent="-171450" algn="just">
              <a:lnSpc>
                <a:spcPct val="120000"/>
              </a:lnSpc>
              <a:buFont typeface="Wingdings" charset="2"/>
              <a:buChar char="§"/>
              <a:tabLst>
                <a:tab pos="265113" algn="l"/>
              </a:tabLst>
            </a:pPr>
            <a:r>
              <a:rPr lang="es-E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Informes </a:t>
            </a:r>
            <a:r>
              <a:rPr lang="es-E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de desprendimientos y movimientos de laderas.</a:t>
            </a:r>
          </a:p>
          <a:p>
            <a:pPr marL="525462" lvl="2" indent="-171450" algn="just">
              <a:lnSpc>
                <a:spcPct val="120000"/>
              </a:lnSpc>
              <a:buFont typeface="Wingdings" charset="2"/>
              <a:buChar char="§"/>
              <a:tabLst>
                <a:tab pos="265113" algn="l"/>
              </a:tabLst>
            </a:pPr>
            <a:r>
              <a:rPr lang="es-E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Proyectos </a:t>
            </a:r>
            <a:r>
              <a:rPr lang="es-E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de estabilización de taludes y protección frente a desprendimientos.</a:t>
            </a:r>
          </a:p>
          <a:p>
            <a:pPr marL="525462" lvl="2" indent="-171450" algn="just">
              <a:lnSpc>
                <a:spcPct val="120000"/>
              </a:lnSpc>
              <a:buFont typeface="Wingdings" charset="2"/>
              <a:buChar char="§"/>
              <a:tabLst>
                <a:tab pos="265113" algn="l"/>
              </a:tabLst>
            </a:pPr>
            <a:r>
              <a:rPr lang="es-E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Direcciones </a:t>
            </a:r>
            <a:r>
              <a:rPr lang="es-E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Gill Sans" charset="0"/>
                <a:cs typeface="Arial"/>
                <a:sym typeface="Helvetica Neue Light" charset="0"/>
              </a:rPr>
              <a:t>de obra y asesoramiento especializado.</a:t>
            </a:r>
          </a:p>
          <a:p>
            <a:pPr algn="just"/>
            <a:endParaRPr lang="es-E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pic>
        <p:nvPicPr>
          <p:cNvPr id="2" name="Imagen 1" descr="P1010532 copi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r="27925"/>
          <a:stretch/>
        </p:blipFill>
        <p:spPr>
          <a:xfrm>
            <a:off x="-643552" y="0"/>
            <a:ext cx="3214593" cy="6858000"/>
          </a:xfrm>
          <a:prstGeom prst="rect">
            <a:avLst/>
          </a:prstGeom>
        </p:spPr>
      </p:pic>
      <p:sp>
        <p:nvSpPr>
          <p:cNvPr id="13" name="Rectangle 4"/>
          <p:cNvSpPr>
            <a:spLocks/>
          </p:cNvSpPr>
          <p:nvPr/>
        </p:nvSpPr>
        <p:spPr bwMode="auto">
          <a:xfrm>
            <a:off x="-447600" y="504788"/>
            <a:ext cx="3024336" cy="145368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360000" rIns="0" bIns="360000" anchor="ctr"/>
          <a:lstStyle/>
          <a:p>
            <a:pPr algn="r">
              <a:lnSpc>
                <a:spcPct val="80000"/>
              </a:lnSpc>
            </a:pPr>
            <a:endParaRPr lang="es-ES" sz="2400" b="1" dirty="0" smtClean="0">
              <a:solidFill>
                <a:srgbClr val="404040"/>
              </a:solidFill>
              <a:latin typeface="Arial"/>
              <a:ea typeface="Gill Sans" charset="0"/>
              <a:cs typeface="Arial"/>
            </a:endParaRPr>
          </a:p>
          <a:p>
            <a:pPr algn="r">
              <a:lnSpc>
                <a:spcPct val="80000"/>
              </a:lnSpc>
            </a:pPr>
            <a:r>
              <a:rPr lang="es-ES" sz="2400" b="1" dirty="0" smtClean="0">
                <a:solidFill>
                  <a:srgbClr val="404040"/>
                </a:solidFill>
                <a:latin typeface="Arial"/>
                <a:ea typeface="Gill Sans" charset="0"/>
                <a:cs typeface="Arial"/>
              </a:rPr>
              <a:t>SERVICIOS </a:t>
            </a:r>
          </a:p>
          <a:p>
            <a:pPr algn="r">
              <a:lnSpc>
                <a:spcPct val="80000"/>
              </a:lnSpc>
            </a:pPr>
            <a:r>
              <a:rPr lang="es-ES" sz="2400" b="1" dirty="0" smtClean="0">
                <a:solidFill>
                  <a:srgbClr val="404040"/>
                </a:solidFill>
                <a:latin typeface="Arial"/>
                <a:ea typeface="Gill Sans" charset="0"/>
                <a:cs typeface="Arial"/>
              </a:rPr>
              <a:t>EN RIESGOS </a:t>
            </a:r>
          </a:p>
          <a:p>
            <a:pPr algn="r">
              <a:lnSpc>
                <a:spcPct val="80000"/>
              </a:lnSpc>
            </a:pPr>
            <a:r>
              <a:rPr lang="es-ES" sz="2000" dirty="0" smtClean="0">
                <a:solidFill>
                  <a:srgbClr val="404040"/>
                </a:solidFill>
                <a:latin typeface="Arial"/>
                <a:ea typeface="Gill Sans" charset="0"/>
                <a:cs typeface="Arial"/>
              </a:rPr>
              <a:t>geológicos </a:t>
            </a:r>
          </a:p>
          <a:p>
            <a:pPr algn="r">
              <a:lnSpc>
                <a:spcPct val="80000"/>
              </a:lnSpc>
            </a:pPr>
            <a:r>
              <a:rPr lang="es-ES" sz="2000" dirty="0" smtClean="0">
                <a:solidFill>
                  <a:srgbClr val="404040"/>
                </a:solidFill>
                <a:latin typeface="Arial"/>
                <a:ea typeface="Gill Sans" charset="0"/>
                <a:cs typeface="Arial"/>
              </a:rPr>
              <a:t>Desprendimientos</a:t>
            </a:r>
          </a:p>
          <a:p>
            <a:pPr>
              <a:lnSpc>
                <a:spcPct val="80000"/>
              </a:lnSpc>
            </a:pPr>
            <a:endParaRPr lang="es-ES" sz="2000" b="1" dirty="0">
              <a:solidFill>
                <a:srgbClr val="404040"/>
              </a:solidFill>
              <a:latin typeface="Arial"/>
              <a:ea typeface="Gill Sans" charset="0"/>
              <a:cs typeface="Arial"/>
              <a:sym typeface="Gill Sans" charset="0"/>
            </a:endParaRPr>
          </a:p>
        </p:txBody>
      </p:sp>
      <p:cxnSp>
        <p:nvCxnSpPr>
          <p:cNvPr id="3" name="Conector recto 2"/>
          <p:cNvCxnSpPr/>
          <p:nvPr/>
        </p:nvCxnSpPr>
        <p:spPr>
          <a:xfrm flipH="1">
            <a:off x="2792760" y="2276872"/>
            <a:ext cx="6444712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366909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4 Conector recto"/>
          <p:cNvCxnSpPr/>
          <p:nvPr/>
        </p:nvCxnSpPr>
        <p:spPr>
          <a:xfrm>
            <a:off x="2509096" y="561017"/>
            <a:ext cx="0" cy="1269696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 bwMode="auto">
          <a:xfrm>
            <a:off x="2792899" y="648000"/>
            <a:ext cx="6480581" cy="540026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/>
          <a:lstStyle/>
          <a:p>
            <a:pPr algn="just">
              <a:lnSpc>
                <a:spcPct val="110000"/>
              </a:lnSpc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Enfocados fundamentalmente hacia la planificación, los estudios de riesgos por desprendimientos están dirigidos a zonas de amplitud variable que presentan una problemática dispersa y de magnitud diferente.</a:t>
            </a:r>
          </a:p>
          <a:p>
            <a:pPr algn="just">
              <a:lnSpc>
                <a:spcPct val="110000"/>
              </a:lnSpc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  <a:p>
            <a:pPr algn="just">
              <a:lnSpc>
                <a:spcPct val="110000"/>
              </a:lnSpc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Esta forma de trabajo permite conseguir entre otros, los siguientes objetivos</a:t>
            </a:r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:</a:t>
            </a:r>
          </a:p>
          <a:p>
            <a:pPr algn="just">
              <a:lnSpc>
                <a:spcPct val="110000"/>
              </a:lnSpc>
            </a:pPr>
            <a:endParaRPr lang="es-E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Priorización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de las actuaciones: Se determinan las zonas más sensibles para el desarrollo de proyectos de actuación.</a:t>
            </a:r>
          </a:p>
          <a:p>
            <a:pPr marL="285750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Incremento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de la seguridad: La identificación de las zonas prioritarias permite dirigir las actuaciones a los puntos más conflictivos.</a:t>
            </a:r>
          </a:p>
          <a:p>
            <a:pPr marL="285750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Reducción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de costes globales mediante estudios y proyectos.</a:t>
            </a:r>
          </a:p>
          <a:p>
            <a:pPr marL="285750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Optimización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de seguridad Vs costes.</a:t>
            </a:r>
          </a:p>
          <a:p>
            <a:pPr algn="just">
              <a:lnSpc>
                <a:spcPct val="110000"/>
              </a:lnSpc>
            </a:pPr>
            <a:endParaRPr lang="es-E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  <a:p>
            <a:pPr algn="just">
              <a:lnSpc>
                <a:spcPct val="110000"/>
              </a:lnSpc>
            </a:pPr>
            <a:endParaRPr lang="es-E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</p:txBody>
      </p:sp>
      <p:pic>
        <p:nvPicPr>
          <p:cNvPr id="2" name="Imagen 1" descr="peligrosidad_render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4" r="27941"/>
          <a:stretch/>
        </p:blipFill>
        <p:spPr>
          <a:xfrm>
            <a:off x="-132598" y="0"/>
            <a:ext cx="2709334" cy="6858000"/>
          </a:xfrm>
          <a:prstGeom prst="rect">
            <a:avLst/>
          </a:prstGeom>
        </p:spPr>
      </p:pic>
      <p:grpSp>
        <p:nvGrpSpPr>
          <p:cNvPr id="20" name="19 Grupo"/>
          <p:cNvGrpSpPr/>
          <p:nvPr/>
        </p:nvGrpSpPr>
        <p:grpSpPr>
          <a:xfrm>
            <a:off x="3152800" y="4267606"/>
            <a:ext cx="1780817" cy="1465650"/>
            <a:chOff x="-680192" y="199977"/>
            <a:chExt cx="4205438" cy="3364351"/>
          </a:xfrm>
          <a:effectLst/>
        </p:grpSpPr>
        <p:pic>
          <p:nvPicPr>
            <p:cNvPr id="14" name="13 Imagen" descr="peligrosidad_render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680192" y="199977"/>
              <a:ext cx="4205438" cy="3364351"/>
            </a:xfrm>
            <a:prstGeom prst="roundRect">
              <a:avLst>
                <a:gd name="adj" fmla="val 0"/>
              </a:avLst>
            </a:prstGeom>
            <a:blipFill>
              <a:blip r:embed="rId4" cstate="print"/>
              <a:stretch>
                <a:fillRect/>
              </a:stretch>
            </a:blip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16" name="15 Imagen" descr="leyenda peligrosidad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217" y="348406"/>
              <a:ext cx="989515" cy="7338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grpSp>
        <p:nvGrpSpPr>
          <p:cNvPr id="19" name="18 Grupo"/>
          <p:cNvGrpSpPr/>
          <p:nvPr/>
        </p:nvGrpSpPr>
        <p:grpSpPr>
          <a:xfrm>
            <a:off x="7113240" y="4258703"/>
            <a:ext cx="1889315" cy="1483512"/>
            <a:chOff x="10963243" y="4483165"/>
            <a:chExt cx="2968545" cy="2374835"/>
          </a:xfrm>
          <a:effectLst/>
        </p:grpSpPr>
        <p:pic>
          <p:nvPicPr>
            <p:cNvPr id="15" name="14 Imagen" descr="RIESGO_render1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63243" y="4483165"/>
              <a:ext cx="2968545" cy="2374835"/>
            </a:xfrm>
            <a:prstGeom prst="roundRect">
              <a:avLst>
                <a:gd name="adj" fmla="val 0"/>
              </a:avLst>
            </a:prstGeom>
            <a:blipFill>
              <a:blip r:embed="rId4" cstate="print"/>
              <a:stretch>
                <a:fillRect/>
              </a:stretch>
            </a:blip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17" name="16 Imagen" descr="leyenda RIESGO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73539" y="6108796"/>
              <a:ext cx="645562" cy="5654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sp>
        <p:nvSpPr>
          <p:cNvPr id="28" name="27 Rectángulo redondeado"/>
          <p:cNvSpPr/>
          <p:nvPr/>
        </p:nvSpPr>
        <p:spPr bwMode="auto">
          <a:xfrm>
            <a:off x="5097016" y="4231264"/>
            <a:ext cx="1852964" cy="1531662"/>
          </a:xfrm>
          <a:prstGeom prst="roundRect">
            <a:avLst>
              <a:gd name="adj" fmla="val 0"/>
            </a:avLst>
          </a:prstGeom>
          <a:blipFill>
            <a:blip r:embed="rId4" cstate="print"/>
            <a:stretch>
              <a:fillRect/>
            </a:stretch>
          </a:blipFill>
          <a:ln w="571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4200" b="0" i="0" u="none" strike="noStrike" cap="none" normalizeH="0" baseline="0" smtClean="0">
              <a:ln>
                <a:solidFill>
                  <a:schemeClr val="bg1">
                    <a:lumMod val="75000"/>
                  </a:schemeClr>
                </a:solidFill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29" name="Rectangle 5"/>
          <p:cNvSpPr>
            <a:spLocks/>
          </p:cNvSpPr>
          <p:nvPr/>
        </p:nvSpPr>
        <p:spPr bwMode="auto">
          <a:xfrm>
            <a:off x="4088904" y="1412776"/>
            <a:ext cx="4536504" cy="129614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just"/>
            <a:endParaRPr lang="es-E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22" name="Rectangle 4"/>
          <p:cNvSpPr>
            <a:spLocks/>
          </p:cNvSpPr>
          <p:nvPr/>
        </p:nvSpPr>
        <p:spPr bwMode="auto">
          <a:xfrm>
            <a:off x="-303583" y="508353"/>
            <a:ext cx="2880319" cy="147599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28575" dist="38100" dir="2700000" algn="tl" rotWithShape="0">
              <a:schemeClr val="bg1"/>
            </a:outerShdw>
          </a:effectLst>
        </p:spPr>
        <p:txBody>
          <a:bodyPr lIns="0" tIns="0" rIns="0" bIns="0" anchor="ctr"/>
          <a:lstStyle/>
          <a:p>
            <a:pPr algn="r"/>
            <a:endParaRPr lang="es-E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Gill Sans" charset="0"/>
              <a:cs typeface="Arial"/>
              <a:sym typeface="Gill Sans" charset="0"/>
            </a:endParaRPr>
          </a:p>
          <a:p>
            <a:pPr algn="r">
              <a:lnSpc>
                <a:spcPct val="80000"/>
              </a:lnSpc>
            </a:pPr>
            <a:r>
              <a:rPr lang="es-E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Gill Sans" charset="0"/>
                <a:cs typeface="Arial"/>
                <a:sym typeface="Gill Sans" charset="0"/>
              </a:rPr>
              <a:t>ESTUDIOS </a:t>
            </a:r>
          </a:p>
          <a:p>
            <a:pPr algn="r">
              <a:lnSpc>
                <a:spcPct val="80000"/>
              </a:lnSpc>
            </a:pPr>
            <a:r>
              <a:rPr lang="es-E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Gill Sans" charset="0"/>
                <a:cs typeface="Arial"/>
                <a:sym typeface="Gill Sans" charset="0"/>
              </a:rPr>
              <a:t>DEL RIESGO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Gill Sans" charset="0"/>
                <a:cs typeface="Arial"/>
                <a:sym typeface="Gill Sans" charset="0"/>
              </a:rPr>
              <a:t> </a:t>
            </a:r>
          </a:p>
          <a:p>
            <a:pPr algn="r">
              <a:lnSpc>
                <a:spcPct val="80000"/>
              </a:lnSpc>
            </a:pP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Gill Sans" charset="0"/>
                <a:cs typeface="Arial"/>
                <a:sym typeface="Gill Sans" charset="0"/>
              </a:rPr>
              <a:t>frente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Gill Sans" charset="0"/>
                <a:cs typeface="Arial"/>
                <a:sym typeface="Gill Sans" charset="0"/>
              </a:rPr>
              <a:t>a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Gill Sans" charset="0"/>
                <a:cs typeface="Arial"/>
                <a:sym typeface="Gill Sans" charset="0"/>
              </a:rPr>
              <a:t>desprendimientos</a:t>
            </a:r>
          </a:p>
          <a:p>
            <a:pPr algn="r">
              <a:lnSpc>
                <a:spcPct val="80000"/>
              </a:lnSpc>
            </a:pP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Gill Sans" charset="0"/>
              <a:cs typeface="Arial"/>
              <a:sym typeface="Gill Sans" charset="0"/>
            </a:endParaRPr>
          </a:p>
        </p:txBody>
      </p:sp>
    </p:spTree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4 Conector recto"/>
          <p:cNvCxnSpPr/>
          <p:nvPr/>
        </p:nvCxnSpPr>
        <p:spPr>
          <a:xfrm>
            <a:off x="2509096" y="503120"/>
            <a:ext cx="0" cy="981664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 5"/>
          <p:cNvSpPr>
            <a:spLocks/>
          </p:cNvSpPr>
          <p:nvPr/>
        </p:nvSpPr>
        <p:spPr bwMode="auto">
          <a:xfrm>
            <a:off x="2792760" y="648000"/>
            <a:ext cx="6480750" cy="540056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/>
          <a:lstStyle/>
          <a:p>
            <a:pPr algn="just">
              <a:lnSpc>
                <a:spcPct val="110000"/>
              </a:lnSpc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El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objeto de estos trabajos es, definir y valorar las actuaciones necesarias para reducir al mínimo los riesgos originados por posibles desprendimientos. Para ello se aportan varias soluciones o alternativas para poder seleccionar la que mejor se adapte en tiempo, presupuesto y mantenimiento. </a:t>
            </a:r>
          </a:p>
          <a:p>
            <a:pPr algn="just">
              <a:lnSpc>
                <a:spcPct val="110000"/>
              </a:lnSpc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  <a:p>
            <a:pPr algn="just">
              <a:lnSpc>
                <a:spcPct val="110000"/>
              </a:lnSpc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La calidad de nuestros trabajos se apoya en los siguientes pilares</a:t>
            </a:r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:</a:t>
            </a:r>
          </a:p>
          <a:p>
            <a:pPr algn="just">
              <a:lnSpc>
                <a:spcPct val="110000"/>
              </a:lnSpc>
            </a:pPr>
            <a:endParaRPr lang="es-E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Experiencia.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Precisión de los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datos. Equipos topográficos de alta precisión.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Equilibrio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seguridad/coste. Estudios de diferentes tipos de soluciones.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Análisis de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detalle. Sectorización pormenorizada de los problemas.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00"/>
          <a:stretch/>
        </p:blipFill>
        <p:spPr>
          <a:xfrm>
            <a:off x="-430731" y="0"/>
            <a:ext cx="3007467" cy="6858000"/>
          </a:xfrm>
          <a:prstGeom prst="rect">
            <a:avLst/>
          </a:prstGeom>
        </p:spPr>
      </p:pic>
      <p:sp>
        <p:nvSpPr>
          <p:cNvPr id="7" name="Rectangle 4"/>
          <p:cNvSpPr>
            <a:spLocks/>
          </p:cNvSpPr>
          <p:nvPr/>
        </p:nvSpPr>
        <p:spPr bwMode="auto">
          <a:xfrm>
            <a:off x="-519608" y="509041"/>
            <a:ext cx="3096344" cy="119886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r">
              <a:lnSpc>
                <a:spcPct val="80000"/>
              </a:lnSpc>
            </a:pPr>
            <a:r>
              <a:rPr lang="es-ES" sz="2400" b="1" dirty="0" smtClean="0">
                <a:solidFill>
                  <a:srgbClr val="404040"/>
                </a:solidFill>
                <a:latin typeface="Arial"/>
                <a:ea typeface="Gill Sans" charset="0"/>
                <a:cs typeface="Arial"/>
                <a:sym typeface="Gill Sans" charset="0"/>
              </a:rPr>
              <a:t>ESTUDIOS Y PROYECTOS</a:t>
            </a:r>
            <a:endParaRPr lang="es-ES" sz="2400" b="1" dirty="0">
              <a:solidFill>
                <a:srgbClr val="404040"/>
              </a:solidFill>
              <a:latin typeface="Arial"/>
              <a:ea typeface="Gill Sans" charset="0"/>
              <a:cs typeface="Arial"/>
              <a:sym typeface="Gill Sans" charset="0"/>
            </a:endParaRPr>
          </a:p>
        </p:txBody>
      </p:sp>
    </p:spTree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11 Conector recto"/>
          <p:cNvCxnSpPr/>
          <p:nvPr/>
        </p:nvCxnSpPr>
        <p:spPr>
          <a:xfrm>
            <a:off x="9561512" y="2996952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9561512" y="3212976"/>
            <a:ext cx="3444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06</a:t>
            </a:r>
            <a:endParaRPr lang="es-E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7 Imagen" descr="MEMO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2"/>
            <a:ext cx="9906000" cy="6955409"/>
          </a:xfrm>
          <a:prstGeom prst="rect">
            <a:avLst/>
          </a:prstGeom>
        </p:spPr>
      </p:pic>
      <p:sp>
        <p:nvSpPr>
          <p:cNvPr id="34" name="Rectangle 4"/>
          <p:cNvSpPr>
            <a:spLocks/>
          </p:cNvSpPr>
          <p:nvPr/>
        </p:nvSpPr>
        <p:spPr bwMode="auto">
          <a:xfrm>
            <a:off x="128464" y="5517232"/>
            <a:ext cx="8197105" cy="100811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/>
            </a:outerShdw>
          </a:effectLst>
        </p:spPr>
        <p:txBody>
          <a:bodyPr lIns="0" tIns="0" rIns="0" bIns="0" anchor="t"/>
          <a:lstStyle/>
          <a:p>
            <a:pPr algn="r">
              <a:lnSpc>
                <a:spcPct val="80000"/>
              </a:lnSpc>
            </a:pPr>
            <a:r>
              <a:rPr lang="es-ES" sz="4000" b="1" spc="-1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Gill Sans" charset="0"/>
                <a:cs typeface="Arial"/>
              </a:rPr>
              <a:t>L</a:t>
            </a:r>
            <a:r>
              <a:rPr lang="es-ES_tradnl" sz="4000" b="1" spc="-1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Gill Sans" charset="0"/>
                <a:cs typeface="Arial"/>
              </a:rPr>
              <a:t>A PROTECCIÓN</a:t>
            </a:r>
            <a:endParaRPr lang="es-ES" sz="4000" b="1" spc="-15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Gill Sans" charset="0"/>
              <a:cs typeface="Arial"/>
            </a:endParaRPr>
          </a:p>
        </p:txBody>
      </p:sp>
      <p:cxnSp>
        <p:nvCxnSpPr>
          <p:cNvPr id="35" name="4 Conector recto"/>
          <p:cNvCxnSpPr/>
          <p:nvPr/>
        </p:nvCxnSpPr>
        <p:spPr>
          <a:xfrm>
            <a:off x="8481392" y="5578877"/>
            <a:ext cx="0" cy="2088232"/>
          </a:xfrm>
          <a:prstGeom prst="line">
            <a:avLst/>
          </a:prstGeom>
          <a:ln w="38100" cmpd="sng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4000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4 Conector recto"/>
          <p:cNvCxnSpPr/>
          <p:nvPr/>
        </p:nvCxnSpPr>
        <p:spPr>
          <a:xfrm>
            <a:off x="2509096" y="503120"/>
            <a:ext cx="0" cy="693632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Rectangle 5"/>
          <p:cNvSpPr>
            <a:spLocks/>
          </p:cNvSpPr>
          <p:nvPr/>
        </p:nvSpPr>
        <p:spPr bwMode="auto">
          <a:xfrm>
            <a:off x="2792760" y="648000"/>
            <a:ext cx="6480000" cy="5400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 anchor="t"/>
          <a:lstStyle/>
          <a:p>
            <a:pPr algn="just">
              <a:lnSpc>
                <a:spcPct val="110000"/>
              </a:lnSpc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El cálculo correcto y el adecuado dimensionamiento de las protecciones permite optimizar la seguridad pública</a:t>
            </a:r>
          </a:p>
          <a:p>
            <a:pPr marL="285750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Estudio de trayectorias de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desprendimientos utilizando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software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específico.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Elaboración de perfiles de energía de las trayectorias más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representativas. 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Propuesta de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soluciones. Compromiso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entre seguridad y presupuesto.</a:t>
            </a:r>
          </a:p>
          <a:p>
            <a:pPr marL="285750" indent="-285750" algn="just">
              <a:lnSpc>
                <a:spcPct val="110000"/>
              </a:lnSpc>
              <a:buClr>
                <a:srgbClr val="C52030"/>
              </a:buClr>
              <a:buFont typeface="Wingdings" charset="2"/>
              <a:buChar char="§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Comportamiento de soluciones en perfil de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Helvetica Neue Light" charset="0"/>
                <a:cs typeface="Arial"/>
                <a:sym typeface="Helvetica Neue Light" charset="0"/>
              </a:rPr>
              <a:t>energía.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Helvetica Neue Light" charset="0"/>
              <a:cs typeface="Arial"/>
              <a:sym typeface="Helvetica Neue Light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7" t="-391" r="20331" b="391"/>
          <a:stretch/>
        </p:blipFill>
        <p:spPr>
          <a:xfrm>
            <a:off x="-221950" y="-99392"/>
            <a:ext cx="2794000" cy="7008779"/>
          </a:xfrm>
          <a:prstGeom prst="rect">
            <a:avLst/>
          </a:prstGeom>
        </p:spPr>
      </p:pic>
      <p:sp>
        <p:nvSpPr>
          <p:cNvPr id="7" name="Rectangle 4"/>
          <p:cNvSpPr>
            <a:spLocks/>
          </p:cNvSpPr>
          <p:nvPr/>
        </p:nvSpPr>
        <p:spPr bwMode="auto">
          <a:xfrm>
            <a:off x="-231576" y="494325"/>
            <a:ext cx="2808312" cy="91845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r"/>
            <a:r>
              <a:rPr lang="es-ES" sz="2400" b="1" dirty="0" smtClean="0">
                <a:solidFill>
                  <a:srgbClr val="404040"/>
                </a:solidFill>
                <a:latin typeface="Arial"/>
                <a:ea typeface="Gill Sans" charset="0"/>
                <a:cs typeface="Arial"/>
                <a:sym typeface="Gill Sans" charset="0"/>
              </a:rPr>
              <a:t>LA PROTECCIÓN</a:t>
            </a:r>
            <a:endParaRPr lang="es-ES" sz="2400" b="1" dirty="0">
              <a:solidFill>
                <a:srgbClr val="404040"/>
              </a:solidFill>
              <a:latin typeface="Arial"/>
              <a:ea typeface="Gill Sans" charset="0"/>
              <a:cs typeface="Arial"/>
              <a:sym typeface="Gill Sans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2458121" y="208815"/>
            <a:ext cx="7473280" cy="784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latin typeface="Arial"/>
              <a:cs typeface="Arial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2454260" y="1088740"/>
            <a:ext cx="7473280" cy="3132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latin typeface="Arial"/>
              <a:cs typeface="Arial"/>
            </a:endParaRPr>
          </a:p>
        </p:txBody>
      </p:sp>
      <p:pic>
        <p:nvPicPr>
          <p:cNvPr id="5" name="Imagen 4" descr="Captura de pantalla 2014-09-12 a la(s) 12.10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52" y="3051737"/>
            <a:ext cx="6609184" cy="188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75424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3221</TotalTime>
  <Words>987</Words>
  <Application>Microsoft Office PowerPoint</Application>
  <PresentationFormat>A4 (210 x 297 mm)</PresentationFormat>
  <Paragraphs>116</Paragraphs>
  <Slides>14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Israel</dc:creator>
  <cp:lastModifiedBy>Lirio</cp:lastModifiedBy>
  <cp:revision>216</cp:revision>
  <cp:lastPrinted>2013-04-08T08:02:02Z</cp:lastPrinted>
  <dcterms:created xsi:type="dcterms:W3CDTF">2012-10-10T10:18:13Z</dcterms:created>
  <dcterms:modified xsi:type="dcterms:W3CDTF">2017-02-15T00:09:33Z</dcterms:modified>
</cp:coreProperties>
</file>