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305" r:id="rId2"/>
    <p:sldId id="257" r:id="rId3"/>
    <p:sldId id="268" r:id="rId4"/>
    <p:sldId id="284" r:id="rId5"/>
    <p:sldId id="306" r:id="rId6"/>
    <p:sldId id="307" r:id="rId7"/>
    <p:sldId id="308" r:id="rId8"/>
    <p:sldId id="309" r:id="rId9"/>
    <p:sldId id="310" r:id="rId10"/>
    <p:sldId id="311" r:id="rId11"/>
    <p:sldId id="312" r:id="rId12"/>
    <p:sldId id="313" r:id="rId13"/>
    <p:sldId id="314" r:id="rId14"/>
    <p:sldId id="315" r:id="rId15"/>
    <p:sldId id="316" r:id="rId16"/>
    <p:sldId id="317" r:id="rId17"/>
    <p:sldId id="283" r:id="rId18"/>
    <p:sldId id="296" r:id="rId19"/>
    <p:sldId id="303" r:id="rId20"/>
    <p:sldId id="285" r:id="rId21"/>
    <p:sldId id="300" r:id="rId22"/>
    <p:sldId id="301" r:id="rId23"/>
    <p:sldId id="304" r:id="rId24"/>
    <p:sldId id="290" r:id="rId25"/>
    <p:sldId id="297" r:id="rId26"/>
    <p:sldId id="302" r:id="rId27"/>
    <p:sldId id="274" r:id="rId28"/>
  </p:sldIdLst>
  <p:sldSz cx="9906000" cy="6858000" type="A4"/>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ermán Hernández"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1C3F"/>
    <a:srgbClr val="FF0016"/>
    <a:srgbClr val="D60024"/>
    <a:srgbClr val="C52030"/>
    <a:srgbClr val="000000"/>
    <a:srgbClr val="6691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63" autoAdjust="0"/>
    <p:restoredTop sz="96459" autoAdjust="0"/>
  </p:normalViewPr>
  <p:slideViewPr>
    <p:cSldViewPr>
      <p:cViewPr>
        <p:scale>
          <a:sx n="75" d="100"/>
          <a:sy n="75" d="100"/>
        </p:scale>
        <p:origin x="-1002" y="-66"/>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13782D-6A41-4738-BD2F-08385898F7BC}" type="doc">
      <dgm:prSet loTypeId="urn:microsoft.com/office/officeart/2005/8/layout/hierarchy4" loCatId="hierarchy" qsTypeId="urn:microsoft.com/office/officeart/2005/8/quickstyle/simple1" qsCatId="simple" csTypeId="urn:microsoft.com/office/officeart/2005/8/colors/accent5_4" csCatId="accent5" phldr="1"/>
      <dgm:spPr/>
      <dgm:t>
        <a:bodyPr/>
        <a:lstStyle/>
        <a:p>
          <a:endParaRPr lang="es-ES"/>
        </a:p>
      </dgm:t>
    </dgm:pt>
    <dgm:pt modelId="{A4A94753-A777-47DE-B482-8A14C42C96C4}">
      <dgm:prSet phldrT="[Texto]" custT="1"/>
      <dgm:spPr>
        <a:solidFill>
          <a:srgbClr val="226377"/>
        </a:solidFill>
        <a:ln w="57150" cmpd="sng">
          <a:solidFill>
            <a:schemeClr val="bg1">
              <a:lumMod val="95000"/>
            </a:schemeClr>
          </a:solidFill>
        </a:ln>
        <a:effectLst>
          <a:outerShdw blurRad="50800" dist="38100" dir="5400000" sx="99000" sy="99000" algn="t" rotWithShape="0">
            <a:prstClr val="black">
              <a:alpha val="40000"/>
            </a:prstClr>
          </a:outerShdw>
        </a:effectLst>
      </dgm:spPr>
      <dgm:t>
        <a:bodyPr/>
        <a:lstStyle/>
        <a:p>
          <a:pPr algn="ctr">
            <a:lnSpc>
              <a:spcPct val="70000"/>
            </a:lnSpc>
          </a:pPr>
          <a:r>
            <a:rPr lang="es-ES" sz="1600" b="1" dirty="0" smtClean="0">
              <a:latin typeface="Arial"/>
              <a:cs typeface="Arial"/>
            </a:rPr>
            <a:t>ESTUDIO DE ORDENACIÓN MINERO </a:t>
          </a:r>
        </a:p>
        <a:p>
          <a:pPr algn="ctr">
            <a:lnSpc>
              <a:spcPct val="70000"/>
            </a:lnSpc>
          </a:pPr>
          <a:r>
            <a:rPr lang="es-ES" sz="1600" b="1" dirty="0" smtClean="0">
              <a:latin typeface="Arial"/>
              <a:cs typeface="Arial"/>
            </a:rPr>
            <a:t>AMBIENTAL OBJETIVOS:</a:t>
          </a:r>
          <a:endParaRPr lang="es-ES" sz="1600" b="1" dirty="0">
            <a:latin typeface="Arial"/>
            <a:cs typeface="Arial"/>
          </a:endParaRPr>
        </a:p>
      </dgm:t>
    </dgm:pt>
    <dgm:pt modelId="{3F88E24C-7C85-427C-8C10-32D674778AAF}" type="parTrans" cxnId="{E16CF18B-A3E0-4AD7-965E-47D5C2ACA32C}">
      <dgm:prSet/>
      <dgm:spPr/>
      <dgm:t>
        <a:bodyPr/>
        <a:lstStyle/>
        <a:p>
          <a:endParaRPr lang="es-ES" sz="1400"/>
        </a:p>
      </dgm:t>
    </dgm:pt>
    <dgm:pt modelId="{10BE4C68-6C4B-4989-A699-531B10D53A53}" type="sibTrans" cxnId="{E16CF18B-A3E0-4AD7-965E-47D5C2ACA32C}">
      <dgm:prSet/>
      <dgm:spPr/>
      <dgm:t>
        <a:bodyPr/>
        <a:lstStyle/>
        <a:p>
          <a:endParaRPr lang="es-ES" sz="1400"/>
        </a:p>
      </dgm:t>
    </dgm:pt>
    <dgm:pt modelId="{0B571EDD-9EC8-488B-9304-25F9C278CC8E}">
      <dgm:prSet phldrT="[Texto]" custT="1"/>
      <dgm:spPr>
        <a:ln w="57150" cmpd="sng">
          <a:solidFill>
            <a:schemeClr val="bg1">
              <a:lumMod val="95000"/>
            </a:schemeClr>
          </a:solidFill>
        </a:ln>
        <a:effectLst>
          <a:outerShdw blurRad="50800" dist="38100" dir="5400000" sx="99000" sy="99000" algn="t" rotWithShape="0">
            <a:prstClr val="black">
              <a:alpha val="40000"/>
            </a:prstClr>
          </a:outerShdw>
        </a:effectLst>
      </dgm:spPr>
      <dgm:t>
        <a:bodyPr lIns="144000" rIns="144000" anchor="t"/>
        <a:lstStyle/>
        <a:p>
          <a:pPr algn="ctr"/>
          <a:endParaRPr lang="es-ES" sz="1000" b="1" dirty="0" smtClean="0">
            <a:latin typeface="Arial"/>
            <a:cs typeface="Arial"/>
          </a:endParaRPr>
        </a:p>
        <a:p>
          <a:pPr algn="ctr"/>
          <a:r>
            <a:rPr lang="es-ES" sz="1000" b="1" dirty="0" smtClean="0">
              <a:latin typeface="Arial"/>
              <a:cs typeface="Arial"/>
            </a:rPr>
            <a:t>ESTABLECIMIENTO DE LOS MODELOS DE EXPLOTACIÓN, DE MANERA QUE EL BENEFICIO DE LOS RECURSOSO SEA DE LA FORMA MÁS RACIONAL Y SEGURA, CON LA MENOR AFECCIÓN AL MEDIO</a:t>
          </a:r>
          <a:endParaRPr lang="es-ES" sz="1000" b="1" dirty="0">
            <a:latin typeface="Arial"/>
            <a:cs typeface="Arial"/>
          </a:endParaRPr>
        </a:p>
      </dgm:t>
    </dgm:pt>
    <dgm:pt modelId="{0F0E1C2C-7A6F-4CE5-97D7-A83129CFD318}" type="parTrans" cxnId="{7406A38C-B78E-4D0B-863D-98D97CE9CF7F}">
      <dgm:prSet/>
      <dgm:spPr/>
      <dgm:t>
        <a:bodyPr/>
        <a:lstStyle/>
        <a:p>
          <a:endParaRPr lang="es-ES" sz="1400"/>
        </a:p>
      </dgm:t>
    </dgm:pt>
    <dgm:pt modelId="{EEF8122F-EB5B-4505-9B96-E6973B418FAD}" type="sibTrans" cxnId="{7406A38C-B78E-4D0B-863D-98D97CE9CF7F}">
      <dgm:prSet/>
      <dgm:spPr/>
      <dgm:t>
        <a:bodyPr/>
        <a:lstStyle/>
        <a:p>
          <a:endParaRPr lang="es-ES" sz="1400"/>
        </a:p>
      </dgm:t>
    </dgm:pt>
    <dgm:pt modelId="{08A3CAF7-4C64-46C4-91BD-0AE354F738BB}">
      <dgm:prSet phldrT="[Texto]" custT="1"/>
      <dgm:spPr>
        <a:ln w="57150" cmpd="sng">
          <a:solidFill>
            <a:schemeClr val="bg1">
              <a:lumMod val="95000"/>
            </a:schemeClr>
          </a:solidFill>
        </a:ln>
        <a:effectLst>
          <a:outerShdw blurRad="50800" dist="38100" dir="5400000" sx="99000" sy="99000" algn="t" rotWithShape="0">
            <a:prstClr val="black">
              <a:alpha val="40000"/>
            </a:prstClr>
          </a:outerShdw>
        </a:effectLst>
      </dgm:spPr>
      <dgm:t>
        <a:bodyPr lIns="144000" rIns="144000" anchor="t"/>
        <a:lstStyle/>
        <a:p>
          <a:pPr algn="ctr"/>
          <a:endParaRPr lang="es-ES" sz="1000" b="1" dirty="0" smtClean="0">
            <a:latin typeface="Arial"/>
            <a:cs typeface="Arial"/>
          </a:endParaRPr>
        </a:p>
        <a:p>
          <a:pPr algn="ctr"/>
          <a:r>
            <a:rPr lang="es-ES" sz="1000" b="1" dirty="0" smtClean="0">
              <a:latin typeface="Arial"/>
              <a:cs typeface="Arial"/>
            </a:rPr>
            <a:t>DETERMINACIÓN DE CRITERIOS PARA LA RESTAURACIÓN DE LOS TERRENOS AFECTADOS POR LA ACTIVIDAD MINERA</a:t>
          </a:r>
          <a:endParaRPr lang="es-ES" sz="1000" b="1" dirty="0">
            <a:latin typeface="Arial"/>
            <a:cs typeface="Arial"/>
          </a:endParaRPr>
        </a:p>
      </dgm:t>
    </dgm:pt>
    <dgm:pt modelId="{AA26D49E-9C88-4213-B434-052EB28188C4}" type="parTrans" cxnId="{6FB88449-F646-45A7-8ABC-A87BF66053D5}">
      <dgm:prSet/>
      <dgm:spPr/>
      <dgm:t>
        <a:bodyPr/>
        <a:lstStyle/>
        <a:p>
          <a:endParaRPr lang="es-ES" sz="1400"/>
        </a:p>
      </dgm:t>
    </dgm:pt>
    <dgm:pt modelId="{376FA04C-6744-4F8C-8E32-516655250DF7}" type="sibTrans" cxnId="{6FB88449-F646-45A7-8ABC-A87BF66053D5}">
      <dgm:prSet/>
      <dgm:spPr/>
      <dgm:t>
        <a:bodyPr/>
        <a:lstStyle/>
        <a:p>
          <a:endParaRPr lang="es-ES" sz="1400"/>
        </a:p>
      </dgm:t>
    </dgm:pt>
    <dgm:pt modelId="{1C989A55-C612-4853-AF26-359057BB6E80}">
      <dgm:prSet custT="1"/>
      <dgm:spPr>
        <a:ln w="57150" cmpd="sng">
          <a:solidFill>
            <a:schemeClr val="bg1">
              <a:lumMod val="95000"/>
            </a:schemeClr>
          </a:solidFill>
        </a:ln>
        <a:effectLst>
          <a:outerShdw blurRad="50800" dist="38100" dir="5400000" sx="99000" sy="99000" algn="t" rotWithShape="0">
            <a:prstClr val="black">
              <a:alpha val="40000"/>
            </a:prstClr>
          </a:outerShdw>
        </a:effectLst>
      </dgm:spPr>
      <dgm:t>
        <a:bodyPr lIns="144000" rIns="144000" anchor="t"/>
        <a:lstStyle/>
        <a:p>
          <a:pPr algn="ctr"/>
          <a:endParaRPr lang="es-ES" sz="1000" b="1" dirty="0" smtClean="0">
            <a:latin typeface="Arial"/>
            <a:cs typeface="Arial"/>
          </a:endParaRPr>
        </a:p>
        <a:p>
          <a:pPr algn="ctr"/>
          <a:r>
            <a:rPr lang="es-ES" sz="1000" b="1" dirty="0" smtClean="0">
              <a:latin typeface="Arial"/>
              <a:cs typeface="Arial"/>
            </a:rPr>
            <a:t>ELABORACIÓN DE UN MAPA DE ORDENACIÓN  MINERO – AMBIENTAL QUE SIRVA DE BASE PARA LA INTEGRACIÓN DE LA ACTIVIDAD MINERA EN LOS PLANES DE ORDENACIÓN TERRITORIAL</a:t>
          </a:r>
          <a:endParaRPr lang="es-ES" sz="1000" b="1" dirty="0">
            <a:latin typeface="Arial"/>
            <a:cs typeface="Arial"/>
          </a:endParaRPr>
        </a:p>
      </dgm:t>
    </dgm:pt>
    <dgm:pt modelId="{3968F586-F6D1-4C8A-8B8A-E2E691CAB313}" type="parTrans" cxnId="{83E8C9C7-8993-4041-BCF7-C2AD821049A9}">
      <dgm:prSet/>
      <dgm:spPr/>
      <dgm:t>
        <a:bodyPr/>
        <a:lstStyle/>
        <a:p>
          <a:endParaRPr lang="es-ES" sz="1400"/>
        </a:p>
      </dgm:t>
    </dgm:pt>
    <dgm:pt modelId="{2F97F0DA-A1C4-4ECF-ABF1-63CA9D27E364}" type="sibTrans" cxnId="{83E8C9C7-8993-4041-BCF7-C2AD821049A9}">
      <dgm:prSet/>
      <dgm:spPr/>
      <dgm:t>
        <a:bodyPr/>
        <a:lstStyle/>
        <a:p>
          <a:endParaRPr lang="es-ES" sz="1400"/>
        </a:p>
      </dgm:t>
    </dgm:pt>
    <dgm:pt modelId="{0C442210-D504-4280-B7E9-F61277C8C68E}" type="pres">
      <dgm:prSet presAssocID="{8A13782D-6A41-4738-BD2F-08385898F7BC}" presName="Name0" presStyleCnt="0">
        <dgm:presLayoutVars>
          <dgm:chPref val="1"/>
          <dgm:dir/>
          <dgm:animOne val="branch"/>
          <dgm:animLvl val="lvl"/>
          <dgm:resizeHandles/>
        </dgm:presLayoutVars>
      </dgm:prSet>
      <dgm:spPr/>
      <dgm:t>
        <a:bodyPr/>
        <a:lstStyle/>
        <a:p>
          <a:endParaRPr lang="es-ES"/>
        </a:p>
      </dgm:t>
    </dgm:pt>
    <dgm:pt modelId="{E6A18A72-DA57-43E2-86FC-DDB79C139A14}" type="pres">
      <dgm:prSet presAssocID="{A4A94753-A777-47DE-B482-8A14C42C96C4}" presName="vertOne" presStyleCnt="0"/>
      <dgm:spPr/>
      <dgm:t>
        <a:bodyPr/>
        <a:lstStyle/>
        <a:p>
          <a:endParaRPr lang="es-ES"/>
        </a:p>
      </dgm:t>
    </dgm:pt>
    <dgm:pt modelId="{751BFE77-B2E5-4FDD-B1F3-28F1957F9FA1}" type="pres">
      <dgm:prSet presAssocID="{A4A94753-A777-47DE-B482-8A14C42C96C4}" presName="txOne" presStyleLbl="node0" presStyleIdx="0" presStyleCnt="1" custScaleY="27914" custLinFactNeighborX="-36" custLinFactNeighborY="20747">
        <dgm:presLayoutVars>
          <dgm:chPref val="3"/>
        </dgm:presLayoutVars>
      </dgm:prSet>
      <dgm:spPr/>
      <dgm:t>
        <a:bodyPr/>
        <a:lstStyle/>
        <a:p>
          <a:endParaRPr lang="es-ES"/>
        </a:p>
      </dgm:t>
    </dgm:pt>
    <dgm:pt modelId="{AFDF81DE-6E9A-4608-9E73-7FF2DB3061B9}" type="pres">
      <dgm:prSet presAssocID="{A4A94753-A777-47DE-B482-8A14C42C96C4}" presName="parTransOne" presStyleCnt="0"/>
      <dgm:spPr/>
      <dgm:t>
        <a:bodyPr/>
        <a:lstStyle/>
        <a:p>
          <a:endParaRPr lang="es-ES"/>
        </a:p>
      </dgm:t>
    </dgm:pt>
    <dgm:pt modelId="{C79122E7-15F6-4E4D-81D6-A3D8F4098BBA}" type="pres">
      <dgm:prSet presAssocID="{A4A94753-A777-47DE-B482-8A14C42C96C4}" presName="horzOne" presStyleCnt="0"/>
      <dgm:spPr/>
      <dgm:t>
        <a:bodyPr/>
        <a:lstStyle/>
        <a:p>
          <a:endParaRPr lang="es-ES"/>
        </a:p>
      </dgm:t>
    </dgm:pt>
    <dgm:pt modelId="{62609C72-091C-4DA7-9DF0-9D2291033585}" type="pres">
      <dgm:prSet presAssocID="{1C989A55-C612-4853-AF26-359057BB6E80}" presName="vertTwo" presStyleCnt="0"/>
      <dgm:spPr/>
      <dgm:t>
        <a:bodyPr/>
        <a:lstStyle/>
        <a:p>
          <a:endParaRPr lang="es-ES"/>
        </a:p>
      </dgm:t>
    </dgm:pt>
    <dgm:pt modelId="{6A0FAB35-BB63-4159-AD89-E15078D0E621}" type="pres">
      <dgm:prSet presAssocID="{1C989A55-C612-4853-AF26-359057BB6E80}" presName="txTwo" presStyleLbl="node2" presStyleIdx="0" presStyleCnt="3" custScaleY="48061" custLinFactNeighborX="-114" custLinFactNeighborY="-7965">
        <dgm:presLayoutVars>
          <dgm:chPref val="3"/>
        </dgm:presLayoutVars>
      </dgm:prSet>
      <dgm:spPr/>
      <dgm:t>
        <a:bodyPr/>
        <a:lstStyle/>
        <a:p>
          <a:endParaRPr lang="es-ES"/>
        </a:p>
      </dgm:t>
    </dgm:pt>
    <dgm:pt modelId="{3631C584-9273-4146-A25A-948228E5A89E}" type="pres">
      <dgm:prSet presAssocID="{1C989A55-C612-4853-AF26-359057BB6E80}" presName="horzTwo" presStyleCnt="0"/>
      <dgm:spPr/>
      <dgm:t>
        <a:bodyPr/>
        <a:lstStyle/>
        <a:p>
          <a:endParaRPr lang="es-ES"/>
        </a:p>
      </dgm:t>
    </dgm:pt>
    <dgm:pt modelId="{2B2D8E68-057D-48E1-90B9-A0F6D7625369}" type="pres">
      <dgm:prSet presAssocID="{2F97F0DA-A1C4-4ECF-ABF1-63CA9D27E364}" presName="sibSpaceTwo" presStyleCnt="0"/>
      <dgm:spPr/>
      <dgm:t>
        <a:bodyPr/>
        <a:lstStyle/>
        <a:p>
          <a:endParaRPr lang="es-ES"/>
        </a:p>
      </dgm:t>
    </dgm:pt>
    <dgm:pt modelId="{B8E9F207-202E-4EB7-BE5A-092EEDDC1A72}" type="pres">
      <dgm:prSet presAssocID="{0B571EDD-9EC8-488B-9304-25F9C278CC8E}" presName="vertTwo" presStyleCnt="0"/>
      <dgm:spPr/>
      <dgm:t>
        <a:bodyPr/>
        <a:lstStyle/>
        <a:p>
          <a:endParaRPr lang="es-ES"/>
        </a:p>
      </dgm:t>
    </dgm:pt>
    <dgm:pt modelId="{460CF773-5A26-497E-B5FA-3E426BF05070}" type="pres">
      <dgm:prSet presAssocID="{0B571EDD-9EC8-488B-9304-25F9C278CC8E}" presName="txTwo" presStyleLbl="node2" presStyleIdx="1" presStyleCnt="3" custScaleY="48061" custLinFactNeighborY="-8004">
        <dgm:presLayoutVars>
          <dgm:chPref val="3"/>
        </dgm:presLayoutVars>
      </dgm:prSet>
      <dgm:spPr/>
      <dgm:t>
        <a:bodyPr/>
        <a:lstStyle/>
        <a:p>
          <a:endParaRPr lang="es-ES"/>
        </a:p>
      </dgm:t>
    </dgm:pt>
    <dgm:pt modelId="{D37AA0C9-04E0-43D7-B9A4-F58AD010609B}" type="pres">
      <dgm:prSet presAssocID="{0B571EDD-9EC8-488B-9304-25F9C278CC8E}" presName="horzTwo" presStyleCnt="0"/>
      <dgm:spPr/>
      <dgm:t>
        <a:bodyPr/>
        <a:lstStyle/>
        <a:p>
          <a:endParaRPr lang="es-ES"/>
        </a:p>
      </dgm:t>
    </dgm:pt>
    <dgm:pt modelId="{857A6058-C4AD-4896-865E-D87BD2ED8EE0}" type="pres">
      <dgm:prSet presAssocID="{EEF8122F-EB5B-4505-9B96-E6973B418FAD}" presName="sibSpaceTwo" presStyleCnt="0"/>
      <dgm:spPr/>
      <dgm:t>
        <a:bodyPr/>
        <a:lstStyle/>
        <a:p>
          <a:endParaRPr lang="es-ES"/>
        </a:p>
      </dgm:t>
    </dgm:pt>
    <dgm:pt modelId="{99B1FBBD-ED09-46B3-87D6-15FCC64CB4AE}" type="pres">
      <dgm:prSet presAssocID="{08A3CAF7-4C64-46C4-91BD-0AE354F738BB}" presName="vertTwo" presStyleCnt="0"/>
      <dgm:spPr/>
      <dgm:t>
        <a:bodyPr/>
        <a:lstStyle/>
        <a:p>
          <a:endParaRPr lang="es-ES"/>
        </a:p>
      </dgm:t>
    </dgm:pt>
    <dgm:pt modelId="{234C55DA-FBCE-4DB1-91F4-BB1A64BC0042}" type="pres">
      <dgm:prSet presAssocID="{08A3CAF7-4C64-46C4-91BD-0AE354F738BB}" presName="txTwo" presStyleLbl="node2" presStyleIdx="2" presStyleCnt="3" custScaleY="48061" custLinFactNeighborY="-8004">
        <dgm:presLayoutVars>
          <dgm:chPref val="3"/>
        </dgm:presLayoutVars>
      </dgm:prSet>
      <dgm:spPr/>
      <dgm:t>
        <a:bodyPr/>
        <a:lstStyle/>
        <a:p>
          <a:endParaRPr lang="es-ES"/>
        </a:p>
      </dgm:t>
    </dgm:pt>
    <dgm:pt modelId="{ECA471E3-9BC5-4A02-908D-EB0430AB09B5}" type="pres">
      <dgm:prSet presAssocID="{08A3CAF7-4C64-46C4-91BD-0AE354F738BB}" presName="horzTwo" presStyleCnt="0"/>
      <dgm:spPr/>
      <dgm:t>
        <a:bodyPr/>
        <a:lstStyle/>
        <a:p>
          <a:endParaRPr lang="es-ES"/>
        </a:p>
      </dgm:t>
    </dgm:pt>
  </dgm:ptLst>
  <dgm:cxnLst>
    <dgm:cxn modelId="{6FB88449-F646-45A7-8ABC-A87BF66053D5}" srcId="{A4A94753-A777-47DE-B482-8A14C42C96C4}" destId="{08A3CAF7-4C64-46C4-91BD-0AE354F738BB}" srcOrd="2" destOrd="0" parTransId="{AA26D49E-9C88-4213-B434-052EB28188C4}" sibTransId="{376FA04C-6744-4F8C-8E32-516655250DF7}"/>
    <dgm:cxn modelId="{F0F56F86-D7BF-4D1E-8961-767FC7996139}" type="presOf" srcId="{08A3CAF7-4C64-46C4-91BD-0AE354F738BB}" destId="{234C55DA-FBCE-4DB1-91F4-BB1A64BC0042}" srcOrd="0" destOrd="0" presId="urn:microsoft.com/office/officeart/2005/8/layout/hierarchy4"/>
    <dgm:cxn modelId="{E16CF18B-A3E0-4AD7-965E-47D5C2ACA32C}" srcId="{8A13782D-6A41-4738-BD2F-08385898F7BC}" destId="{A4A94753-A777-47DE-B482-8A14C42C96C4}" srcOrd="0" destOrd="0" parTransId="{3F88E24C-7C85-427C-8C10-32D674778AAF}" sibTransId="{10BE4C68-6C4B-4989-A699-531B10D53A53}"/>
    <dgm:cxn modelId="{5BBAC7BA-707A-4F31-8233-1017BAB8634D}" type="presOf" srcId="{0B571EDD-9EC8-488B-9304-25F9C278CC8E}" destId="{460CF773-5A26-497E-B5FA-3E426BF05070}" srcOrd="0" destOrd="0" presId="urn:microsoft.com/office/officeart/2005/8/layout/hierarchy4"/>
    <dgm:cxn modelId="{83E8C9C7-8993-4041-BCF7-C2AD821049A9}" srcId="{A4A94753-A777-47DE-B482-8A14C42C96C4}" destId="{1C989A55-C612-4853-AF26-359057BB6E80}" srcOrd="0" destOrd="0" parTransId="{3968F586-F6D1-4C8A-8B8A-E2E691CAB313}" sibTransId="{2F97F0DA-A1C4-4ECF-ABF1-63CA9D27E364}"/>
    <dgm:cxn modelId="{BCE39E4F-BFBD-40C1-8B5B-F945CA49E84A}" type="presOf" srcId="{A4A94753-A777-47DE-B482-8A14C42C96C4}" destId="{751BFE77-B2E5-4FDD-B1F3-28F1957F9FA1}" srcOrd="0" destOrd="0" presId="urn:microsoft.com/office/officeart/2005/8/layout/hierarchy4"/>
    <dgm:cxn modelId="{7406A38C-B78E-4D0B-863D-98D97CE9CF7F}" srcId="{A4A94753-A777-47DE-B482-8A14C42C96C4}" destId="{0B571EDD-9EC8-488B-9304-25F9C278CC8E}" srcOrd="1" destOrd="0" parTransId="{0F0E1C2C-7A6F-4CE5-97D7-A83129CFD318}" sibTransId="{EEF8122F-EB5B-4505-9B96-E6973B418FAD}"/>
    <dgm:cxn modelId="{98212B85-EE5E-4F40-8A9C-97D7F04A01A7}" type="presOf" srcId="{8A13782D-6A41-4738-BD2F-08385898F7BC}" destId="{0C442210-D504-4280-B7E9-F61277C8C68E}" srcOrd="0" destOrd="0" presId="urn:microsoft.com/office/officeart/2005/8/layout/hierarchy4"/>
    <dgm:cxn modelId="{D79CB4A4-CE20-4E13-A166-E5A579DC77FE}" type="presOf" srcId="{1C989A55-C612-4853-AF26-359057BB6E80}" destId="{6A0FAB35-BB63-4159-AD89-E15078D0E621}" srcOrd="0" destOrd="0" presId="urn:microsoft.com/office/officeart/2005/8/layout/hierarchy4"/>
    <dgm:cxn modelId="{B1B369B6-DB71-414D-B76E-B9F89D43414C}" type="presParOf" srcId="{0C442210-D504-4280-B7E9-F61277C8C68E}" destId="{E6A18A72-DA57-43E2-86FC-DDB79C139A14}" srcOrd="0" destOrd="0" presId="urn:microsoft.com/office/officeart/2005/8/layout/hierarchy4"/>
    <dgm:cxn modelId="{F3D1FF8E-BCBA-41DF-943B-6235DC6A4BE2}" type="presParOf" srcId="{E6A18A72-DA57-43E2-86FC-DDB79C139A14}" destId="{751BFE77-B2E5-4FDD-B1F3-28F1957F9FA1}" srcOrd="0" destOrd="0" presId="urn:microsoft.com/office/officeart/2005/8/layout/hierarchy4"/>
    <dgm:cxn modelId="{D3C24895-092F-4364-9890-9923F8B1A3B8}" type="presParOf" srcId="{E6A18A72-DA57-43E2-86FC-DDB79C139A14}" destId="{AFDF81DE-6E9A-4608-9E73-7FF2DB3061B9}" srcOrd="1" destOrd="0" presId="urn:microsoft.com/office/officeart/2005/8/layout/hierarchy4"/>
    <dgm:cxn modelId="{A607F0AF-117D-4DDE-A217-CD05D40623A4}" type="presParOf" srcId="{E6A18A72-DA57-43E2-86FC-DDB79C139A14}" destId="{C79122E7-15F6-4E4D-81D6-A3D8F4098BBA}" srcOrd="2" destOrd="0" presId="urn:microsoft.com/office/officeart/2005/8/layout/hierarchy4"/>
    <dgm:cxn modelId="{2DACC3EB-FB85-4DF8-BC94-35AC90C9F28A}" type="presParOf" srcId="{C79122E7-15F6-4E4D-81D6-A3D8F4098BBA}" destId="{62609C72-091C-4DA7-9DF0-9D2291033585}" srcOrd="0" destOrd="0" presId="urn:microsoft.com/office/officeart/2005/8/layout/hierarchy4"/>
    <dgm:cxn modelId="{DCFA23CE-1969-4776-AB4B-7AF8CCF7B4E3}" type="presParOf" srcId="{62609C72-091C-4DA7-9DF0-9D2291033585}" destId="{6A0FAB35-BB63-4159-AD89-E15078D0E621}" srcOrd="0" destOrd="0" presId="urn:microsoft.com/office/officeart/2005/8/layout/hierarchy4"/>
    <dgm:cxn modelId="{4021F90A-CEA6-4C52-AFC7-083890010AE7}" type="presParOf" srcId="{62609C72-091C-4DA7-9DF0-9D2291033585}" destId="{3631C584-9273-4146-A25A-948228E5A89E}" srcOrd="1" destOrd="0" presId="urn:microsoft.com/office/officeart/2005/8/layout/hierarchy4"/>
    <dgm:cxn modelId="{F4520AB6-F1F4-4144-89B9-B573BA5D9FAC}" type="presParOf" srcId="{C79122E7-15F6-4E4D-81D6-A3D8F4098BBA}" destId="{2B2D8E68-057D-48E1-90B9-A0F6D7625369}" srcOrd="1" destOrd="0" presId="urn:microsoft.com/office/officeart/2005/8/layout/hierarchy4"/>
    <dgm:cxn modelId="{ED9B4499-9839-4764-9EEA-B86FC93FE54F}" type="presParOf" srcId="{C79122E7-15F6-4E4D-81D6-A3D8F4098BBA}" destId="{B8E9F207-202E-4EB7-BE5A-092EEDDC1A72}" srcOrd="2" destOrd="0" presId="urn:microsoft.com/office/officeart/2005/8/layout/hierarchy4"/>
    <dgm:cxn modelId="{767CF021-091D-4895-8DDB-7AC6807878C0}" type="presParOf" srcId="{B8E9F207-202E-4EB7-BE5A-092EEDDC1A72}" destId="{460CF773-5A26-497E-B5FA-3E426BF05070}" srcOrd="0" destOrd="0" presId="urn:microsoft.com/office/officeart/2005/8/layout/hierarchy4"/>
    <dgm:cxn modelId="{7BAE5C11-993E-4BA2-8624-FBE058128949}" type="presParOf" srcId="{B8E9F207-202E-4EB7-BE5A-092EEDDC1A72}" destId="{D37AA0C9-04E0-43D7-B9A4-F58AD010609B}" srcOrd="1" destOrd="0" presId="urn:microsoft.com/office/officeart/2005/8/layout/hierarchy4"/>
    <dgm:cxn modelId="{83B9B4FB-1AF9-4C96-878C-2E4B4F2576A1}" type="presParOf" srcId="{C79122E7-15F6-4E4D-81D6-A3D8F4098BBA}" destId="{857A6058-C4AD-4896-865E-D87BD2ED8EE0}" srcOrd="3" destOrd="0" presId="urn:microsoft.com/office/officeart/2005/8/layout/hierarchy4"/>
    <dgm:cxn modelId="{C8474EBB-B717-40D9-BFF6-633326EF39AF}" type="presParOf" srcId="{C79122E7-15F6-4E4D-81D6-A3D8F4098BBA}" destId="{99B1FBBD-ED09-46B3-87D6-15FCC64CB4AE}" srcOrd="4" destOrd="0" presId="urn:microsoft.com/office/officeart/2005/8/layout/hierarchy4"/>
    <dgm:cxn modelId="{6E00D823-6B58-4EA4-8B08-3F719EDEF5DB}" type="presParOf" srcId="{99B1FBBD-ED09-46B3-87D6-15FCC64CB4AE}" destId="{234C55DA-FBCE-4DB1-91F4-BB1A64BC0042}" srcOrd="0" destOrd="0" presId="urn:microsoft.com/office/officeart/2005/8/layout/hierarchy4"/>
    <dgm:cxn modelId="{1860165D-913D-49FA-BD95-34CC91D9DB5F}" type="presParOf" srcId="{99B1FBBD-ED09-46B3-87D6-15FCC64CB4AE}" destId="{ECA471E3-9BC5-4A02-908D-EB0430AB09B5}"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BFE77-B2E5-4FDD-B1F3-28F1957F9FA1}">
      <dsp:nvSpPr>
        <dsp:cNvPr id="0" name=""/>
        <dsp:cNvSpPr/>
      </dsp:nvSpPr>
      <dsp:spPr>
        <a:xfrm>
          <a:off x="0" y="231408"/>
          <a:ext cx="7555405" cy="825551"/>
        </a:xfrm>
        <a:prstGeom prst="roundRect">
          <a:avLst>
            <a:gd name="adj" fmla="val 10000"/>
          </a:avLst>
        </a:prstGeom>
        <a:solidFill>
          <a:srgbClr val="226377"/>
        </a:solidFill>
        <a:ln w="57150" cap="flat" cmpd="sng" algn="ctr">
          <a:solidFill>
            <a:schemeClr val="bg1">
              <a:lumMod val="95000"/>
            </a:schemeClr>
          </a:solidFill>
          <a:prstDash val="solid"/>
        </a:ln>
        <a:effectLst>
          <a:outerShdw blurRad="50800" dist="38100" dir="5400000" sx="99000" sy="99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70000"/>
            </a:lnSpc>
            <a:spcBef>
              <a:spcPct val="0"/>
            </a:spcBef>
            <a:spcAft>
              <a:spcPct val="35000"/>
            </a:spcAft>
          </a:pPr>
          <a:r>
            <a:rPr lang="es-ES" sz="1600" b="1" kern="1200" dirty="0" smtClean="0">
              <a:latin typeface="Arial"/>
              <a:cs typeface="Arial"/>
            </a:rPr>
            <a:t>ESTUDIO DE ORDENACIÓN MINERO </a:t>
          </a:r>
        </a:p>
        <a:p>
          <a:pPr lvl="0" algn="ctr" defTabSz="711200">
            <a:lnSpc>
              <a:spcPct val="70000"/>
            </a:lnSpc>
            <a:spcBef>
              <a:spcPct val="0"/>
            </a:spcBef>
            <a:spcAft>
              <a:spcPct val="35000"/>
            </a:spcAft>
          </a:pPr>
          <a:r>
            <a:rPr lang="es-ES" sz="1600" b="1" kern="1200" dirty="0" smtClean="0">
              <a:latin typeface="Arial"/>
              <a:cs typeface="Arial"/>
            </a:rPr>
            <a:t>AMBIENTAL OBJETIVOS:</a:t>
          </a:r>
          <a:endParaRPr lang="es-ES" sz="1600" b="1" kern="1200" dirty="0">
            <a:latin typeface="Arial"/>
            <a:cs typeface="Arial"/>
          </a:endParaRPr>
        </a:p>
      </dsp:txBody>
      <dsp:txXfrm>
        <a:off x="24180" y="255588"/>
        <a:ext cx="7507045" cy="777191"/>
      </dsp:txXfrm>
    </dsp:sp>
    <dsp:sp modelId="{6A0FAB35-BB63-4159-AD89-E15078D0E621}">
      <dsp:nvSpPr>
        <dsp:cNvPr id="0" name=""/>
        <dsp:cNvSpPr/>
      </dsp:nvSpPr>
      <dsp:spPr>
        <a:xfrm>
          <a:off x="0" y="1156959"/>
          <a:ext cx="2384913" cy="1421395"/>
        </a:xfrm>
        <a:prstGeom prst="roundRect">
          <a:avLst>
            <a:gd name="adj" fmla="val 10000"/>
          </a:avLst>
        </a:prstGeom>
        <a:solidFill>
          <a:schemeClr val="accent5">
            <a:shade val="80000"/>
            <a:hueOff val="0"/>
            <a:satOff val="0"/>
            <a:lumOff val="0"/>
            <a:alphaOff val="0"/>
          </a:schemeClr>
        </a:solidFill>
        <a:ln w="57150" cap="flat" cmpd="sng" algn="ctr">
          <a:solidFill>
            <a:schemeClr val="bg1">
              <a:lumMod val="95000"/>
            </a:schemeClr>
          </a:solidFill>
          <a:prstDash val="solid"/>
        </a:ln>
        <a:effectLst>
          <a:outerShdw blurRad="50800" dist="38100" dir="5400000" sx="99000" sy="99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38100" rIns="144000" bIns="38100" numCol="1" spcCol="1270" anchor="t" anchorCtr="0">
          <a:noAutofit/>
        </a:bodyPr>
        <a:lstStyle/>
        <a:p>
          <a:pPr lvl="0" algn="ctr" defTabSz="444500">
            <a:lnSpc>
              <a:spcPct val="90000"/>
            </a:lnSpc>
            <a:spcBef>
              <a:spcPct val="0"/>
            </a:spcBef>
            <a:spcAft>
              <a:spcPct val="35000"/>
            </a:spcAft>
          </a:pPr>
          <a:endParaRPr lang="es-ES" sz="1000" b="1" kern="1200" dirty="0" smtClean="0">
            <a:latin typeface="Arial"/>
            <a:cs typeface="Arial"/>
          </a:endParaRPr>
        </a:p>
        <a:p>
          <a:pPr lvl="0" algn="ctr" defTabSz="444500">
            <a:lnSpc>
              <a:spcPct val="90000"/>
            </a:lnSpc>
            <a:spcBef>
              <a:spcPct val="0"/>
            </a:spcBef>
            <a:spcAft>
              <a:spcPct val="35000"/>
            </a:spcAft>
          </a:pPr>
          <a:r>
            <a:rPr lang="es-ES" sz="1000" b="1" kern="1200" dirty="0" smtClean="0">
              <a:latin typeface="Arial"/>
              <a:cs typeface="Arial"/>
            </a:rPr>
            <a:t>ELABORACIÓN DE UN MAPA DE ORDENACIÓN  MINERO – AMBIENTAL QUE SIRVA DE BASE PARA LA INTEGRACIÓN DE LA ACTIVIDAD MINERA EN LOS PLANES DE ORDENACIÓN TERRITORIAL</a:t>
          </a:r>
          <a:endParaRPr lang="es-ES" sz="1000" b="1" kern="1200" dirty="0">
            <a:latin typeface="Arial"/>
            <a:cs typeface="Arial"/>
          </a:endParaRPr>
        </a:p>
      </dsp:txBody>
      <dsp:txXfrm>
        <a:off x="41631" y="1198590"/>
        <a:ext cx="2301651" cy="1338133"/>
      </dsp:txXfrm>
    </dsp:sp>
    <dsp:sp modelId="{460CF773-5A26-497E-B5FA-3E426BF05070}">
      <dsp:nvSpPr>
        <dsp:cNvPr id="0" name=""/>
        <dsp:cNvSpPr/>
      </dsp:nvSpPr>
      <dsp:spPr>
        <a:xfrm>
          <a:off x="2587963" y="1155805"/>
          <a:ext cx="2384913" cy="1421395"/>
        </a:xfrm>
        <a:prstGeom prst="roundRect">
          <a:avLst>
            <a:gd name="adj" fmla="val 10000"/>
          </a:avLst>
        </a:prstGeom>
        <a:solidFill>
          <a:schemeClr val="accent5">
            <a:shade val="80000"/>
            <a:hueOff val="0"/>
            <a:satOff val="0"/>
            <a:lumOff val="0"/>
            <a:alphaOff val="0"/>
          </a:schemeClr>
        </a:solidFill>
        <a:ln w="57150" cap="flat" cmpd="sng" algn="ctr">
          <a:solidFill>
            <a:schemeClr val="bg1">
              <a:lumMod val="95000"/>
            </a:schemeClr>
          </a:solidFill>
          <a:prstDash val="solid"/>
        </a:ln>
        <a:effectLst>
          <a:outerShdw blurRad="50800" dist="38100" dir="5400000" sx="99000" sy="99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38100" rIns="144000" bIns="38100" numCol="1" spcCol="1270" anchor="t" anchorCtr="0">
          <a:noAutofit/>
        </a:bodyPr>
        <a:lstStyle/>
        <a:p>
          <a:pPr lvl="0" algn="ctr" defTabSz="444500">
            <a:lnSpc>
              <a:spcPct val="90000"/>
            </a:lnSpc>
            <a:spcBef>
              <a:spcPct val="0"/>
            </a:spcBef>
            <a:spcAft>
              <a:spcPct val="35000"/>
            </a:spcAft>
          </a:pPr>
          <a:endParaRPr lang="es-ES" sz="1000" b="1" kern="1200" dirty="0" smtClean="0">
            <a:latin typeface="Arial"/>
            <a:cs typeface="Arial"/>
          </a:endParaRPr>
        </a:p>
        <a:p>
          <a:pPr lvl="0" algn="ctr" defTabSz="444500">
            <a:lnSpc>
              <a:spcPct val="90000"/>
            </a:lnSpc>
            <a:spcBef>
              <a:spcPct val="0"/>
            </a:spcBef>
            <a:spcAft>
              <a:spcPct val="35000"/>
            </a:spcAft>
          </a:pPr>
          <a:r>
            <a:rPr lang="es-ES" sz="1000" b="1" kern="1200" dirty="0" smtClean="0">
              <a:latin typeface="Arial"/>
              <a:cs typeface="Arial"/>
            </a:rPr>
            <a:t>ESTABLECIMIENTO DE LOS MODELOS DE EXPLOTACIÓN, DE MANERA QUE EL BENEFICIO DE LOS RECURSOSO SEA DE LA FORMA MÁS RACIONAL Y SEGURA, CON LA MENOR AFECCIÓN AL MEDIO</a:t>
          </a:r>
          <a:endParaRPr lang="es-ES" sz="1000" b="1" kern="1200" dirty="0">
            <a:latin typeface="Arial"/>
            <a:cs typeface="Arial"/>
          </a:endParaRPr>
        </a:p>
      </dsp:txBody>
      <dsp:txXfrm>
        <a:off x="2629594" y="1197436"/>
        <a:ext cx="2301651" cy="1338133"/>
      </dsp:txXfrm>
    </dsp:sp>
    <dsp:sp modelId="{234C55DA-FBCE-4DB1-91F4-BB1A64BC0042}">
      <dsp:nvSpPr>
        <dsp:cNvPr id="0" name=""/>
        <dsp:cNvSpPr/>
      </dsp:nvSpPr>
      <dsp:spPr>
        <a:xfrm>
          <a:off x="5173209" y="1155805"/>
          <a:ext cx="2384913" cy="1421395"/>
        </a:xfrm>
        <a:prstGeom prst="roundRect">
          <a:avLst>
            <a:gd name="adj" fmla="val 10000"/>
          </a:avLst>
        </a:prstGeom>
        <a:solidFill>
          <a:schemeClr val="accent5">
            <a:shade val="80000"/>
            <a:hueOff val="0"/>
            <a:satOff val="0"/>
            <a:lumOff val="0"/>
            <a:alphaOff val="0"/>
          </a:schemeClr>
        </a:solidFill>
        <a:ln w="57150" cap="flat" cmpd="sng" algn="ctr">
          <a:solidFill>
            <a:schemeClr val="bg1">
              <a:lumMod val="95000"/>
            </a:schemeClr>
          </a:solidFill>
          <a:prstDash val="solid"/>
        </a:ln>
        <a:effectLst>
          <a:outerShdw blurRad="50800" dist="38100" dir="5400000" sx="99000" sy="99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38100" rIns="144000" bIns="38100" numCol="1" spcCol="1270" anchor="t" anchorCtr="0">
          <a:noAutofit/>
        </a:bodyPr>
        <a:lstStyle/>
        <a:p>
          <a:pPr lvl="0" algn="ctr" defTabSz="444500">
            <a:lnSpc>
              <a:spcPct val="90000"/>
            </a:lnSpc>
            <a:spcBef>
              <a:spcPct val="0"/>
            </a:spcBef>
            <a:spcAft>
              <a:spcPct val="35000"/>
            </a:spcAft>
          </a:pPr>
          <a:endParaRPr lang="es-ES" sz="1000" b="1" kern="1200" dirty="0" smtClean="0">
            <a:latin typeface="Arial"/>
            <a:cs typeface="Arial"/>
          </a:endParaRPr>
        </a:p>
        <a:p>
          <a:pPr lvl="0" algn="ctr" defTabSz="444500">
            <a:lnSpc>
              <a:spcPct val="90000"/>
            </a:lnSpc>
            <a:spcBef>
              <a:spcPct val="0"/>
            </a:spcBef>
            <a:spcAft>
              <a:spcPct val="35000"/>
            </a:spcAft>
          </a:pPr>
          <a:r>
            <a:rPr lang="es-ES" sz="1000" b="1" kern="1200" dirty="0" smtClean="0">
              <a:latin typeface="Arial"/>
              <a:cs typeface="Arial"/>
            </a:rPr>
            <a:t>DETERMINACIÓN DE CRITERIOS PARA LA RESTAURACIÓN DE LOS TERRENOS AFECTADOS POR LA ACTIVIDAD MINERA</a:t>
          </a:r>
          <a:endParaRPr lang="es-ES" sz="1000" b="1" kern="1200" dirty="0">
            <a:latin typeface="Arial"/>
            <a:cs typeface="Arial"/>
          </a:endParaRPr>
        </a:p>
      </dsp:txBody>
      <dsp:txXfrm>
        <a:off x="5214840" y="1197436"/>
        <a:ext cx="2301651" cy="133813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11D78FD-76D1-FD4F-AC51-A2EE64D86B75}" type="datetime1">
              <a:rPr lang="es-ES" smtClean="0"/>
              <a:pPr/>
              <a:t>15/02/2017</a:t>
            </a:fld>
            <a:endParaRPr lang="es-ES"/>
          </a:p>
        </p:txBody>
      </p:sp>
      <p:sp>
        <p:nvSpPr>
          <p:cNvPr id="4" name="Marcador de pie de página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D14A65AD-C243-4643-862A-EF7BDA309923}" type="slidenum">
              <a:rPr lang="es-ES" smtClean="0"/>
              <a:pPr/>
              <a:t>‹Nº›</a:t>
            </a:fld>
            <a:endParaRPr lang="es-ES"/>
          </a:p>
        </p:txBody>
      </p:sp>
    </p:spTree>
    <p:extLst>
      <p:ext uri="{BB962C8B-B14F-4D97-AF65-F5344CB8AC3E}">
        <p14:creationId xmlns:p14="http://schemas.microsoft.com/office/powerpoint/2010/main" val="357118933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704A279-26E4-0B48-9819-26A3C2007B49}" type="datetime1">
              <a:rPr lang="es-ES" smtClean="0"/>
              <a:pPr/>
              <a:t>15/02/2017</a:t>
            </a:fld>
            <a:endParaRPr lang="es-ES"/>
          </a:p>
        </p:txBody>
      </p:sp>
      <p:sp>
        <p:nvSpPr>
          <p:cNvPr id="4" name="Marcador de imagen de diapositiva 3"/>
          <p:cNvSpPr>
            <a:spLocks noGrp="1" noRot="1" noChangeAspect="1"/>
          </p:cNvSpPr>
          <p:nvPr>
            <p:ph type="sldImg" idx="2"/>
          </p:nvPr>
        </p:nvSpPr>
        <p:spPr>
          <a:xfrm>
            <a:off x="711200" y="744538"/>
            <a:ext cx="5375275"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0588A5BC-A8AC-1B47-8A6B-2342DD5D45A5}" type="slidenum">
              <a:rPr lang="es-ES" smtClean="0"/>
              <a:pPr/>
              <a:t>‹Nº›</a:t>
            </a:fld>
            <a:endParaRPr lang="es-ES"/>
          </a:p>
        </p:txBody>
      </p:sp>
    </p:spTree>
    <p:extLst>
      <p:ext uri="{BB962C8B-B14F-4D97-AF65-F5344CB8AC3E}">
        <p14:creationId xmlns:p14="http://schemas.microsoft.com/office/powerpoint/2010/main" val="3571074064"/>
      </p:ext>
    </p:extLst>
  </p:cSld>
  <p:clrMap bg1="lt1" tx1="dk1" bg2="lt2" tx2="dk2" accent1="accent1" accent2="accent2" accent3="accent3" accent4="accent4" accent5="accent5" accent6="accent6" hlink="hlink" folHlink="folHlink"/>
  <p:hf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6" name="8 Marcador de número de diapositiva"/>
          <p:cNvSpPr>
            <a:spLocks noGrp="1"/>
          </p:cNvSpPr>
          <p:nvPr>
            <p:ph type="sldNum" sz="quarter" idx="4"/>
          </p:nvPr>
        </p:nvSpPr>
        <p:spPr>
          <a:xfrm>
            <a:off x="9057456" y="6410863"/>
            <a:ext cx="720080" cy="360040"/>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DD0939"/>
                </a:solidFill>
                <a:latin typeface="Helvetica"/>
                <a:cs typeface="Helvetica"/>
              </a:defRPr>
            </a:lvl1pPr>
          </a:lstStyle>
          <a:p>
            <a:pPr>
              <a:defRPr/>
            </a:pPr>
            <a:fld id="{44BF79FD-600A-4739-AA40-0E9697B0501E}" type="slidenum">
              <a:rPr lang="es-ES" altLang="es-ES" smtClean="0"/>
              <a:pPr>
                <a:defRPr/>
              </a:pPr>
              <a:t>‹Nº›</a:t>
            </a:fld>
            <a:endParaRPr lang="es-ES" altLang="es-ES" dirty="0"/>
          </a:p>
        </p:txBody>
      </p:sp>
    </p:spTree>
  </p:cSld>
  <p:clrMapOvr>
    <a:masterClrMapping/>
  </p:clrMapOvr>
  <p:transition spd="slow" advTm="5000">
    <p:push/>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1 Título"/>
          <p:cNvSpPr txBox="1">
            <a:spLocks/>
          </p:cNvSpPr>
          <p:nvPr userDrawn="1"/>
        </p:nvSpPr>
        <p:spPr>
          <a:xfrm>
            <a:off x="83444" y="6453336"/>
            <a:ext cx="5805660" cy="248890"/>
          </a:xfrm>
          <a:prstGeom prst="rect">
            <a:avLst/>
          </a:prstGeom>
          <a:noFill/>
          <a:ln>
            <a:noFill/>
          </a:ln>
        </p:spPr>
        <p:txBody>
          <a:bodyPr>
            <a:noAutofit/>
          </a:bodyPr>
          <a:lst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indent="0" algn="l" defTabSz="914400" rtl="0" eaLnBrk="1" fontAlgn="auto" latinLnBrk="0" hangingPunct="1">
              <a:lnSpc>
                <a:spcPct val="90000"/>
              </a:lnSpc>
              <a:spcBef>
                <a:spcPct val="0"/>
              </a:spcBef>
              <a:spcAft>
                <a:spcPts val="0"/>
              </a:spcAft>
              <a:buClrTx/>
              <a:buSzTx/>
              <a:buFontTx/>
              <a:buNone/>
              <a:tabLst/>
              <a:defRPr/>
            </a:pPr>
            <a:r>
              <a:rPr lang="es-ES" sz="800" b="1" kern="1200" dirty="0" smtClean="0">
                <a:solidFill>
                  <a:srgbClr val="595959"/>
                </a:solidFill>
                <a:latin typeface="Helvetica"/>
                <a:cs typeface="Helvetica"/>
              </a:rPr>
              <a:t>SERVICIOS EN ORDENACI</a:t>
            </a:r>
            <a:r>
              <a:rPr lang="es-ES" sz="700" b="1" kern="1200" dirty="0" smtClean="0">
                <a:solidFill>
                  <a:srgbClr val="595959"/>
                </a:solidFill>
                <a:latin typeface="Arial" panose="020B0604020202020204" pitchFamily="34" charset="0"/>
                <a:cs typeface="Arial" panose="020B0604020202020204" pitchFamily="34" charset="0"/>
              </a:rPr>
              <a:t>Ó</a:t>
            </a:r>
            <a:r>
              <a:rPr lang="es-ES" sz="800" b="1" kern="1200" dirty="0" smtClean="0">
                <a:solidFill>
                  <a:srgbClr val="595959"/>
                </a:solidFill>
                <a:latin typeface="Helvetica"/>
                <a:cs typeface="Helvetica"/>
              </a:rPr>
              <a:t>N MINERA, REHABILITACI</a:t>
            </a:r>
            <a:r>
              <a:rPr lang="es-ES" sz="700" b="1" kern="1200" dirty="0" smtClean="0">
                <a:solidFill>
                  <a:srgbClr val="595959"/>
                </a:solidFill>
                <a:latin typeface="Arial" panose="020B0604020202020204" pitchFamily="34" charset="0"/>
                <a:cs typeface="Arial" panose="020B0604020202020204" pitchFamily="34" charset="0"/>
              </a:rPr>
              <a:t>Ó</a:t>
            </a:r>
            <a:r>
              <a:rPr lang="es-ES" sz="800" b="1" kern="1200" dirty="0" smtClean="0">
                <a:solidFill>
                  <a:srgbClr val="595959"/>
                </a:solidFill>
                <a:latin typeface="Helvetica"/>
                <a:cs typeface="Helvetica"/>
              </a:rPr>
              <a:t>N Y CIERRE DE MINAS</a:t>
            </a:r>
          </a:p>
        </p:txBody>
      </p:sp>
      <p:sp>
        <p:nvSpPr>
          <p:cNvPr id="8" name="8 Marcador de número de diapositiva"/>
          <p:cNvSpPr>
            <a:spLocks noGrp="1"/>
          </p:cNvSpPr>
          <p:nvPr>
            <p:ph type="sldNum" sz="quarter" idx="4"/>
          </p:nvPr>
        </p:nvSpPr>
        <p:spPr>
          <a:xfrm>
            <a:off x="9057456" y="6410863"/>
            <a:ext cx="720080" cy="360040"/>
          </a:xfrm>
          <a:prstGeom prst="rect">
            <a:avLst/>
          </a:prstGeom>
        </p:spPr>
        <p:txBody>
          <a:bodyPr vert="horz" wrap="square" lIns="91440" tIns="45720" rIns="91440" bIns="45720" numCol="1" anchor="ctr" anchorCtr="0" compatLnSpc="1">
            <a:prstTxWarp prst="textNoShape">
              <a:avLst/>
            </a:prstTxWarp>
          </a:bodyPr>
          <a:lstStyle>
            <a:lvl1pPr algn="r">
              <a:defRPr b="1">
                <a:solidFill>
                  <a:srgbClr val="DD0939"/>
                </a:solidFill>
                <a:latin typeface="Helvetica"/>
                <a:cs typeface="Helvetica"/>
              </a:defRPr>
            </a:lvl1pPr>
          </a:lstStyle>
          <a:p>
            <a:pPr>
              <a:defRPr/>
            </a:pPr>
            <a:fld id="{44BF79FD-600A-4739-AA40-0E9697B0501E}" type="slidenum">
              <a:rPr lang="es-ES" altLang="es-ES" smtClean="0"/>
              <a:pPr>
                <a:defRPr/>
              </a:pPr>
              <a:t>‹Nº›</a:t>
            </a:fld>
            <a:endParaRPr lang="es-ES" altLang="es-ES" dirty="0"/>
          </a:p>
        </p:txBody>
      </p:sp>
      <p:cxnSp>
        <p:nvCxnSpPr>
          <p:cNvPr id="3" name="Conector recto 2"/>
          <p:cNvCxnSpPr/>
          <p:nvPr userDrawn="1"/>
        </p:nvCxnSpPr>
        <p:spPr>
          <a:xfrm>
            <a:off x="1928664" y="0"/>
            <a:ext cx="0" cy="836712"/>
          </a:xfrm>
          <a:prstGeom prst="line">
            <a:avLst/>
          </a:prstGeom>
          <a:ln w="1905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Imagen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116" y="0"/>
            <a:ext cx="1329772" cy="1052736"/>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Lst>
  <p:transition spd="slow" advTm="5000">
    <p:push/>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0.emf"/><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34.emf"/><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Layout" Target="../diagrams/layout1.xml"/><Relationship Id="rId7" Type="http://schemas.openxmlformats.org/officeDocument/2006/relationships/image" Target="../media/image17.jpe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0.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las_conchas_2.jpg"/>
          <p:cNvPicPr>
            <a:picLocks noChangeAspect="1"/>
          </p:cNvPicPr>
          <p:nvPr/>
        </p:nvPicPr>
        <p:blipFill rotWithShape="1">
          <a:blip r:embed="rId2" cstate="print">
            <a:extLst>
              <a:ext uri="{28A0092B-C50C-407E-A947-70E740481C1C}">
                <a14:useLocalDpi xmlns:a14="http://schemas.microsoft.com/office/drawing/2010/main" val="0"/>
              </a:ext>
            </a:extLst>
          </a:blip>
          <a:srcRect t="3427" b="6401"/>
          <a:stretch/>
        </p:blipFill>
        <p:spPr>
          <a:xfrm>
            <a:off x="0" y="0"/>
            <a:ext cx="10001434" cy="6858000"/>
          </a:xfrm>
          <a:prstGeom prst="rect">
            <a:avLst/>
          </a:prstGeom>
        </p:spPr>
      </p:pic>
      <p:sp>
        <p:nvSpPr>
          <p:cNvPr id="13" name="Rectángulo 12"/>
          <p:cNvSpPr/>
          <p:nvPr/>
        </p:nvSpPr>
        <p:spPr>
          <a:xfrm>
            <a:off x="0" y="3284984"/>
            <a:ext cx="10065568" cy="3672408"/>
          </a:xfrm>
          <a:prstGeom prst="rect">
            <a:avLst/>
          </a:prstGeom>
          <a:gradFill flip="none" rotWithShape="1">
            <a:gsLst>
              <a:gs pos="0">
                <a:schemeClr val="tx1">
                  <a:lumMod val="95000"/>
                  <a:lumOff val="5000"/>
                  <a:alpha val="86000"/>
                </a:schemeClr>
              </a:gs>
              <a:gs pos="100000">
                <a:schemeClr val="bg1">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CuadroTexto 8"/>
          <p:cNvSpPr txBox="1"/>
          <p:nvPr/>
        </p:nvSpPr>
        <p:spPr>
          <a:xfrm>
            <a:off x="365188" y="5063900"/>
            <a:ext cx="4464496" cy="523220"/>
          </a:xfrm>
          <a:prstGeom prst="rect">
            <a:avLst/>
          </a:prstGeom>
          <a:effectLst/>
        </p:spPr>
        <p:txBody>
          <a:bodyPr wrap="square" rtlCol="0">
            <a:spAutoFit/>
          </a:bodyPr>
          <a:lstStyle/>
          <a:p>
            <a:pPr>
              <a:spcBef>
                <a:spcPts val="600"/>
              </a:spcBef>
              <a:spcAft>
                <a:spcPts val="600"/>
              </a:spcAft>
            </a:pPr>
            <a:r>
              <a:rPr lang="es-ES" sz="2800" kern="1200" dirty="0" smtClean="0">
                <a:solidFill>
                  <a:srgbClr val="FFFFFF"/>
                </a:solidFill>
                <a:latin typeface="Helvetica"/>
                <a:cs typeface="Helvetica"/>
              </a:rPr>
              <a:t>Servicios en</a:t>
            </a:r>
            <a:r>
              <a:rPr lang="es-ES" sz="2800" dirty="0" smtClean="0">
                <a:solidFill>
                  <a:srgbClr val="FFFFFF"/>
                </a:solidFill>
                <a:latin typeface="Helvetica"/>
                <a:cs typeface="Helvetica"/>
              </a:rPr>
              <a:t> </a:t>
            </a:r>
            <a:r>
              <a:rPr lang="es-ES" sz="2800" kern="1200" dirty="0" smtClean="0">
                <a:solidFill>
                  <a:srgbClr val="FFFFFF"/>
                </a:solidFill>
                <a:latin typeface="Helvetica"/>
                <a:cs typeface="Helvetica"/>
              </a:rPr>
              <a:t>minería</a:t>
            </a:r>
            <a:endParaRPr lang="es-ES" sz="2800" kern="1200" dirty="0">
              <a:solidFill>
                <a:srgbClr val="FFFFFF"/>
              </a:solidFill>
              <a:latin typeface="Helvetica"/>
              <a:cs typeface="Helvetica"/>
            </a:endParaRPr>
          </a:p>
        </p:txBody>
      </p:sp>
      <p:sp>
        <p:nvSpPr>
          <p:cNvPr id="12" name="CuadroTexto 8"/>
          <p:cNvSpPr txBox="1"/>
          <p:nvPr/>
        </p:nvSpPr>
        <p:spPr>
          <a:xfrm>
            <a:off x="344488" y="5577262"/>
            <a:ext cx="9417496" cy="876074"/>
          </a:xfrm>
          <a:prstGeom prst="rect">
            <a:avLst/>
          </a:prstGeom>
          <a:effectLst/>
        </p:spPr>
        <p:txBody>
          <a:bodyPr wrap="square" rtlCol="0">
            <a:spAutoFit/>
          </a:bodyPr>
          <a:lstStyle/>
          <a:p>
            <a:pPr>
              <a:lnSpc>
                <a:spcPct val="70000"/>
              </a:lnSpc>
              <a:spcBef>
                <a:spcPts val="600"/>
              </a:spcBef>
              <a:spcAft>
                <a:spcPts val="600"/>
              </a:spcAft>
            </a:pPr>
            <a:r>
              <a:rPr lang="es-ES" sz="3600" b="1" kern="1200" dirty="0" smtClean="0">
                <a:solidFill>
                  <a:srgbClr val="FFFFFF"/>
                </a:solidFill>
                <a:latin typeface="Helvetica"/>
                <a:cs typeface="Helvetica"/>
              </a:rPr>
              <a:t>ORDENACI</a:t>
            </a:r>
            <a:r>
              <a:rPr lang="es-ES" sz="3600" b="1" kern="1200" dirty="0" smtClean="0">
                <a:solidFill>
                  <a:srgbClr val="FFFFFF"/>
                </a:solidFill>
                <a:latin typeface="Arial" panose="020B0604020202020204" pitchFamily="34" charset="0"/>
                <a:cs typeface="Arial" panose="020B0604020202020204" pitchFamily="34" charset="0"/>
              </a:rPr>
              <a:t>Ó</a:t>
            </a:r>
            <a:r>
              <a:rPr lang="es-ES" sz="3600" b="1" kern="1200" dirty="0" smtClean="0">
                <a:solidFill>
                  <a:srgbClr val="FFFFFF"/>
                </a:solidFill>
                <a:latin typeface="Helvetica"/>
                <a:cs typeface="Helvetica"/>
              </a:rPr>
              <a:t>N MINERA, </a:t>
            </a:r>
            <a:r>
              <a:rPr lang="es-ES" sz="3600" b="1" dirty="0" smtClean="0">
                <a:solidFill>
                  <a:schemeClr val="bg1"/>
                </a:solidFill>
                <a:effectLst>
                  <a:outerShdw blurRad="882650" dist="38100" dir="2700000" sx="120000" sy="120000" algn="tl" rotWithShape="0">
                    <a:srgbClr val="000000"/>
                  </a:outerShdw>
                </a:effectLst>
                <a:latin typeface="Helvetica"/>
                <a:cs typeface="Helvetica"/>
              </a:rPr>
              <a:t>REHABILITACI</a:t>
            </a:r>
            <a:r>
              <a:rPr lang="es-ES" sz="3600" b="1" dirty="0" smtClean="0">
                <a:solidFill>
                  <a:schemeClr val="bg1"/>
                </a:solidFill>
                <a:effectLst>
                  <a:outerShdw blurRad="882650" dist="38100" dir="2700000" sx="120000" sy="120000" algn="tl" rotWithShape="0">
                    <a:srgbClr val="000000"/>
                  </a:outerShdw>
                </a:effectLst>
                <a:latin typeface="Arial" panose="020B0604020202020204" pitchFamily="34" charset="0"/>
                <a:cs typeface="Arial" panose="020B0604020202020204" pitchFamily="34" charset="0"/>
              </a:rPr>
              <a:t>Ó</a:t>
            </a:r>
            <a:r>
              <a:rPr lang="es-ES" sz="3600" b="1" dirty="0" smtClean="0">
                <a:solidFill>
                  <a:schemeClr val="bg1"/>
                </a:solidFill>
                <a:effectLst>
                  <a:outerShdw blurRad="882650" dist="38100" dir="2700000" sx="120000" sy="120000" algn="tl" rotWithShape="0">
                    <a:srgbClr val="000000"/>
                  </a:outerShdw>
                </a:effectLst>
                <a:latin typeface="Helvetica"/>
                <a:cs typeface="Helvetica"/>
              </a:rPr>
              <a:t>N Y CIERRE DE MINAS</a:t>
            </a:r>
            <a:endParaRPr lang="es-ES" sz="3600" b="1" kern="1200" dirty="0">
              <a:solidFill>
                <a:srgbClr val="FFFFFF"/>
              </a:solidFill>
              <a:latin typeface="Helvetica"/>
              <a:cs typeface="Helvetica"/>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8784" y="0"/>
            <a:ext cx="1617216" cy="12802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998430805"/>
      </p:ext>
    </p:extLst>
  </p:cSld>
  <p:clrMapOvr>
    <a:masterClrMapping/>
  </p:clrMapOvr>
  <p:transition spd="slow" advTm="5000">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33000" y="1627200"/>
            <a:ext cx="8640000" cy="954107"/>
          </a:xfrm>
          <a:prstGeom prst="rect">
            <a:avLst/>
          </a:prstGeom>
        </p:spPr>
        <p:txBody>
          <a:bodyPr wrap="square">
            <a:spAutoFit/>
          </a:bodyPr>
          <a:lstStyle/>
          <a:p>
            <a:pPr algn="just"/>
            <a:r>
              <a:rPr lang="es-ES_tradnl" sz="1400" dirty="0" smtClean="0">
                <a:solidFill>
                  <a:schemeClr val="tx1">
                    <a:lumMod val="65000"/>
                    <a:lumOff val="35000"/>
                  </a:schemeClr>
                </a:solidFill>
                <a:latin typeface="Arial"/>
                <a:cs typeface="Arial"/>
              </a:rPr>
              <a:t>Los planes de ordenación territorial minera llevan incorporados modelos de explotación y restauración. Estos últimos dan un marco de actuación ante diferentes tipologías de aprovechamiento, que luego se concretan en los documentos normativos.</a:t>
            </a:r>
          </a:p>
        </p:txBody>
      </p:sp>
      <p:sp>
        <p:nvSpPr>
          <p:cNvPr id="15" name="23 Rectángulo redondeado"/>
          <p:cNvSpPr/>
          <p:nvPr/>
        </p:nvSpPr>
        <p:spPr>
          <a:xfrm>
            <a:off x="2123697" y="2401360"/>
            <a:ext cx="5688632" cy="936104"/>
          </a:xfrm>
          <a:prstGeom prst="roundRect">
            <a:avLst>
              <a:gd name="adj" fmla="val 0"/>
            </a:avLst>
          </a:prstGeom>
          <a:pattFill prst="ltDnDiag">
            <a:fgClr>
              <a:srgbClr val="E2E2E2"/>
            </a:fgClr>
            <a:bgClr>
              <a:schemeClr val="bg1"/>
            </a:bgClr>
          </a:pattFill>
          <a:ln w="57150" cmpd="sng"/>
        </p:spPr>
        <p:style>
          <a:lnRef idx="3">
            <a:schemeClr val="lt1"/>
          </a:lnRef>
          <a:fillRef idx="1">
            <a:schemeClr val="accent5"/>
          </a:fillRef>
          <a:effectRef idx="1">
            <a:schemeClr val="accent5"/>
          </a:effectRef>
          <a:fontRef idx="minor">
            <a:schemeClr val="lt1"/>
          </a:fontRef>
        </p:style>
        <p:txBody>
          <a:bodyPr anchor="ctr"/>
          <a:lstStyle/>
          <a:p>
            <a:pPr algn="ctr">
              <a:defRPr/>
            </a:pPr>
            <a:r>
              <a:rPr lang="es-ES" sz="1400" b="1" dirty="0">
                <a:solidFill>
                  <a:schemeClr val="accent3">
                    <a:lumMod val="75000"/>
                  </a:schemeClr>
                </a:solidFill>
              </a:rPr>
              <a:t>MODELOS DE EXPLOTACIÓN Y </a:t>
            </a:r>
            <a:r>
              <a:rPr lang="es-ES" sz="1400" b="1" dirty="0" smtClean="0">
                <a:solidFill>
                  <a:schemeClr val="accent3">
                    <a:lumMod val="75000"/>
                  </a:schemeClr>
                </a:solidFill>
              </a:rPr>
              <a:t>RESTAURACIÓN</a:t>
            </a:r>
          </a:p>
          <a:p>
            <a:pPr algn="ctr">
              <a:defRPr/>
            </a:pPr>
            <a:r>
              <a:rPr lang="es-ES" sz="1200" dirty="0">
                <a:solidFill>
                  <a:schemeClr val="accent3">
                    <a:lumMod val="75000"/>
                  </a:schemeClr>
                </a:solidFill>
              </a:rPr>
              <a:t>Establecimiento de los criterios más relevantes en cuanto a diseño, planificación y ejecución de explotaciones y las correspondientes </a:t>
            </a:r>
            <a:r>
              <a:rPr lang="es-ES" sz="1200" dirty="0" smtClean="0">
                <a:solidFill>
                  <a:schemeClr val="accent3">
                    <a:lumMod val="75000"/>
                  </a:schemeClr>
                </a:solidFill>
              </a:rPr>
              <a:t>restauraciones</a:t>
            </a:r>
            <a:r>
              <a:rPr lang="es-ES" sz="1000" dirty="0" smtClean="0">
                <a:solidFill>
                  <a:schemeClr val="accent3">
                    <a:lumMod val="75000"/>
                  </a:schemeClr>
                </a:solidFill>
              </a:rPr>
              <a:t>.</a:t>
            </a:r>
            <a:endParaRPr lang="es-ES" sz="1200" dirty="0">
              <a:solidFill>
                <a:schemeClr val="accent3">
                  <a:lumMod val="75000"/>
                </a:schemeClr>
              </a:solidFill>
            </a:endParaRPr>
          </a:p>
        </p:txBody>
      </p:sp>
      <p:sp>
        <p:nvSpPr>
          <p:cNvPr id="18" name="29 Rectángulo redondeado"/>
          <p:cNvSpPr/>
          <p:nvPr/>
        </p:nvSpPr>
        <p:spPr>
          <a:xfrm>
            <a:off x="2849830" y="5589240"/>
            <a:ext cx="4119395" cy="648072"/>
          </a:xfrm>
          <a:prstGeom prst="roundRect">
            <a:avLst>
              <a:gd name="adj" fmla="val 0"/>
            </a:avLst>
          </a:prstGeom>
          <a:ln w="57150" cmpd="sng">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1400" b="1" dirty="0" smtClean="0"/>
              <a:t>BASE PARA LA ELABORACIÓN DE LAS DIRECTRICES DE ORDENACIÓN MINERA</a:t>
            </a:r>
          </a:p>
        </p:txBody>
      </p:sp>
      <p:grpSp>
        <p:nvGrpSpPr>
          <p:cNvPr id="4" name="Agrupar 5"/>
          <p:cNvGrpSpPr/>
          <p:nvPr/>
        </p:nvGrpSpPr>
        <p:grpSpPr>
          <a:xfrm>
            <a:off x="3800873" y="5055250"/>
            <a:ext cx="2158267" cy="554982"/>
            <a:chOff x="3800873" y="5178274"/>
            <a:chExt cx="2158267" cy="554982"/>
          </a:xfrm>
        </p:grpSpPr>
        <p:cxnSp>
          <p:nvCxnSpPr>
            <p:cNvPr id="19" name="34 Conector angular"/>
            <p:cNvCxnSpPr/>
            <p:nvPr/>
          </p:nvCxnSpPr>
          <p:spPr>
            <a:xfrm rot="16200000" flipH="1">
              <a:off x="4080658" y="4898489"/>
              <a:ext cx="554981" cy="1114551"/>
            </a:xfrm>
            <a:prstGeom prst="bentConnector3">
              <a:avLst>
                <a:gd name="adj1" fmla="val 50000"/>
              </a:avLst>
            </a:prstGeom>
            <a:ln w="57150" cmpd="sng">
              <a:solidFill>
                <a:schemeClr val="bg1">
                  <a:lumMod val="65000"/>
                </a:schemeClr>
              </a:solidFill>
              <a:headEnd type="none" w="med" len="med"/>
              <a:tailEnd type="triangle" w="med" len="med"/>
            </a:ln>
            <a:effectLst/>
          </p:spPr>
          <p:style>
            <a:lnRef idx="3">
              <a:schemeClr val="accent2"/>
            </a:lnRef>
            <a:fillRef idx="0">
              <a:schemeClr val="accent2"/>
            </a:fillRef>
            <a:effectRef idx="2">
              <a:schemeClr val="accent2"/>
            </a:effectRef>
            <a:fontRef idx="minor">
              <a:schemeClr val="tx1"/>
            </a:fontRef>
          </p:style>
        </p:cxnSp>
        <p:cxnSp>
          <p:nvCxnSpPr>
            <p:cNvPr id="20" name="35 Conector angular"/>
            <p:cNvCxnSpPr/>
            <p:nvPr/>
          </p:nvCxnSpPr>
          <p:spPr>
            <a:xfrm rot="5400000">
              <a:off x="5159792" y="4933908"/>
              <a:ext cx="554981" cy="1043715"/>
            </a:xfrm>
            <a:prstGeom prst="bentConnector3">
              <a:avLst>
                <a:gd name="adj1" fmla="val 50000"/>
              </a:avLst>
            </a:prstGeom>
            <a:ln w="57150" cmpd="sng">
              <a:solidFill>
                <a:schemeClr val="bg1">
                  <a:lumMod val="65000"/>
                </a:schemeClr>
              </a:solidFill>
              <a:headEnd type="none" w="med" len="med"/>
              <a:tailEnd type="triangle" w="med" len="med"/>
            </a:ln>
            <a:effectLst/>
          </p:spPr>
          <p:style>
            <a:lnRef idx="3">
              <a:schemeClr val="accent2"/>
            </a:lnRef>
            <a:fillRef idx="0">
              <a:schemeClr val="accent2"/>
            </a:fillRef>
            <a:effectRef idx="2">
              <a:schemeClr val="accent2"/>
            </a:effectRef>
            <a:fontRef idx="minor">
              <a:schemeClr val="tx1"/>
            </a:fontRef>
          </p:style>
        </p:cxnSp>
      </p:grpSp>
      <p:grpSp>
        <p:nvGrpSpPr>
          <p:cNvPr id="5" name="Agrupar 3"/>
          <p:cNvGrpSpPr/>
          <p:nvPr/>
        </p:nvGrpSpPr>
        <p:grpSpPr>
          <a:xfrm>
            <a:off x="1568625" y="3501008"/>
            <a:ext cx="6768751" cy="1656184"/>
            <a:chOff x="1568625" y="3501008"/>
            <a:chExt cx="6768751" cy="1656184"/>
          </a:xfrm>
        </p:grpSpPr>
        <p:sp>
          <p:nvSpPr>
            <p:cNvPr id="16" name="23 Rectángulo redondeado"/>
            <p:cNvSpPr/>
            <p:nvPr/>
          </p:nvSpPr>
          <p:spPr>
            <a:xfrm>
              <a:off x="1568625" y="3501008"/>
              <a:ext cx="3312367" cy="1656184"/>
            </a:xfrm>
            <a:prstGeom prst="roundRect">
              <a:avLst>
                <a:gd name="adj" fmla="val 0"/>
              </a:avLst>
            </a:prstGeom>
            <a:pattFill prst="ltDnDiag">
              <a:fgClr>
                <a:srgbClr val="E2E2E2"/>
              </a:fgClr>
              <a:bgClr>
                <a:schemeClr val="bg1"/>
              </a:bgClr>
            </a:pattFill>
            <a:ln w="57150" cmpd="sng"/>
          </p:spPr>
          <p:style>
            <a:lnRef idx="3">
              <a:schemeClr val="lt1"/>
            </a:lnRef>
            <a:fillRef idx="1">
              <a:schemeClr val="accent5"/>
            </a:fillRef>
            <a:effectRef idx="1">
              <a:schemeClr val="accent5"/>
            </a:effectRef>
            <a:fontRef idx="minor">
              <a:schemeClr val="lt1"/>
            </a:fontRef>
          </p:style>
          <p:txBody>
            <a:bodyPr anchor="ctr"/>
            <a:lstStyle/>
            <a:p>
              <a:endParaRPr lang="es-ES" sz="1400" b="1" dirty="0" smtClean="0">
                <a:solidFill>
                  <a:srgbClr val="595959"/>
                </a:solidFill>
              </a:endParaRPr>
            </a:p>
            <a:p>
              <a:r>
                <a:rPr lang="es-ES" sz="1400" b="1" dirty="0" smtClean="0">
                  <a:solidFill>
                    <a:srgbClr val="595959"/>
                  </a:solidFill>
                </a:rPr>
                <a:t>MODELOS </a:t>
              </a:r>
              <a:r>
                <a:rPr lang="es-ES" sz="1400" b="1" dirty="0">
                  <a:solidFill>
                    <a:srgbClr val="595959"/>
                  </a:solidFill>
                </a:rPr>
                <a:t>DE EXPLOTACIÓN</a:t>
              </a:r>
            </a:p>
            <a:p>
              <a:pPr marL="171450" indent="-171450">
                <a:buFont typeface="Wingdings" charset="2"/>
                <a:buChar char="§"/>
              </a:pPr>
              <a:r>
                <a:rPr lang="es-ES" sz="1200" dirty="0">
                  <a:solidFill>
                    <a:srgbClr val="595959"/>
                  </a:solidFill>
                </a:rPr>
                <a:t>Ejecución de las labores extractivas</a:t>
              </a:r>
            </a:p>
            <a:p>
              <a:pPr marL="171450" indent="-171450">
                <a:buFont typeface="Wingdings" charset="2"/>
                <a:buChar char="§"/>
              </a:pPr>
              <a:r>
                <a:rPr lang="es-ES" sz="1200" dirty="0">
                  <a:solidFill>
                    <a:srgbClr val="595959"/>
                  </a:solidFill>
                </a:rPr>
                <a:t>Viario de acceso a las explotaciones</a:t>
              </a:r>
            </a:p>
            <a:p>
              <a:pPr marL="171450" indent="-171450">
                <a:buFont typeface="Wingdings" charset="2"/>
                <a:buChar char="§"/>
              </a:pPr>
              <a:r>
                <a:rPr lang="es-ES" sz="1200" dirty="0">
                  <a:solidFill>
                    <a:srgbClr val="595959"/>
                  </a:solidFill>
                </a:rPr>
                <a:t>Condiciones de drenaje</a:t>
              </a:r>
            </a:p>
            <a:p>
              <a:pPr marL="171450" indent="-171450">
                <a:buFont typeface="Wingdings" charset="2"/>
                <a:buChar char="§"/>
              </a:pPr>
              <a:r>
                <a:rPr lang="es-ES" sz="1200" dirty="0">
                  <a:solidFill>
                    <a:srgbClr val="595959"/>
                  </a:solidFill>
                </a:rPr>
                <a:t>Decapado y conservación del material edáfico</a:t>
              </a:r>
            </a:p>
            <a:p>
              <a:pPr marL="171450" indent="-171450">
                <a:buFont typeface="Wingdings" charset="2"/>
                <a:buChar char="§"/>
              </a:pPr>
              <a:r>
                <a:rPr lang="es-ES" sz="1200" dirty="0">
                  <a:solidFill>
                    <a:srgbClr val="595959"/>
                  </a:solidFill>
                </a:rPr>
                <a:t>Condiciones de las escombreras</a:t>
              </a:r>
            </a:p>
            <a:p>
              <a:pPr marL="171450" indent="-171450">
                <a:buFont typeface="Wingdings" charset="2"/>
                <a:buChar char="§"/>
              </a:pPr>
              <a:r>
                <a:rPr lang="es-ES" sz="1200" dirty="0">
                  <a:solidFill>
                    <a:srgbClr val="595959"/>
                  </a:solidFill>
                </a:rPr>
                <a:t>Condiciones de inserción territorial</a:t>
              </a:r>
            </a:p>
            <a:p>
              <a:pPr algn="ctr">
                <a:defRPr/>
              </a:pPr>
              <a:endParaRPr lang="es-ES" sz="1000" dirty="0" smtClean="0">
                <a:solidFill>
                  <a:srgbClr val="595959"/>
                </a:solidFill>
              </a:endParaRPr>
            </a:p>
            <a:p>
              <a:pPr algn="ctr">
                <a:defRPr/>
              </a:pPr>
              <a:endParaRPr lang="es-ES" sz="1000" b="1" dirty="0">
                <a:solidFill>
                  <a:srgbClr val="595959"/>
                </a:solidFill>
              </a:endParaRPr>
            </a:p>
          </p:txBody>
        </p:sp>
        <p:sp>
          <p:nvSpPr>
            <p:cNvPr id="17" name="23 Rectángulo redondeado"/>
            <p:cNvSpPr/>
            <p:nvPr/>
          </p:nvSpPr>
          <p:spPr>
            <a:xfrm>
              <a:off x="5025009" y="3501008"/>
              <a:ext cx="3312367" cy="1656184"/>
            </a:xfrm>
            <a:prstGeom prst="roundRect">
              <a:avLst>
                <a:gd name="adj" fmla="val 0"/>
              </a:avLst>
            </a:prstGeom>
            <a:pattFill prst="ltDnDiag">
              <a:fgClr>
                <a:srgbClr val="E2E2E2"/>
              </a:fgClr>
              <a:bgClr>
                <a:schemeClr val="bg1"/>
              </a:bgClr>
            </a:pattFill>
            <a:ln w="57150" cmpd="sng"/>
          </p:spPr>
          <p:style>
            <a:lnRef idx="3">
              <a:schemeClr val="lt1"/>
            </a:lnRef>
            <a:fillRef idx="1">
              <a:schemeClr val="accent5"/>
            </a:fillRef>
            <a:effectRef idx="1">
              <a:schemeClr val="accent5"/>
            </a:effectRef>
            <a:fontRef idx="minor">
              <a:schemeClr val="lt1"/>
            </a:fontRef>
          </p:style>
          <p:txBody>
            <a:bodyPr anchor="ctr"/>
            <a:lstStyle/>
            <a:p>
              <a:endParaRPr lang="es-ES" sz="1400" b="1" dirty="0" smtClean="0">
                <a:solidFill>
                  <a:srgbClr val="595959"/>
                </a:solidFill>
              </a:endParaRPr>
            </a:p>
            <a:p>
              <a:r>
                <a:rPr lang="es-ES" sz="1400" b="1" dirty="0">
                  <a:solidFill>
                    <a:srgbClr val="595959"/>
                  </a:solidFill>
                </a:rPr>
                <a:t>MODELOS DE RESTAURACIÓN</a:t>
              </a:r>
            </a:p>
            <a:p>
              <a:pPr marL="171450" indent="-171450">
                <a:buFont typeface="Wingdings" charset="2"/>
                <a:buChar char="§"/>
              </a:pPr>
              <a:r>
                <a:rPr lang="es-ES" sz="1200" dirty="0">
                  <a:solidFill>
                    <a:srgbClr val="595959"/>
                  </a:solidFill>
                </a:rPr>
                <a:t>Niveles de restauración</a:t>
              </a:r>
            </a:p>
            <a:p>
              <a:pPr marL="171450" indent="-171450">
                <a:buFont typeface="Wingdings" charset="2"/>
                <a:buChar char="§"/>
              </a:pPr>
              <a:r>
                <a:rPr lang="es-ES" sz="1200" dirty="0">
                  <a:solidFill>
                    <a:srgbClr val="595959"/>
                  </a:solidFill>
                </a:rPr>
                <a:t>Restauración morfológica</a:t>
              </a:r>
            </a:p>
            <a:p>
              <a:pPr marL="171450" indent="-171450">
                <a:buFont typeface="Wingdings" charset="2"/>
                <a:buChar char="§"/>
              </a:pPr>
              <a:r>
                <a:rPr lang="es-ES" sz="1200" dirty="0">
                  <a:solidFill>
                    <a:srgbClr val="595959"/>
                  </a:solidFill>
                </a:rPr>
                <a:t>Restauración de las condiciones hidrológicas</a:t>
              </a:r>
            </a:p>
            <a:p>
              <a:pPr marL="171450" indent="-171450">
                <a:buFont typeface="Wingdings" charset="2"/>
                <a:buChar char="§"/>
              </a:pPr>
              <a:r>
                <a:rPr lang="es-ES" sz="1200" dirty="0">
                  <a:solidFill>
                    <a:srgbClr val="595959"/>
                  </a:solidFill>
                </a:rPr>
                <a:t>Erradicación de infraestructuras e instalaciones</a:t>
              </a:r>
            </a:p>
            <a:p>
              <a:pPr marL="171450" indent="-171450">
                <a:buFont typeface="Wingdings" charset="2"/>
                <a:buChar char="§"/>
              </a:pPr>
              <a:r>
                <a:rPr lang="es-ES" sz="1200" dirty="0">
                  <a:solidFill>
                    <a:srgbClr val="595959"/>
                  </a:solidFill>
                </a:rPr>
                <a:t>Rellenos</a:t>
              </a:r>
            </a:p>
            <a:p>
              <a:pPr marL="171450" indent="-171450">
                <a:buFont typeface="Wingdings" charset="2"/>
                <a:buChar char="§"/>
              </a:pPr>
              <a:r>
                <a:rPr lang="es-ES" sz="1200" dirty="0">
                  <a:solidFill>
                    <a:srgbClr val="595959"/>
                  </a:solidFill>
                </a:rPr>
                <a:t>Restitución de la cubierta vegetal</a:t>
              </a:r>
            </a:p>
            <a:p>
              <a:pPr marL="171450" indent="-171450">
                <a:buFont typeface="Wingdings" charset="2"/>
                <a:buChar char="§"/>
              </a:pPr>
              <a:r>
                <a:rPr lang="es-ES" sz="1200" dirty="0">
                  <a:solidFill>
                    <a:srgbClr val="595959"/>
                  </a:solidFill>
                </a:rPr>
                <a:t>Compatibilidad de usos</a:t>
              </a:r>
            </a:p>
            <a:p>
              <a:pPr algn="ctr">
                <a:defRPr/>
              </a:pPr>
              <a:endParaRPr lang="es-ES" sz="1000" dirty="0" smtClean="0">
                <a:solidFill>
                  <a:srgbClr val="595959"/>
                </a:solidFill>
              </a:endParaRPr>
            </a:p>
            <a:p>
              <a:pPr algn="ctr">
                <a:defRPr/>
              </a:pPr>
              <a:endParaRPr lang="es-ES" sz="1000" b="1" dirty="0">
                <a:solidFill>
                  <a:srgbClr val="595959"/>
                </a:solidFill>
              </a:endParaRPr>
            </a:p>
          </p:txBody>
        </p:sp>
      </p:grpSp>
      <p:sp>
        <p:nvSpPr>
          <p:cNvPr id="3" name="Marcador de número de diapositiva 2"/>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10</a:t>
            </a:fld>
            <a:endParaRPr lang="es-ES" altLang="es-ES" dirty="0"/>
          </a:p>
        </p:txBody>
      </p:sp>
      <p:sp>
        <p:nvSpPr>
          <p:cNvPr id="22"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Modelos</a:t>
            </a:r>
            <a:endParaRPr lang="es-ES" sz="3600" dirty="0">
              <a:solidFill>
                <a:schemeClr val="tx1">
                  <a:lumMod val="75000"/>
                  <a:lumOff val="25000"/>
                </a:schemeClr>
              </a:solidFill>
              <a:latin typeface="Helvetica"/>
              <a:ea typeface="Gill Sans" charset="0"/>
              <a:cs typeface="Helvetica"/>
              <a:sym typeface="Gill Sans" charset="0"/>
            </a:endParaRPr>
          </a:p>
        </p:txBody>
      </p:sp>
    </p:spTree>
    <p:extLst>
      <p:ext uri="{BB962C8B-B14F-4D97-AF65-F5344CB8AC3E}">
        <p14:creationId xmlns:p14="http://schemas.microsoft.com/office/powerpoint/2010/main" val="2128791420"/>
      </p:ext>
    </p:extLst>
  </p:cSld>
  <p:clrMapOvr>
    <a:masterClrMapping/>
  </p:clrMapOvr>
  <p:transition spd="slow" advTm="5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33000" y="1627200"/>
            <a:ext cx="8640000" cy="1169551"/>
          </a:xfrm>
          <a:prstGeom prst="rect">
            <a:avLst/>
          </a:prstGeom>
        </p:spPr>
        <p:txBody>
          <a:bodyPr wrap="square">
            <a:spAutoFit/>
          </a:bodyPr>
          <a:lstStyle/>
          <a:p>
            <a:pPr algn="just"/>
            <a:r>
              <a:rPr lang="es-ES_tradnl" sz="1400" dirty="0" smtClean="0">
                <a:solidFill>
                  <a:schemeClr val="tx1">
                    <a:lumMod val="65000"/>
                    <a:lumOff val="35000"/>
                  </a:schemeClr>
                </a:solidFill>
                <a:latin typeface="Arial"/>
                <a:cs typeface="Arial"/>
              </a:rPr>
              <a:t>Además, TEYDE ha participado en la elaboración de normativa territorial sectorial minera, y directrices de ordenación,  a nivel regional y local.</a:t>
            </a:r>
          </a:p>
          <a:p>
            <a:pPr algn="just"/>
            <a:endParaRPr lang="es-ES_tradnl" sz="1400" dirty="0" smtClean="0">
              <a:solidFill>
                <a:schemeClr val="tx1">
                  <a:lumMod val="65000"/>
                  <a:lumOff val="35000"/>
                </a:schemeClr>
              </a:solidFill>
              <a:latin typeface="Arial"/>
              <a:cs typeface="Arial"/>
            </a:endParaRPr>
          </a:p>
          <a:p>
            <a:pPr algn="just"/>
            <a:r>
              <a:rPr lang="es-ES_tradnl" sz="1400" dirty="0" smtClean="0">
                <a:solidFill>
                  <a:schemeClr val="tx1">
                    <a:lumMod val="65000"/>
                    <a:lumOff val="35000"/>
                  </a:schemeClr>
                </a:solidFill>
                <a:latin typeface="Arial"/>
                <a:cs typeface="Arial"/>
              </a:rPr>
              <a:t>Las Directrices de Ordenación Minera son la expresión última de los objetivos y criterios seguidos en el desarrollo de los diferentes documentos de ordenación.</a:t>
            </a:r>
            <a:endParaRPr lang="es-ES" sz="1400" dirty="0" smtClean="0">
              <a:solidFill>
                <a:srgbClr val="FF0000"/>
              </a:solidFill>
              <a:latin typeface="Arial"/>
              <a:cs typeface="Arial"/>
            </a:endParaRPr>
          </a:p>
        </p:txBody>
      </p:sp>
      <p:grpSp>
        <p:nvGrpSpPr>
          <p:cNvPr id="3" name="Agrupar 4"/>
          <p:cNvGrpSpPr/>
          <p:nvPr/>
        </p:nvGrpSpPr>
        <p:grpSpPr>
          <a:xfrm>
            <a:off x="2810760" y="4581128"/>
            <a:ext cx="4320480" cy="555070"/>
            <a:chOff x="5025008" y="4458106"/>
            <a:chExt cx="2158267" cy="555070"/>
          </a:xfrm>
        </p:grpSpPr>
        <p:cxnSp>
          <p:nvCxnSpPr>
            <p:cNvPr id="19" name="34 Conector angular"/>
            <p:cNvCxnSpPr/>
            <p:nvPr/>
          </p:nvCxnSpPr>
          <p:spPr>
            <a:xfrm rot="16200000" flipH="1">
              <a:off x="5304793" y="4178410"/>
              <a:ext cx="554981" cy="1114551"/>
            </a:xfrm>
            <a:prstGeom prst="bentConnector3">
              <a:avLst>
                <a:gd name="adj1" fmla="val 50000"/>
              </a:avLst>
            </a:prstGeom>
            <a:ln w="57150" cmpd="sng">
              <a:solidFill>
                <a:schemeClr val="bg1">
                  <a:lumMod val="65000"/>
                </a:schemeClr>
              </a:solidFill>
              <a:headEnd type="none" w="med" len="med"/>
              <a:tailEnd type="triangle" w="med" len="med"/>
            </a:ln>
            <a:effectLst/>
          </p:spPr>
          <p:style>
            <a:lnRef idx="3">
              <a:schemeClr val="accent2"/>
            </a:lnRef>
            <a:fillRef idx="0">
              <a:schemeClr val="accent2"/>
            </a:fillRef>
            <a:effectRef idx="2">
              <a:schemeClr val="accent2"/>
            </a:effectRef>
            <a:fontRef idx="minor">
              <a:schemeClr val="tx1"/>
            </a:fontRef>
          </p:style>
        </p:cxnSp>
        <p:cxnSp>
          <p:nvCxnSpPr>
            <p:cNvPr id="20" name="35 Conector angular"/>
            <p:cNvCxnSpPr/>
            <p:nvPr/>
          </p:nvCxnSpPr>
          <p:spPr>
            <a:xfrm rot="5400000">
              <a:off x="6383927" y="4213739"/>
              <a:ext cx="554981" cy="1043715"/>
            </a:xfrm>
            <a:prstGeom prst="bentConnector3">
              <a:avLst>
                <a:gd name="adj1" fmla="val 50000"/>
              </a:avLst>
            </a:prstGeom>
            <a:ln w="57150" cmpd="sng">
              <a:solidFill>
                <a:schemeClr val="bg1">
                  <a:lumMod val="65000"/>
                </a:schemeClr>
              </a:solidFill>
              <a:headEnd type="none" w="med" len="med"/>
              <a:tailEnd type="triangle" w="med" len="med"/>
            </a:ln>
            <a:effectLst/>
          </p:spPr>
          <p:style>
            <a:lnRef idx="3">
              <a:schemeClr val="accent2"/>
            </a:lnRef>
            <a:fillRef idx="0">
              <a:schemeClr val="accent2"/>
            </a:fillRef>
            <a:effectRef idx="2">
              <a:schemeClr val="accent2"/>
            </a:effectRef>
            <a:fontRef idx="minor">
              <a:schemeClr val="tx1"/>
            </a:fontRef>
          </p:style>
        </p:cxnSp>
      </p:grpSp>
      <p:sp>
        <p:nvSpPr>
          <p:cNvPr id="9" name="8 Rectángulo redondeado"/>
          <p:cNvSpPr/>
          <p:nvPr/>
        </p:nvSpPr>
        <p:spPr>
          <a:xfrm>
            <a:off x="866544" y="3395123"/>
            <a:ext cx="3960441" cy="393917"/>
          </a:xfrm>
          <a:prstGeom prst="roundRect">
            <a:avLst>
              <a:gd name="adj" fmla="val 0"/>
            </a:avLst>
          </a:prstGeom>
          <a:gradFill>
            <a:gsLst>
              <a:gs pos="0">
                <a:schemeClr val="accent3">
                  <a:shade val="51000"/>
                  <a:satMod val="130000"/>
                </a:schemeClr>
              </a:gs>
              <a:gs pos="100000">
                <a:srgbClr val="75A221"/>
              </a:gs>
            </a:gsLst>
          </a:gradFill>
          <a:ln w="57150" cmpd="sng">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1100" dirty="0" smtClean="0"/>
              <a:t>MODELO DE ZONIFICACIÓN TERRITORIAL ESCOGIDO</a:t>
            </a:r>
          </a:p>
        </p:txBody>
      </p:sp>
      <p:sp>
        <p:nvSpPr>
          <p:cNvPr id="10" name="9 Rectángulo redondeado"/>
          <p:cNvSpPr/>
          <p:nvPr/>
        </p:nvSpPr>
        <p:spPr>
          <a:xfrm>
            <a:off x="5223025" y="2881496"/>
            <a:ext cx="3816431" cy="432048"/>
          </a:xfrm>
          <a:prstGeom prst="roundRect">
            <a:avLst>
              <a:gd name="adj" fmla="val 0"/>
            </a:avLst>
          </a:prstGeom>
          <a:ln w="57150" cmpd="sng">
            <a:solidFill>
              <a:srgbClr val="FFFFFF"/>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s-ES" sz="1100" dirty="0" smtClean="0"/>
              <a:t>MODELOS DE EXPLOTACIÓN  Y RESTAURACIÓN</a:t>
            </a:r>
            <a:endParaRPr lang="es-ES" sz="1100" dirty="0"/>
          </a:p>
        </p:txBody>
      </p:sp>
      <p:sp>
        <p:nvSpPr>
          <p:cNvPr id="11" name="10 Rectángulo redondeado"/>
          <p:cNvSpPr/>
          <p:nvPr/>
        </p:nvSpPr>
        <p:spPr>
          <a:xfrm>
            <a:off x="866544" y="2863432"/>
            <a:ext cx="3960441" cy="439233"/>
          </a:xfrm>
          <a:prstGeom prst="roundRect">
            <a:avLst>
              <a:gd name="adj" fmla="val 0"/>
            </a:avLst>
          </a:prstGeom>
          <a:gradFill>
            <a:gsLst>
              <a:gs pos="0">
                <a:schemeClr val="accent3">
                  <a:shade val="51000"/>
                  <a:satMod val="130000"/>
                </a:schemeClr>
              </a:gs>
              <a:gs pos="100000">
                <a:srgbClr val="75A221"/>
              </a:gs>
            </a:gsLst>
          </a:gradFill>
          <a:ln w="57150" cmpd="sng">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1100" dirty="0" smtClean="0"/>
              <a:t>MAPA DE COMPATIBILIDAD MINERO - AMBIENTAL</a:t>
            </a:r>
          </a:p>
        </p:txBody>
      </p:sp>
      <p:sp>
        <p:nvSpPr>
          <p:cNvPr id="12" name="11 Cheurón"/>
          <p:cNvSpPr/>
          <p:nvPr/>
        </p:nvSpPr>
        <p:spPr>
          <a:xfrm rot="5400000">
            <a:off x="2756764" y="3790577"/>
            <a:ext cx="180000" cy="359997"/>
          </a:xfrm>
          <a:prstGeom prst="chevron">
            <a:avLst/>
          </a:prstGeom>
          <a:solidFill>
            <a:srgbClr val="A6A6A6"/>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S" sz="1100" dirty="0" smtClean="0"/>
          </a:p>
        </p:txBody>
      </p:sp>
      <p:sp>
        <p:nvSpPr>
          <p:cNvPr id="13" name="12 Rectángulo redondeado"/>
          <p:cNvSpPr/>
          <p:nvPr/>
        </p:nvSpPr>
        <p:spPr>
          <a:xfrm>
            <a:off x="866544" y="4114665"/>
            <a:ext cx="3960441" cy="576064"/>
          </a:xfrm>
          <a:prstGeom prst="roundRect">
            <a:avLst>
              <a:gd name="adj" fmla="val 0"/>
            </a:avLst>
          </a:prstGeom>
          <a:gradFill>
            <a:gsLst>
              <a:gs pos="0">
                <a:schemeClr val="accent3">
                  <a:shade val="51000"/>
                  <a:satMod val="130000"/>
                </a:schemeClr>
              </a:gs>
              <a:gs pos="100000">
                <a:srgbClr val="75A221"/>
              </a:gs>
            </a:gsLst>
          </a:gradFill>
          <a:ln w="57150" cmpd="sng">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1000" dirty="0" smtClean="0"/>
              <a:t>ESTABLECE UNA DIVISIÓN DEL TERRITORIO EN ZONAS SEGÚN SU MAYOR O MENOR CAPACIDAD DE ACOGIDA PARA LA ACTIVIDAD MINERA</a:t>
            </a:r>
          </a:p>
        </p:txBody>
      </p:sp>
      <p:sp>
        <p:nvSpPr>
          <p:cNvPr id="14" name="13 Rectángulo redondeado"/>
          <p:cNvSpPr/>
          <p:nvPr/>
        </p:nvSpPr>
        <p:spPr>
          <a:xfrm>
            <a:off x="5229656" y="3621885"/>
            <a:ext cx="3803168" cy="1071771"/>
          </a:xfrm>
          <a:prstGeom prst="roundRect">
            <a:avLst>
              <a:gd name="adj" fmla="val 0"/>
            </a:avLst>
          </a:prstGeom>
          <a:ln w="57150" cmpd="sng">
            <a:solidFill>
              <a:srgbClr val="FFFFFF"/>
            </a:solidFill>
          </a:ln>
        </p:spPr>
        <p:style>
          <a:lnRef idx="1">
            <a:schemeClr val="accent4"/>
          </a:lnRef>
          <a:fillRef idx="3">
            <a:schemeClr val="accent4"/>
          </a:fillRef>
          <a:effectRef idx="2">
            <a:schemeClr val="accent4"/>
          </a:effectRef>
          <a:fontRef idx="minor">
            <a:schemeClr val="lt1"/>
          </a:fontRef>
        </p:style>
        <p:txBody>
          <a:bodyPr rtlCol="0" anchor="ctr"/>
          <a:lstStyle/>
          <a:p>
            <a:pPr marL="171450" indent="-171450">
              <a:buFont typeface="Wingdings" charset="2"/>
              <a:buChar char="§"/>
            </a:pPr>
            <a:r>
              <a:rPr lang="es-ES" sz="1000" dirty="0" smtClean="0"/>
              <a:t>ESTABLECE UNA SERIE DE MODELOS Y CRITERIOS DE EXPLOTACIÓN CON UN MAYOR O MENOR IMPACTO SOBRE EL MEDIO</a:t>
            </a:r>
          </a:p>
          <a:p>
            <a:pPr marL="171450" indent="-171450">
              <a:buFont typeface="Wingdings" charset="2"/>
              <a:buChar char="§"/>
            </a:pPr>
            <a:endParaRPr lang="es-ES" sz="1000" dirty="0" smtClean="0"/>
          </a:p>
          <a:p>
            <a:pPr marL="171450" indent="-171450">
              <a:buFont typeface="Wingdings" charset="2"/>
              <a:buChar char="§"/>
            </a:pPr>
            <a:r>
              <a:rPr lang="es-ES" sz="1000" dirty="0" smtClean="0"/>
              <a:t>ESTABLECE UNA SERIE DE MEDIDAS DE CORRECCIÓN O MITIGACIÓN DE IMPACTOS</a:t>
            </a:r>
          </a:p>
        </p:txBody>
      </p:sp>
      <p:sp>
        <p:nvSpPr>
          <p:cNvPr id="15" name="14 Cheurón"/>
          <p:cNvSpPr/>
          <p:nvPr/>
        </p:nvSpPr>
        <p:spPr>
          <a:xfrm rot="5400000">
            <a:off x="7041240" y="3308978"/>
            <a:ext cx="180000" cy="359997"/>
          </a:xfrm>
          <a:prstGeom prst="chevron">
            <a:avLst/>
          </a:prstGeom>
          <a:solidFill>
            <a:srgbClr val="A6A6A6"/>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buFont typeface="Wingdings" pitchFamily="2" charset="2"/>
              <a:buChar char="Ø"/>
            </a:pPr>
            <a:endParaRPr lang="es-ES" sz="1000" dirty="0" smtClean="0"/>
          </a:p>
        </p:txBody>
      </p:sp>
      <p:sp>
        <p:nvSpPr>
          <p:cNvPr id="18" name="17 Rectángulo redondeado"/>
          <p:cNvSpPr/>
          <p:nvPr/>
        </p:nvSpPr>
        <p:spPr>
          <a:xfrm>
            <a:off x="1546104" y="5184288"/>
            <a:ext cx="6984776" cy="1152128"/>
          </a:xfrm>
          <a:prstGeom prst="roundRect">
            <a:avLst>
              <a:gd name="adj" fmla="val 0"/>
            </a:avLst>
          </a:prstGeom>
          <a:pattFill prst="ltDnDiag">
            <a:fgClr>
              <a:srgbClr val="E2E2E2"/>
            </a:fgClr>
            <a:bgClr>
              <a:schemeClr val="bg1"/>
            </a:bgClr>
          </a:pattFill>
          <a:ln w="57150" cmpd="sng"/>
        </p:spPr>
        <p:style>
          <a:lnRef idx="3">
            <a:schemeClr val="lt1"/>
          </a:lnRef>
          <a:fillRef idx="1">
            <a:schemeClr val="accent5"/>
          </a:fillRef>
          <a:effectRef idx="1">
            <a:schemeClr val="accent5"/>
          </a:effectRef>
          <a:fontRef idx="minor">
            <a:schemeClr val="lt1"/>
          </a:fontRef>
        </p:style>
        <p:txBody>
          <a:bodyPr anchor="ctr"/>
          <a:lstStyle/>
          <a:p>
            <a:pPr algn="ctr"/>
            <a:endParaRPr lang="es-ES" sz="1000" b="1" dirty="0" smtClean="0">
              <a:solidFill>
                <a:schemeClr val="bg1">
                  <a:lumMod val="50000"/>
                </a:schemeClr>
              </a:solidFill>
            </a:endParaRPr>
          </a:p>
          <a:p>
            <a:pPr algn="ctr">
              <a:lnSpc>
                <a:spcPct val="50000"/>
              </a:lnSpc>
            </a:pPr>
            <a:r>
              <a:rPr lang="es-ES" sz="1400" b="1" dirty="0">
                <a:solidFill>
                  <a:schemeClr val="tx1">
                    <a:lumMod val="65000"/>
                    <a:lumOff val="35000"/>
                  </a:schemeClr>
                </a:solidFill>
              </a:rPr>
              <a:t>DIRECTRICES DE ORDENACIÓN BASADAS EN MATRICES DE </a:t>
            </a:r>
            <a:r>
              <a:rPr lang="es-ES" sz="1400" b="1" dirty="0" smtClean="0">
                <a:solidFill>
                  <a:schemeClr val="tx1">
                    <a:lumMod val="65000"/>
                    <a:lumOff val="35000"/>
                  </a:schemeClr>
                </a:solidFill>
              </a:rPr>
              <a:t>APTITUD</a:t>
            </a:r>
          </a:p>
          <a:p>
            <a:pPr algn="ctr">
              <a:lnSpc>
                <a:spcPct val="50000"/>
              </a:lnSpc>
            </a:pPr>
            <a:endParaRPr lang="es-ES" sz="1400" b="1" dirty="0">
              <a:solidFill>
                <a:schemeClr val="tx1">
                  <a:lumMod val="65000"/>
                  <a:lumOff val="35000"/>
                </a:schemeClr>
              </a:solidFill>
            </a:endParaRPr>
          </a:p>
          <a:p>
            <a:pPr algn="ctr"/>
            <a:r>
              <a:rPr lang="es-ES" sz="1000" dirty="0" smtClean="0">
                <a:solidFill>
                  <a:schemeClr val="tx1">
                    <a:lumMod val="65000"/>
                    <a:lumOff val="35000"/>
                  </a:schemeClr>
                </a:solidFill>
              </a:rPr>
              <a:t>En zonas con mayor capacidad de acogida se permitirá cualquier modelo de explotación y las medidas de corrección de impactos no serán demasiado exigentes.</a:t>
            </a:r>
          </a:p>
          <a:p>
            <a:pPr algn="ctr"/>
            <a:endParaRPr lang="es-ES" sz="1000" dirty="0" smtClean="0">
              <a:solidFill>
                <a:schemeClr val="tx1">
                  <a:lumMod val="65000"/>
                  <a:lumOff val="35000"/>
                </a:schemeClr>
              </a:solidFill>
            </a:endParaRPr>
          </a:p>
          <a:p>
            <a:pPr algn="ctr"/>
            <a:r>
              <a:rPr lang="es-ES" sz="1000" dirty="0" smtClean="0">
                <a:solidFill>
                  <a:schemeClr val="tx1">
                    <a:lumMod val="65000"/>
                    <a:lumOff val="35000"/>
                  </a:schemeClr>
                </a:solidFill>
              </a:rPr>
              <a:t>En zonas con menor capacidad de acogida solo se permitirán aquellos modelos de explotación más respetuosos con el medio y las medidas de corrección de impactos serán muy exigentes.</a:t>
            </a:r>
            <a:endParaRPr lang="es-ES" sz="1000" dirty="0">
              <a:solidFill>
                <a:schemeClr val="tx1">
                  <a:lumMod val="65000"/>
                  <a:lumOff val="35000"/>
                </a:schemeClr>
              </a:solidFill>
            </a:endParaRPr>
          </a:p>
        </p:txBody>
      </p:sp>
      <p:sp>
        <p:nvSpPr>
          <p:cNvPr id="22" name="Marcador de número de diapositiva 2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11</a:t>
            </a:fld>
            <a:endParaRPr lang="es-ES" altLang="es-ES" dirty="0"/>
          </a:p>
        </p:txBody>
      </p:sp>
      <p:sp>
        <p:nvSpPr>
          <p:cNvPr id="23"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Directrices normativas</a:t>
            </a:r>
            <a:endParaRPr lang="es-ES" sz="3600" dirty="0">
              <a:solidFill>
                <a:schemeClr val="tx1">
                  <a:lumMod val="75000"/>
                  <a:lumOff val="25000"/>
                </a:schemeClr>
              </a:solidFill>
              <a:latin typeface="Helvetica"/>
              <a:ea typeface="Gill Sans" charset="0"/>
              <a:cs typeface="Helvetica"/>
              <a:sym typeface="Gill Sans" charset="0"/>
            </a:endParaRPr>
          </a:p>
        </p:txBody>
      </p:sp>
    </p:spTree>
    <p:extLst>
      <p:ext uri="{BB962C8B-B14F-4D97-AF65-F5344CB8AC3E}">
        <p14:creationId xmlns:p14="http://schemas.microsoft.com/office/powerpoint/2010/main" val="2128791420"/>
      </p:ext>
    </p:extLst>
  </p:cSld>
  <p:clrMapOvr>
    <a:masterClrMapping/>
  </p:clrMapOvr>
  <p:transition spd="slow" advTm="5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7 Rectángulo redondeado"/>
          <p:cNvSpPr/>
          <p:nvPr/>
        </p:nvSpPr>
        <p:spPr>
          <a:xfrm>
            <a:off x="1478854" y="1988840"/>
            <a:ext cx="6868363" cy="4320480"/>
          </a:xfrm>
          <a:prstGeom prst="roundRect">
            <a:avLst>
              <a:gd name="adj" fmla="val 0"/>
            </a:avLst>
          </a:prstGeom>
          <a:pattFill prst="ltDnDiag">
            <a:fgClr>
              <a:srgbClr val="E2E2E2"/>
            </a:fgClr>
            <a:bgClr>
              <a:schemeClr val="bg1"/>
            </a:bgClr>
          </a:pattFill>
          <a:ln w="57150" cmpd="sng"/>
        </p:spPr>
        <p:style>
          <a:lnRef idx="3">
            <a:schemeClr val="lt1"/>
          </a:lnRef>
          <a:fillRef idx="1">
            <a:schemeClr val="accent5"/>
          </a:fillRef>
          <a:effectRef idx="1">
            <a:schemeClr val="accent5"/>
          </a:effectRef>
          <a:fontRef idx="minor">
            <a:schemeClr val="lt1"/>
          </a:fontRef>
        </p:style>
        <p:txBody>
          <a:bodyPr anchor="ctr"/>
          <a:lstStyle/>
          <a:p>
            <a:pPr algn="ctr"/>
            <a:endParaRPr lang="es-ES" sz="1000" b="1" dirty="0" smtClean="0">
              <a:solidFill>
                <a:schemeClr val="bg1">
                  <a:lumMod val="50000"/>
                </a:schemeClr>
              </a:solidFill>
            </a:endParaRPr>
          </a:p>
        </p:txBody>
      </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12</a:t>
            </a:fld>
            <a:endParaRPr lang="es-ES" altLang="es-ES" dirty="0"/>
          </a:p>
        </p:txBody>
      </p:sp>
      <p:sp>
        <p:nvSpPr>
          <p:cNvPr id="9" name="63 CuadroTexto"/>
          <p:cNvSpPr txBox="1">
            <a:spLocks noChangeArrowheads="1"/>
          </p:cNvSpPr>
          <p:nvPr/>
        </p:nvSpPr>
        <p:spPr bwMode="auto">
          <a:xfrm>
            <a:off x="581000" y="1436696"/>
            <a:ext cx="8640000" cy="461665"/>
          </a:xfrm>
          <a:prstGeom prst="rect">
            <a:avLst/>
          </a:prstGeom>
          <a:noFill/>
          <a:ln w="9525">
            <a:noFill/>
            <a:miter lim="800000"/>
            <a:headEnd/>
            <a:tailEnd/>
          </a:ln>
        </p:spPr>
        <p:txBody>
          <a:bodyPr wrap="square">
            <a:spAutoFit/>
          </a:bodyPr>
          <a:lstStyle/>
          <a:p>
            <a:r>
              <a:rPr lang="es-ES" sz="2400" dirty="0" smtClean="0">
                <a:ln w="12700">
                  <a:noFill/>
                  <a:prstDash val="solid"/>
                </a:ln>
                <a:solidFill>
                  <a:schemeClr val="bg1">
                    <a:lumMod val="50000"/>
                  </a:schemeClr>
                </a:solidFill>
                <a:effectLst/>
              </a:rPr>
              <a:t>Matriz de aptitud de implantación de tipologías</a:t>
            </a:r>
            <a:endParaRPr lang="es-ES" sz="2400" dirty="0">
              <a:ln w="12700">
                <a:noFill/>
                <a:prstDash val="solid"/>
              </a:ln>
              <a:solidFill>
                <a:schemeClr val="bg1">
                  <a:lumMod val="50000"/>
                </a:schemeClr>
              </a:solidFill>
              <a:effectLst/>
            </a:endParaRPr>
          </a:p>
        </p:txBody>
      </p:sp>
      <p:sp>
        <p:nvSpPr>
          <p:cNvPr id="10"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Directrices normativas</a:t>
            </a:r>
            <a:endParaRPr lang="es-ES" sz="3600" dirty="0">
              <a:solidFill>
                <a:schemeClr val="tx1">
                  <a:lumMod val="75000"/>
                  <a:lumOff val="25000"/>
                </a:schemeClr>
              </a:solidFill>
              <a:latin typeface="Helvetica"/>
              <a:ea typeface="Gill Sans" charset="0"/>
              <a:cs typeface="Helvetica"/>
              <a:sym typeface="Gill Sans"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055165720"/>
              </p:ext>
            </p:extLst>
          </p:nvPr>
        </p:nvGraphicFramePr>
        <p:xfrm>
          <a:off x="1496616" y="2060848"/>
          <a:ext cx="6818359" cy="4222553"/>
        </p:xfrm>
        <a:graphic>
          <a:graphicData uri="http://schemas.openxmlformats.org/drawingml/2006/table">
            <a:tbl>
              <a:tblPr firstRow="1" bandRow="1">
                <a:tableStyleId>{2D5ABB26-0587-4C30-8999-92F81FD0307C}</a:tableStyleId>
              </a:tblPr>
              <a:tblGrid>
                <a:gridCol w="942340"/>
                <a:gridCol w="2448272"/>
                <a:gridCol w="536604"/>
                <a:gridCol w="598527"/>
                <a:gridCol w="677392"/>
                <a:gridCol w="542016"/>
                <a:gridCol w="536604"/>
                <a:gridCol w="536604"/>
              </a:tblGrid>
              <a:tr h="303384">
                <a:tc gridSpan="2">
                  <a:txBody>
                    <a:bodyPr/>
                    <a:lstStyle/>
                    <a:p>
                      <a:r>
                        <a:rPr lang="es-ES" sz="800" b="1" dirty="0" smtClean="0">
                          <a:solidFill>
                            <a:schemeClr val="bg1"/>
                          </a:solidFill>
                          <a:latin typeface="+mj-lt"/>
                        </a:rPr>
                        <a:t>COMPATIBILIDAD SEGÚN RESTRICCIONES</a:t>
                      </a:r>
                      <a:r>
                        <a:rPr lang="es-ES" sz="800" b="1" baseline="0" dirty="0" smtClean="0">
                          <a:solidFill>
                            <a:schemeClr val="bg1"/>
                          </a:solidFill>
                          <a:latin typeface="+mj-lt"/>
                        </a:rPr>
                        <a:t> DE USO</a:t>
                      </a:r>
                      <a:endParaRPr lang="es-ES" sz="800" b="1" dirty="0">
                        <a:solidFill>
                          <a:schemeClr val="bg1"/>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tx1">
                        <a:lumMod val="65000"/>
                        <a:lumOff val="35000"/>
                      </a:schemeClr>
                    </a:solidFill>
                  </a:tcPr>
                </a:tc>
                <a:tc hMerge="1">
                  <a:txBody>
                    <a:bodyPr/>
                    <a:lstStyle/>
                    <a:p>
                      <a:endParaRPr lang="es-ES"/>
                    </a:p>
                  </a:txBody>
                  <a:tcPr/>
                </a:tc>
                <a:tc gridSpan="3">
                  <a:txBody>
                    <a:bodyPr/>
                    <a:lstStyle/>
                    <a:p>
                      <a:pPr algn="ctr"/>
                      <a:r>
                        <a:rPr lang="es-ES" sz="800" b="1" dirty="0" smtClean="0">
                          <a:solidFill>
                            <a:schemeClr val="bg1"/>
                          </a:solidFill>
                          <a:latin typeface="+mj-lt"/>
                        </a:rPr>
                        <a:t>COMPATIBLE</a:t>
                      </a:r>
                      <a:endParaRPr lang="es-ES" sz="800" b="1" dirty="0">
                        <a:solidFill>
                          <a:schemeClr val="bg1"/>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tx1">
                        <a:lumMod val="65000"/>
                        <a:lumOff val="35000"/>
                      </a:schemeClr>
                    </a:solidFill>
                  </a:tcPr>
                </a:tc>
                <a:tc hMerge="1">
                  <a:txBody>
                    <a:bodyPr/>
                    <a:lstStyle/>
                    <a:p>
                      <a:endParaRPr lang="es-ES"/>
                    </a:p>
                  </a:txBody>
                  <a:tcPr/>
                </a:tc>
                <a:tc hMerge="1">
                  <a:txBody>
                    <a:bodyPr/>
                    <a:lstStyle/>
                    <a:p>
                      <a:endParaRPr lang="es-ES"/>
                    </a:p>
                  </a:txBody>
                  <a:tcPr/>
                </a:tc>
                <a:tc gridSpan="3">
                  <a:txBody>
                    <a:bodyPr/>
                    <a:lstStyle/>
                    <a:p>
                      <a:pPr algn="ctr"/>
                      <a:r>
                        <a:rPr lang="es-ES" sz="800" b="1" dirty="0" smtClean="0">
                          <a:solidFill>
                            <a:schemeClr val="bg1"/>
                          </a:solidFill>
                          <a:latin typeface="+mj-lt"/>
                        </a:rPr>
                        <a:t>COMPATIBLE CON RESTRICCIONES AMBIENTALES</a:t>
                      </a:r>
                      <a:endParaRPr lang="es-ES" sz="800" b="1" dirty="0">
                        <a:solidFill>
                          <a:schemeClr val="bg1"/>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tx1">
                        <a:lumMod val="65000"/>
                        <a:lumOff val="35000"/>
                      </a:schemeClr>
                    </a:solidFill>
                  </a:tcPr>
                </a:tc>
                <a:tc hMerge="1">
                  <a:txBody>
                    <a:bodyPr/>
                    <a:lstStyle/>
                    <a:p>
                      <a:endParaRPr lang="es-ES"/>
                    </a:p>
                  </a:txBody>
                  <a:tcPr/>
                </a:tc>
                <a:tc hMerge="1">
                  <a:txBody>
                    <a:bodyPr/>
                    <a:lstStyle/>
                    <a:p>
                      <a:endParaRPr lang="es-ES"/>
                    </a:p>
                  </a:txBody>
                  <a:tcPr/>
                </a:tc>
              </a:tr>
              <a:tr h="193062">
                <a:tc gridSpan="2">
                  <a:txBody>
                    <a:bodyPr/>
                    <a:lstStyle/>
                    <a:p>
                      <a:pPr algn="ctr"/>
                      <a:r>
                        <a:rPr lang="es-ES" sz="800" b="1" dirty="0" smtClean="0">
                          <a:solidFill>
                            <a:schemeClr val="tx1">
                              <a:lumMod val="65000"/>
                              <a:lumOff val="35000"/>
                            </a:schemeClr>
                          </a:solidFill>
                          <a:latin typeface="+mj-lt"/>
                        </a:rPr>
                        <a:t>ZONAS SEGÚN APTITUD</a:t>
                      </a:r>
                      <a:endParaRPr lang="es-ES" sz="800" b="1" dirty="0">
                        <a:solidFill>
                          <a:schemeClr val="tx1">
                            <a:lumMod val="65000"/>
                            <a:lumOff val="35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bg1">
                        <a:lumMod val="50000"/>
                      </a:schemeClr>
                    </a:solidFill>
                  </a:tcPr>
                </a:tc>
                <a:tc hMerge="1">
                  <a:txBody>
                    <a:bodyPr/>
                    <a:lstStyle/>
                    <a:p>
                      <a:endParaRPr lang="es-ES"/>
                    </a:p>
                  </a:txBody>
                  <a:tcPr/>
                </a:tc>
                <a:tc>
                  <a:txBody>
                    <a:bodyPr/>
                    <a:lstStyle/>
                    <a:p>
                      <a:pPr algn="ctr"/>
                      <a:r>
                        <a:rPr lang="es-ES" sz="800" b="1" dirty="0" smtClean="0">
                          <a:solidFill>
                            <a:schemeClr val="tx1">
                              <a:lumMod val="65000"/>
                              <a:lumOff val="35000"/>
                            </a:schemeClr>
                          </a:solidFill>
                          <a:latin typeface="+mj-lt"/>
                        </a:rPr>
                        <a:t>ZA I</a:t>
                      </a:r>
                      <a:endParaRPr lang="es-ES" sz="800" b="1" dirty="0">
                        <a:solidFill>
                          <a:schemeClr val="tx1">
                            <a:lumMod val="65000"/>
                            <a:lumOff val="35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800" b="1" dirty="0" smtClean="0">
                          <a:solidFill>
                            <a:schemeClr val="tx1">
                              <a:lumMod val="65000"/>
                              <a:lumOff val="35000"/>
                            </a:schemeClr>
                          </a:solidFill>
                          <a:latin typeface="+mj-lt"/>
                        </a:rPr>
                        <a:t>ZA II</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800" b="1" dirty="0" smtClean="0">
                          <a:solidFill>
                            <a:schemeClr val="tx1">
                              <a:lumMod val="65000"/>
                              <a:lumOff val="35000"/>
                            </a:schemeClr>
                          </a:solidFill>
                          <a:latin typeface="+mj-lt"/>
                        </a:rPr>
                        <a:t>ZA III</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800" b="1" dirty="0" smtClean="0">
                          <a:solidFill>
                            <a:schemeClr val="tx1">
                              <a:lumMod val="65000"/>
                              <a:lumOff val="35000"/>
                            </a:schemeClr>
                          </a:solidFill>
                          <a:latin typeface="+mj-lt"/>
                        </a:rPr>
                        <a:t>ZA I</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800" b="1" dirty="0" smtClean="0">
                          <a:solidFill>
                            <a:schemeClr val="tx1">
                              <a:lumMod val="65000"/>
                              <a:lumOff val="35000"/>
                            </a:schemeClr>
                          </a:solidFill>
                          <a:latin typeface="+mj-lt"/>
                        </a:rPr>
                        <a:t>ZA II</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800" b="1" dirty="0" smtClean="0">
                          <a:solidFill>
                            <a:schemeClr val="tx1">
                              <a:lumMod val="65000"/>
                              <a:lumOff val="35000"/>
                            </a:schemeClr>
                          </a:solidFill>
                          <a:latin typeface="+mj-lt"/>
                        </a:rPr>
                        <a:t>ZA III</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bg1">
                        <a:lumMod val="50000"/>
                      </a:schemeClr>
                    </a:solidFill>
                  </a:tcPr>
                </a:tc>
              </a:tr>
              <a:tr h="193062">
                <a:tc gridSpan="8">
                  <a:txBody>
                    <a:bodyPr/>
                    <a:lstStyle/>
                    <a:p>
                      <a:r>
                        <a:rPr lang="es-ES" sz="800" b="1" dirty="0" smtClean="0">
                          <a:solidFill>
                            <a:schemeClr val="bg1">
                              <a:lumMod val="50000"/>
                            </a:schemeClr>
                          </a:solidFill>
                          <a:latin typeface="+mj-lt"/>
                        </a:rPr>
                        <a:t>EMPLAZAMIENTO </a:t>
                      </a:r>
                      <a:r>
                        <a:rPr lang="es-ES" sz="800" b="1" baseline="0" dirty="0" smtClean="0">
                          <a:solidFill>
                            <a:schemeClr val="bg1">
                              <a:lumMod val="50000"/>
                            </a:schemeClr>
                          </a:solidFill>
                          <a:latin typeface="+mj-lt"/>
                        </a:rPr>
                        <a:t>EN EL TERRENO Y TIPOLOGÍA DE EXCAVACIÓN</a:t>
                      </a:r>
                      <a:endParaRPr lang="es-ES" sz="8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chemeClr val="bg1">
                        <a:lumMod val="85000"/>
                      </a:schemeClr>
                    </a:solidFill>
                  </a:tcPr>
                </a:tc>
                <a:tc hMerge="1">
                  <a:txBody>
                    <a:bodyPr/>
                    <a:lstStyle/>
                    <a:p>
                      <a:endParaRPr lang="es-ES"/>
                    </a:p>
                  </a:txBody>
                  <a:tcPr/>
                </a:tc>
                <a:tc hMerge="1">
                  <a:txBody>
                    <a:bodyPr/>
                    <a:lstStyle/>
                    <a:p>
                      <a:endParaRPr lang="es-ES" sz="800" b="1" dirty="0">
                        <a:solidFill>
                          <a:srgbClr val="7F7F7F"/>
                        </a:solidFill>
                      </a:endParaRPr>
                    </a:p>
                  </a:txBody>
                  <a:tcP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hMerge="1">
                  <a:txBody>
                    <a:bodyPr/>
                    <a:lstStyle/>
                    <a:p>
                      <a:endParaRPr lang="es-ES" sz="800" b="1" dirty="0">
                        <a:solidFill>
                          <a:srgbClr val="7F7F7F"/>
                        </a:solidFill>
                      </a:endParaRPr>
                    </a:p>
                  </a:txBody>
                  <a:tcP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hMerge="1">
                  <a:txBody>
                    <a:bodyPr/>
                    <a:lstStyle/>
                    <a:p>
                      <a:endParaRPr lang="es-ES" sz="800" b="1" dirty="0">
                        <a:solidFill>
                          <a:srgbClr val="7F7F7F"/>
                        </a:solidFill>
                      </a:endParaRPr>
                    </a:p>
                  </a:txBody>
                  <a:tcP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hMerge="1">
                  <a:txBody>
                    <a:bodyPr/>
                    <a:lstStyle/>
                    <a:p>
                      <a:endParaRPr lang="es-ES" sz="800" b="1" dirty="0">
                        <a:solidFill>
                          <a:srgbClr val="7F7F7F"/>
                        </a:solidFill>
                      </a:endParaRPr>
                    </a:p>
                  </a:txBody>
                  <a:tcP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hMerge="1">
                  <a:txBody>
                    <a:bodyPr/>
                    <a:lstStyle/>
                    <a:p>
                      <a:endParaRPr lang="es-ES" sz="800" b="1" dirty="0">
                        <a:solidFill>
                          <a:srgbClr val="7F7F7F"/>
                        </a:solidFill>
                      </a:endParaRPr>
                    </a:p>
                  </a:txBody>
                  <a:tcP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hMerge="1">
                  <a:txBody>
                    <a:bodyPr/>
                    <a:lstStyle/>
                    <a:p>
                      <a:endParaRPr lang="es-ES" sz="8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r h="275803">
                <a:tc rowSpan="2">
                  <a:txBody>
                    <a:bodyPr/>
                    <a:lstStyle/>
                    <a:p>
                      <a:r>
                        <a:rPr lang="es-ES" sz="800" b="1" dirty="0" smtClean="0">
                          <a:solidFill>
                            <a:schemeClr val="bg1">
                              <a:lumMod val="50000"/>
                            </a:schemeClr>
                          </a:solidFill>
                          <a:latin typeface="+mj-lt"/>
                        </a:rPr>
                        <a:t>EXPLOTACIONES EN TERRENO HORIZONTAL</a:t>
                      </a:r>
                      <a:endParaRPr lang="es-ES" sz="8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r>
                        <a:rPr lang="es-ES" sz="800" b="0" dirty="0" smtClean="0">
                          <a:solidFill>
                            <a:schemeClr val="bg1">
                              <a:lumMod val="50000"/>
                            </a:schemeClr>
                          </a:solidFill>
                          <a:latin typeface="+mj-lt"/>
                        </a:rPr>
                        <a:t>Excavación troncocónica o corta</a:t>
                      </a:r>
                      <a:endParaRPr lang="es-ES" sz="800" b="0"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r>
                        <a:rPr lang="es-ES" sz="1200" b="0" dirty="0" smtClean="0">
                          <a:solidFill>
                            <a:srgbClr val="EC1C3F"/>
                          </a:solidFill>
                          <a:latin typeface="+mj-lt"/>
                        </a:rPr>
                        <a:t>*</a:t>
                      </a:r>
                      <a:endParaRPr lang="es-ES" sz="1200" b="0"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r h="275803">
                <a:tc vMerge="1">
                  <a:txBody>
                    <a:bodyPr/>
                    <a:lstStyle/>
                    <a:p>
                      <a:endParaRPr lang="es-ES" dirty="0"/>
                    </a:p>
                  </a:txBody>
                  <a:tcPr>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r>
                        <a:rPr lang="es-ES" sz="800" b="0" dirty="0" smtClean="0">
                          <a:solidFill>
                            <a:schemeClr val="bg1">
                              <a:lumMod val="50000"/>
                            </a:schemeClr>
                          </a:solidFill>
                          <a:latin typeface="+mj-lt"/>
                        </a:rPr>
                        <a:t>Excavación con avance lateral</a:t>
                      </a:r>
                      <a:endParaRPr lang="es-ES" sz="800" b="0"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r h="275803">
                <a:tc rowSpan="3">
                  <a:txBody>
                    <a:bodyPr/>
                    <a:lstStyle/>
                    <a:p>
                      <a:r>
                        <a:rPr lang="es-ES" sz="800" b="1" dirty="0" smtClean="0">
                          <a:solidFill>
                            <a:schemeClr val="bg1">
                              <a:lumMod val="50000"/>
                            </a:schemeClr>
                          </a:solidFill>
                          <a:latin typeface="+mj-lt"/>
                        </a:rPr>
                        <a:t>EXPLOTACIONES EN LADERA</a:t>
                      </a:r>
                      <a:endParaRPr lang="es-ES" sz="8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r>
                        <a:rPr lang="es-ES" sz="800" b="0" dirty="0" smtClean="0">
                          <a:solidFill>
                            <a:schemeClr val="bg1">
                              <a:lumMod val="50000"/>
                            </a:schemeClr>
                          </a:solidFill>
                          <a:latin typeface="+mj-lt"/>
                        </a:rPr>
                        <a:t>Avance</a:t>
                      </a:r>
                      <a:r>
                        <a:rPr lang="es-ES" sz="800" b="0" baseline="0" dirty="0" smtClean="0">
                          <a:solidFill>
                            <a:schemeClr val="bg1">
                              <a:lumMod val="50000"/>
                            </a:schemeClr>
                          </a:solidFill>
                          <a:latin typeface="+mj-lt"/>
                        </a:rPr>
                        <a:t> frontal y frente de altura creciente</a:t>
                      </a:r>
                      <a:endParaRPr lang="es-ES" sz="800" b="0"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r h="275803">
                <a:tc vMerge="1">
                  <a:txBody>
                    <a:bodyPr/>
                    <a:lstStyle/>
                    <a:p>
                      <a:endParaRPr lang="es-ES" dirty="0"/>
                    </a:p>
                  </a:txBody>
                  <a:tcPr>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r>
                        <a:rPr lang="es-ES" sz="800" b="0" dirty="0" smtClean="0">
                          <a:solidFill>
                            <a:schemeClr val="bg1">
                              <a:lumMod val="50000"/>
                            </a:schemeClr>
                          </a:solidFill>
                          <a:latin typeface="+mj-lt"/>
                        </a:rPr>
                        <a:t>Banqueo descendente</a:t>
                      </a:r>
                      <a:endParaRPr lang="es-ES" sz="800" b="0"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r h="275803">
                <a:tc vMerge="1">
                  <a:txBody>
                    <a:bodyPr/>
                    <a:lstStyle/>
                    <a:p>
                      <a:endParaRPr lang="es-ES"/>
                    </a:p>
                  </a:txBody>
                  <a:tcPr/>
                </a:tc>
                <a:tc>
                  <a:txBody>
                    <a:bodyPr/>
                    <a:lstStyle/>
                    <a:p>
                      <a:r>
                        <a:rPr lang="es-ES" sz="800" b="0" dirty="0" smtClean="0">
                          <a:solidFill>
                            <a:schemeClr val="bg1">
                              <a:lumMod val="50000"/>
                            </a:schemeClr>
                          </a:solidFill>
                          <a:latin typeface="+mj-lt"/>
                        </a:rPr>
                        <a:t>Banqueo</a:t>
                      </a:r>
                      <a:r>
                        <a:rPr lang="es-ES" sz="800" b="0" baseline="0" dirty="0" smtClean="0">
                          <a:solidFill>
                            <a:schemeClr val="bg1">
                              <a:lumMod val="50000"/>
                            </a:schemeClr>
                          </a:solidFill>
                          <a:latin typeface="+mj-lt"/>
                        </a:rPr>
                        <a:t> descendente con macizo de protección</a:t>
                      </a:r>
                      <a:endParaRPr lang="es-ES" sz="800" b="0"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rgbClr val="EC1C3F"/>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r h="193062">
                <a:tc gridSpan="8">
                  <a:txBody>
                    <a:bodyPr/>
                    <a:lstStyle/>
                    <a:p>
                      <a:r>
                        <a:rPr lang="es-ES" sz="800" b="1" dirty="0" smtClean="0">
                          <a:solidFill>
                            <a:schemeClr val="bg1">
                              <a:lumMod val="50000"/>
                            </a:schemeClr>
                          </a:solidFill>
                          <a:latin typeface="+mj-lt"/>
                        </a:rPr>
                        <a:t>LOCALIZACIÓN Y TIPOLOGÍA DE ESCOMBRERAS</a:t>
                      </a:r>
                      <a:endParaRPr lang="es-ES" sz="8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rgbClr val="D9D9D9"/>
                    </a:solidFill>
                  </a:tcPr>
                </a:tc>
                <a:tc hMerge="1">
                  <a:txBody>
                    <a:bodyPr/>
                    <a:lstStyle/>
                    <a:p>
                      <a:endParaRPr lang="es-ES"/>
                    </a:p>
                  </a:txBody>
                  <a:tcPr/>
                </a:tc>
                <a:tc hMerge="1">
                  <a:txBody>
                    <a:bodyPr/>
                    <a:lstStyle/>
                    <a:p>
                      <a:endParaRPr lang="es-ES" dirty="0"/>
                    </a:p>
                  </a:txBody>
                  <a:tcP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hMerge="1">
                  <a:txBody>
                    <a:bodyPr/>
                    <a:lstStyle/>
                    <a:p>
                      <a:endParaRPr lang="es-ES" dirty="0"/>
                    </a:p>
                  </a:txBody>
                  <a:tcP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hMerge="1">
                  <a:txBody>
                    <a:bodyPr/>
                    <a:lstStyle/>
                    <a:p>
                      <a:endParaRPr lang="es-ES" dirty="0"/>
                    </a:p>
                  </a:txBody>
                  <a:tcP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hMerge="1">
                  <a:txBody>
                    <a:bodyPr/>
                    <a:lstStyle/>
                    <a:p>
                      <a:endParaRPr lang="es-ES" dirty="0"/>
                    </a:p>
                  </a:txBody>
                  <a:tcP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hMerge="1">
                  <a:txBody>
                    <a:bodyPr/>
                    <a:lstStyle/>
                    <a:p>
                      <a:endParaRPr lang="es-ES" dirty="0"/>
                    </a:p>
                  </a:txBody>
                  <a:tcPr>
                    <a:lnL w="12700" cap="flat" cmpd="sng" algn="ctr">
                      <a:solidFill>
                        <a:prstClr val="white">
                          <a:lumMod val="65000"/>
                        </a:prstClr>
                      </a:solidFill>
                      <a:prstDash val="solid"/>
                      <a:round/>
                      <a:headEnd type="none" w="med" len="med"/>
                      <a:tailEnd type="none" w="med" len="med"/>
                    </a:lnL>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hMerge="1">
                  <a:txBody>
                    <a:bodyPr/>
                    <a:lstStyle/>
                    <a:p>
                      <a:endParaRPr lang="es-ES" dirty="0"/>
                    </a:p>
                  </a:txBody>
                  <a:tcP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275803">
                <a:tc rowSpan="4">
                  <a:txBody>
                    <a:bodyPr/>
                    <a:lstStyle/>
                    <a:p>
                      <a:r>
                        <a:rPr lang="es-ES" sz="800" b="1" dirty="0" smtClean="0">
                          <a:solidFill>
                            <a:schemeClr val="bg1">
                              <a:lumMod val="50000"/>
                            </a:schemeClr>
                          </a:solidFill>
                          <a:latin typeface="+mj-lt"/>
                        </a:rPr>
                        <a:t>ESCOMBRERAS</a:t>
                      </a:r>
                      <a:endParaRPr lang="es-ES" sz="8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r>
                        <a:rPr lang="es-ES" sz="800" dirty="0" smtClean="0">
                          <a:solidFill>
                            <a:schemeClr val="bg1">
                              <a:lumMod val="50000"/>
                            </a:schemeClr>
                          </a:solidFill>
                          <a:latin typeface="+mj-lt"/>
                        </a:rPr>
                        <a:t>Temporales</a:t>
                      </a:r>
                      <a:endParaRPr lang="es-ES" sz="800"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r h="275803">
                <a:tc vMerge="1">
                  <a:txBody>
                    <a:bodyPr/>
                    <a:lstStyle/>
                    <a:p>
                      <a:endParaRPr lang="es-ES"/>
                    </a:p>
                  </a:txBody>
                  <a:tcPr/>
                </a:tc>
                <a:tc>
                  <a:txBody>
                    <a:bodyPr/>
                    <a:lstStyle/>
                    <a:p>
                      <a:r>
                        <a:rPr lang="es-ES" sz="800" dirty="0" smtClean="0">
                          <a:solidFill>
                            <a:schemeClr val="bg1">
                              <a:lumMod val="50000"/>
                            </a:schemeClr>
                          </a:solidFill>
                          <a:latin typeface="+mj-lt"/>
                        </a:rPr>
                        <a:t>Permanentes</a:t>
                      </a:r>
                      <a:endParaRPr lang="es-ES" sz="800"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200" b="0" kern="1200" dirty="0" smtClean="0">
                        <a:solidFill>
                          <a:srgbClr val="EC1C3F"/>
                        </a:solidFill>
                        <a:latin typeface="+mn-lt"/>
                        <a:ea typeface="+mn-ea"/>
                        <a:cs typeface="+mn-cs"/>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r h="275803">
                <a:tc vMerge="1">
                  <a:txBody>
                    <a:bodyPr/>
                    <a:lstStyle/>
                    <a:p>
                      <a:endParaRPr lang="es-ES"/>
                    </a:p>
                  </a:txBody>
                  <a:tcPr/>
                </a:tc>
                <a:tc>
                  <a:txBody>
                    <a:bodyPr/>
                    <a:lstStyle/>
                    <a:p>
                      <a:r>
                        <a:rPr lang="es-ES" sz="800" dirty="0" smtClean="0">
                          <a:solidFill>
                            <a:schemeClr val="bg1">
                              <a:lumMod val="50000"/>
                            </a:schemeClr>
                          </a:solidFill>
                          <a:latin typeface="+mj-lt"/>
                        </a:rPr>
                        <a:t>Exteriores</a:t>
                      </a:r>
                      <a:endParaRPr lang="es-ES" sz="800"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r h="275803">
                <a:tc vMerge="1">
                  <a:txBody>
                    <a:bodyPr/>
                    <a:lstStyle/>
                    <a:p>
                      <a:endParaRPr lang="es-ES" dirty="0"/>
                    </a:p>
                  </a:txBody>
                  <a:tcPr>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tcPr>
                </a:tc>
                <a:tc>
                  <a:txBody>
                    <a:bodyPr/>
                    <a:lstStyle/>
                    <a:p>
                      <a:r>
                        <a:rPr lang="es-ES" sz="800" dirty="0" smtClean="0">
                          <a:solidFill>
                            <a:schemeClr val="bg1">
                              <a:lumMod val="50000"/>
                            </a:schemeClr>
                          </a:solidFill>
                          <a:latin typeface="+mj-lt"/>
                        </a:rPr>
                        <a:t>Interiores</a:t>
                      </a:r>
                      <a:endParaRPr lang="es-ES" sz="800"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r h="193062">
                <a:tc gridSpan="8">
                  <a:txBody>
                    <a:bodyPr/>
                    <a:lstStyle/>
                    <a:p>
                      <a:r>
                        <a:rPr lang="es-ES" sz="800" b="1" dirty="0" smtClean="0">
                          <a:solidFill>
                            <a:schemeClr val="bg1">
                              <a:lumMod val="50000"/>
                            </a:schemeClr>
                          </a:solidFill>
                          <a:latin typeface="+mj-lt"/>
                        </a:rPr>
                        <a:t>UBICACIÓN DE INSTALACIONES</a:t>
                      </a:r>
                      <a:r>
                        <a:rPr lang="es-ES" sz="800" b="1" baseline="0" dirty="0" smtClean="0">
                          <a:solidFill>
                            <a:schemeClr val="bg1">
                              <a:lumMod val="50000"/>
                            </a:schemeClr>
                          </a:solidFill>
                          <a:latin typeface="+mj-lt"/>
                        </a:rPr>
                        <a:t> Y PLANTAS DE TRATAMIENTOS</a:t>
                      </a:r>
                      <a:endParaRPr lang="es-ES" sz="8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solidFill>
                      <a:srgbClr val="D9D9D9"/>
                    </a:solidFill>
                  </a:tcPr>
                </a:tc>
                <a:tc hMerge="1">
                  <a:txBody>
                    <a:bodyPr/>
                    <a:lstStyle/>
                    <a:p>
                      <a:endParaRPr lang="es-ES" dirty="0"/>
                    </a:p>
                  </a:txBody>
                  <a:tcP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tcPr>
                </a:tc>
                <a:tc hMerge="1">
                  <a:txBody>
                    <a:bodyPr/>
                    <a:lstStyle/>
                    <a:p>
                      <a:endParaRPr lang="es-ES" sz="800" b="1" dirty="0">
                        <a:solidFill>
                          <a:schemeClr val="bg1">
                            <a:lumMod val="50000"/>
                          </a:schemeClr>
                        </a:solidFill>
                      </a:endParaRPr>
                    </a:p>
                  </a:txBody>
                  <a:tcP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tcPr>
                </a:tc>
                <a:tc hMerge="1">
                  <a:txBody>
                    <a:bodyPr/>
                    <a:lstStyle/>
                    <a:p>
                      <a:endParaRPr lang="es-ES" sz="800" b="1" dirty="0">
                        <a:solidFill>
                          <a:schemeClr val="bg1">
                            <a:lumMod val="50000"/>
                          </a:schemeClr>
                        </a:solidFill>
                      </a:endParaRPr>
                    </a:p>
                  </a:txBody>
                  <a:tcP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tcPr>
                </a:tc>
                <a:tc hMerge="1">
                  <a:txBody>
                    <a:bodyPr/>
                    <a:lstStyle/>
                    <a:p>
                      <a:endParaRPr lang="es-ES" sz="800" b="1" dirty="0">
                        <a:solidFill>
                          <a:schemeClr val="bg1">
                            <a:lumMod val="50000"/>
                          </a:schemeClr>
                        </a:solidFill>
                      </a:endParaRPr>
                    </a:p>
                  </a:txBody>
                  <a:tcP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tcPr>
                </a:tc>
                <a:tc hMerge="1">
                  <a:txBody>
                    <a:bodyPr/>
                    <a:lstStyle/>
                    <a:p>
                      <a:endParaRPr lang="es-ES" sz="800" b="1" dirty="0">
                        <a:solidFill>
                          <a:schemeClr val="bg1">
                            <a:lumMod val="50000"/>
                          </a:schemeClr>
                        </a:solidFill>
                      </a:endParaRPr>
                    </a:p>
                  </a:txBody>
                  <a:tcP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tcPr>
                </a:tc>
                <a:tc hMerge="1">
                  <a:txBody>
                    <a:bodyPr/>
                    <a:lstStyle/>
                    <a:p>
                      <a:endParaRPr lang="es-ES" sz="800" b="1" dirty="0">
                        <a:solidFill>
                          <a:schemeClr val="bg1">
                            <a:lumMod val="50000"/>
                          </a:schemeClr>
                        </a:solidFill>
                      </a:endParaRPr>
                    </a:p>
                  </a:txBody>
                  <a:tcPr>
                    <a:lnL w="12700" cap="flat" cmpd="sng" algn="ctr">
                      <a:solidFill>
                        <a:prstClr val="white">
                          <a:lumMod val="65000"/>
                        </a:prstClr>
                      </a:solidFill>
                      <a:prstDash val="solid"/>
                      <a:round/>
                      <a:headEnd type="none" w="med" len="med"/>
                      <a:tailEnd type="none" w="med" len="med"/>
                    </a:lnL>
                  </a:tcPr>
                </a:tc>
                <a:tc hMerge="1">
                  <a:txBody>
                    <a:bodyPr/>
                    <a:lstStyle/>
                    <a:p>
                      <a:endParaRPr lang="es-ES" sz="800" b="1" dirty="0">
                        <a:solidFill>
                          <a:schemeClr val="bg1">
                            <a:lumMod val="50000"/>
                          </a:schemeClr>
                        </a:solidFill>
                      </a:endParaRPr>
                    </a:p>
                  </a:txBody>
                  <a:tcPr/>
                </a:tc>
              </a:tr>
              <a:tr h="275803">
                <a:tc rowSpan="2">
                  <a:txBody>
                    <a:bodyPr/>
                    <a:lstStyle/>
                    <a:p>
                      <a:r>
                        <a:rPr lang="es-ES" sz="800" b="1" dirty="0" smtClean="0">
                          <a:solidFill>
                            <a:schemeClr val="bg1">
                              <a:lumMod val="50000"/>
                            </a:schemeClr>
                          </a:solidFill>
                          <a:latin typeface="+mj-lt"/>
                        </a:rPr>
                        <a:t>PLANTAS</a:t>
                      </a:r>
                      <a:endParaRPr lang="es-ES" sz="8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r>
                        <a:rPr lang="es-ES" sz="800" dirty="0" smtClean="0">
                          <a:solidFill>
                            <a:schemeClr val="bg1">
                              <a:lumMod val="50000"/>
                            </a:schemeClr>
                          </a:solidFill>
                          <a:latin typeface="+mj-lt"/>
                        </a:rPr>
                        <a:t>Exteriores</a:t>
                      </a:r>
                      <a:endParaRPr lang="es-ES" sz="800"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200" b="0" kern="1200" dirty="0" smtClean="0">
                        <a:solidFill>
                          <a:srgbClr val="EC1C3F"/>
                        </a:solidFill>
                        <a:latin typeface="+mn-lt"/>
                        <a:ea typeface="+mn-ea"/>
                        <a:cs typeface="+mn-cs"/>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algn="ctr"/>
                      <a:endParaRPr lang="es-ES" sz="1200" b="1"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r h="275803">
                <a:tc vMerge="1">
                  <a:txBody>
                    <a:bodyPr/>
                    <a:lstStyle/>
                    <a:p>
                      <a:endParaRPr lang="es-ES"/>
                    </a:p>
                  </a:txBody>
                  <a:tcPr/>
                </a:tc>
                <a:tc>
                  <a:txBody>
                    <a:bodyPr/>
                    <a:lstStyle/>
                    <a:p>
                      <a:r>
                        <a:rPr lang="es-ES" sz="800" dirty="0" smtClean="0">
                          <a:solidFill>
                            <a:schemeClr val="bg1">
                              <a:lumMod val="50000"/>
                            </a:schemeClr>
                          </a:solidFill>
                          <a:latin typeface="+mj-lt"/>
                        </a:rPr>
                        <a:t>Interiores</a:t>
                      </a:r>
                      <a:endParaRPr lang="es-ES" sz="800" dirty="0">
                        <a:solidFill>
                          <a:schemeClr val="bg1">
                            <a:lumMod val="50000"/>
                          </a:schemeClr>
                        </a:solidFill>
                        <a:latin typeface="+mj-lt"/>
                      </a:endParaRP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kern="1200" dirty="0" smtClean="0">
                          <a:solidFill>
                            <a:srgbClr val="EC1C3F"/>
                          </a:solidFill>
                          <a:latin typeface="+mn-lt"/>
                          <a:ea typeface="+mn-ea"/>
                          <a:cs typeface="+mn-cs"/>
                        </a:rPr>
                        <a:t>*</a:t>
                      </a:r>
                    </a:p>
                  </a:txBody>
                  <a:tcPr anchor="ctr">
                    <a:lnL w="9525" cap="flat" cmpd="sng" algn="ctr">
                      <a:solidFill>
                        <a:prstClr val="white">
                          <a:lumMod val="65000"/>
                        </a:prstClr>
                      </a:solidFill>
                      <a:prstDash val="solid"/>
                      <a:round/>
                      <a:headEnd type="none" w="med" len="med"/>
                      <a:tailEnd type="none" w="med" len="med"/>
                    </a:lnL>
                    <a:lnR w="9525" cap="flat" cmpd="sng" algn="ctr">
                      <a:solidFill>
                        <a:prstClr val="white">
                          <a:lumMod val="65000"/>
                        </a:prstClr>
                      </a:solidFill>
                      <a:prstDash val="solid"/>
                      <a:round/>
                      <a:headEnd type="none" w="med" len="med"/>
                      <a:tailEnd type="none" w="med" len="med"/>
                    </a:lnR>
                    <a:lnT w="9525" cap="flat" cmpd="sng" algn="ctr">
                      <a:solidFill>
                        <a:prstClr val="white">
                          <a:lumMod val="65000"/>
                        </a:prstClr>
                      </a:solidFill>
                      <a:prstDash val="solid"/>
                      <a:round/>
                      <a:headEnd type="none" w="med" len="med"/>
                      <a:tailEnd type="none" w="med" len="med"/>
                    </a:lnT>
                    <a:lnB w="9525" cap="flat" cmpd="sng" algn="ctr">
                      <a:solidFill>
                        <a:prstClr val="white">
                          <a:lumMod val="65000"/>
                        </a:prst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28791420"/>
      </p:ext>
    </p:extLst>
  </p:cSld>
  <p:clrMapOvr>
    <a:masterClrMapping/>
  </p:clrMapOvr>
  <p:transition spd="slow" advTm="5000">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9907587"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11 Conector recto"/>
          <p:cNvCxnSpPr/>
          <p:nvPr/>
        </p:nvCxnSpPr>
        <p:spPr>
          <a:xfrm>
            <a:off x="9561513" y="2997200"/>
            <a:ext cx="0" cy="6477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9561513" y="3213100"/>
            <a:ext cx="344487" cy="230188"/>
          </a:xfrm>
          <a:prstGeom prst="rect">
            <a:avLst/>
          </a:prstGeom>
          <a:noFill/>
        </p:spPr>
        <p:txBody>
          <a:bodyPr>
            <a:spAutoFit/>
          </a:bodyPr>
          <a:lstStyle/>
          <a:p>
            <a:pPr fontAlgn="auto">
              <a:spcBef>
                <a:spcPts val="0"/>
              </a:spcBef>
              <a:spcAft>
                <a:spcPts val="0"/>
              </a:spcAft>
              <a:defRPr/>
            </a:pPr>
            <a:r>
              <a:rPr lang="es-ES" sz="900" dirty="0">
                <a:solidFill>
                  <a:schemeClr val="tx1">
                    <a:lumMod val="50000"/>
                    <a:lumOff val="50000"/>
                  </a:schemeClr>
                </a:solidFill>
                <a:latin typeface="+mn-lt"/>
                <a:ea typeface="+mn-ea"/>
                <a:cs typeface="+mn-cs"/>
              </a:rPr>
              <a:t>06</a:t>
            </a:r>
          </a:p>
        </p:txBody>
      </p:sp>
      <p:sp>
        <p:nvSpPr>
          <p:cNvPr id="8" name="Rectángulo 7"/>
          <p:cNvSpPr/>
          <p:nvPr/>
        </p:nvSpPr>
        <p:spPr>
          <a:xfrm>
            <a:off x="0" y="3645024"/>
            <a:ext cx="9906000" cy="3312368"/>
          </a:xfrm>
          <a:prstGeom prst="rect">
            <a:avLst/>
          </a:prstGeom>
          <a:gradFill flip="none" rotWithShape="1">
            <a:gsLst>
              <a:gs pos="0">
                <a:schemeClr val="tx1">
                  <a:lumMod val="95000"/>
                  <a:lumOff val="5000"/>
                  <a:alpha val="86000"/>
                </a:schemeClr>
              </a:gs>
              <a:gs pos="100000">
                <a:schemeClr val="bg1">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Rectangle 4"/>
          <p:cNvSpPr>
            <a:spLocks/>
          </p:cNvSpPr>
          <p:nvPr/>
        </p:nvSpPr>
        <p:spPr bwMode="auto">
          <a:xfrm>
            <a:off x="0" y="4876374"/>
            <a:ext cx="8841432" cy="2009010"/>
          </a:xfrm>
          <a:prstGeom prst="rect">
            <a:avLst/>
          </a:prstGeom>
          <a:noFill/>
          <a:ln w="12700" cap="flat">
            <a:noFill/>
            <a:miter lim="800000"/>
            <a:headEnd type="none" w="med" len="med"/>
            <a:tailEnd type="none" w="med" len="med"/>
          </a:ln>
          <a:effectLst/>
        </p:spPr>
        <p:txBody>
          <a:bodyPr lIns="0" tIns="0" rIns="0" bIns="0" anchor="ctr"/>
          <a:lstStyle/>
          <a:p>
            <a:pPr lvl="1">
              <a:lnSpc>
                <a:spcPct val="90000"/>
              </a:lnSpc>
            </a:pPr>
            <a:r>
              <a:rPr lang="es-ES_tradnl" sz="4800" b="1" dirty="0" smtClean="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Estudio de</a:t>
            </a:r>
          </a:p>
          <a:p>
            <a:pPr lvl="1">
              <a:lnSpc>
                <a:spcPct val="90000"/>
              </a:lnSpc>
            </a:pPr>
            <a:r>
              <a:rPr lang="es-ES_tradnl" sz="4800" b="1" dirty="0" smtClean="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RIESGOS NATURALES</a:t>
            </a:r>
            <a:endParaRPr lang="es-ES" sz="4800" b="1" dirty="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endParaRPr>
          </a:p>
        </p:txBody>
      </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13</a:t>
            </a:fld>
            <a:endParaRPr lang="es-ES" altLang="es-ES" dirty="0"/>
          </a:p>
        </p:txBody>
      </p:sp>
    </p:spTree>
    <p:extLst>
      <p:ext uri="{BB962C8B-B14F-4D97-AF65-F5344CB8AC3E}">
        <p14:creationId xmlns:p14="http://schemas.microsoft.com/office/powerpoint/2010/main" val="3186836720"/>
      </p:ext>
    </p:extLst>
  </p:cSld>
  <p:clrMapOvr>
    <a:masterClrMapping/>
  </p:clrMapOvr>
  <p:transition spd="slow" advTm="5000">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p:cNvSpPr>
          <p:nvPr/>
        </p:nvSpPr>
        <p:spPr bwMode="auto">
          <a:xfrm>
            <a:off x="632520" y="1627200"/>
            <a:ext cx="8640984" cy="2449872"/>
          </a:xfrm>
          <a:prstGeom prst="rect">
            <a:avLst/>
          </a:prstGeom>
          <a:noFill/>
          <a:ln w="12700" cap="flat">
            <a:noFill/>
            <a:miter lim="800000"/>
            <a:headEnd type="none" w="med" len="med"/>
            <a:tailEnd type="none" w="med" len="med"/>
          </a:ln>
        </p:spPr>
        <p:txBody>
          <a:bodyPr lIns="0" tIns="0" rIns="0" bIns="0"/>
          <a:lstStyle/>
          <a:p>
            <a:pPr algn="just"/>
            <a:r>
              <a:rPr lang="es-ES_tradnl" sz="1300" dirty="0">
                <a:solidFill>
                  <a:srgbClr val="595959"/>
                </a:solidFill>
                <a:latin typeface="Arial"/>
                <a:cs typeface="Arial"/>
              </a:rPr>
              <a:t>El estudio y mitigación de riesgos naturales y antrópicos es uno de los campos donde nuestra empresa acumula una mayor experiencia. Nuestra actividad abarca todos los pasos necesarios para lograr la solución más acorde con la envergadura del problema </a:t>
            </a:r>
            <a:r>
              <a:rPr lang="es-ES" sz="1300" dirty="0">
                <a:solidFill>
                  <a:srgbClr val="595959"/>
                </a:solidFill>
                <a:latin typeface="Arial"/>
                <a:cs typeface="Arial"/>
              </a:rPr>
              <a:t>porque</a:t>
            </a:r>
            <a:r>
              <a:rPr lang="es-ES_tradnl" sz="1300" dirty="0">
                <a:solidFill>
                  <a:srgbClr val="595959"/>
                </a:solidFill>
                <a:latin typeface="Arial"/>
                <a:cs typeface="Arial"/>
              </a:rPr>
              <a:t> trabajamos desde un perspectiva global de la gestión del riesgo diseñando y desarrollando:</a:t>
            </a:r>
          </a:p>
          <a:p>
            <a:pPr algn="just"/>
            <a:endParaRPr lang="es-ES_tradnl" sz="1300" dirty="0">
              <a:solidFill>
                <a:srgbClr val="595959"/>
              </a:solidFill>
              <a:latin typeface="Arial"/>
              <a:cs typeface="Arial"/>
            </a:endParaRPr>
          </a:p>
          <a:p>
            <a:pPr marL="285750" lvl="1" indent="-285750" algn="just">
              <a:lnSpc>
                <a:spcPct val="110000"/>
              </a:lnSpc>
              <a:spcBef>
                <a:spcPts val="300"/>
              </a:spcBef>
              <a:spcAft>
                <a:spcPts val="300"/>
              </a:spcAft>
              <a:buClr>
                <a:srgbClr val="C52030"/>
              </a:buClr>
              <a:buFont typeface="Wingdings" charset="0"/>
              <a:buChar char="§"/>
            </a:pPr>
            <a:r>
              <a:rPr lang="es-ES_tradnl" sz="1300" dirty="0">
                <a:solidFill>
                  <a:srgbClr val="595959"/>
                </a:solidFill>
                <a:latin typeface="Arial"/>
                <a:cs typeface="Arial"/>
              </a:rPr>
              <a:t>Los estudios previos de campo.</a:t>
            </a:r>
            <a:endParaRPr lang="es-ES" sz="1300" dirty="0">
              <a:solidFill>
                <a:srgbClr val="595959"/>
              </a:solidFill>
              <a:latin typeface="Arial"/>
              <a:cs typeface="Arial"/>
              <a:sym typeface="Helvetica Neue Light" charset="0"/>
            </a:endParaRPr>
          </a:p>
          <a:p>
            <a:pPr marL="285750" lvl="1" indent="-285750" algn="just">
              <a:lnSpc>
                <a:spcPct val="110000"/>
              </a:lnSpc>
              <a:spcBef>
                <a:spcPts val="300"/>
              </a:spcBef>
              <a:spcAft>
                <a:spcPts val="300"/>
              </a:spcAft>
              <a:buClr>
                <a:srgbClr val="C52030"/>
              </a:buClr>
              <a:buFont typeface="Wingdings" charset="0"/>
              <a:buChar char="§"/>
            </a:pPr>
            <a:r>
              <a:rPr lang="es-ES_tradnl" sz="1300" dirty="0">
                <a:solidFill>
                  <a:srgbClr val="595959"/>
                </a:solidFill>
                <a:latin typeface="Arial"/>
                <a:cs typeface="Arial"/>
              </a:rPr>
              <a:t>La prevención (análisis y simulación, diseño, dimensionamiento y proyecto de las medidas ), predicción (anticipación del fenómeno) y la Intervención inmediata (gestión del riesgo una vez desencadenado).</a:t>
            </a:r>
          </a:p>
          <a:p>
            <a:pPr marL="285750" lvl="1" indent="-285750" algn="just">
              <a:lnSpc>
                <a:spcPct val="110000"/>
              </a:lnSpc>
              <a:spcBef>
                <a:spcPts val="300"/>
              </a:spcBef>
              <a:spcAft>
                <a:spcPts val="300"/>
              </a:spcAft>
              <a:buClr>
                <a:srgbClr val="C52030"/>
              </a:buClr>
              <a:buFont typeface="Wingdings" charset="0"/>
              <a:buChar char="§"/>
            </a:pPr>
            <a:r>
              <a:rPr lang="es-ES_tradnl" sz="1300" dirty="0">
                <a:solidFill>
                  <a:srgbClr val="595959"/>
                </a:solidFill>
                <a:latin typeface="Arial"/>
                <a:cs typeface="Arial"/>
              </a:rPr>
              <a:t>La educación del comportamiento ante el riesgo  mediante la concienciación y educación de la población).</a:t>
            </a:r>
          </a:p>
          <a:p>
            <a:pPr marL="285750" lvl="1" indent="-285750" algn="just">
              <a:lnSpc>
                <a:spcPct val="110000"/>
              </a:lnSpc>
              <a:spcBef>
                <a:spcPts val="300"/>
              </a:spcBef>
              <a:spcAft>
                <a:spcPts val="300"/>
              </a:spcAft>
              <a:buClr>
                <a:srgbClr val="C52030"/>
              </a:buClr>
              <a:buFont typeface="Wingdings" charset="0"/>
              <a:buChar char="§"/>
            </a:pPr>
            <a:r>
              <a:rPr lang="es-ES_tradnl" sz="1300" dirty="0">
                <a:solidFill>
                  <a:srgbClr val="595959"/>
                </a:solidFill>
                <a:latin typeface="Arial"/>
                <a:cs typeface="Arial"/>
              </a:rPr>
              <a:t>La dirección de las obras de ejecución.</a:t>
            </a:r>
          </a:p>
          <a:p>
            <a:pPr marL="285750" lvl="1" indent="-285750" algn="just">
              <a:lnSpc>
                <a:spcPct val="110000"/>
              </a:lnSpc>
              <a:buClr>
                <a:srgbClr val="C52030"/>
              </a:buClr>
              <a:buFont typeface="Wingdings" charset="0"/>
              <a:buChar char="§"/>
            </a:pPr>
            <a:endParaRPr lang="es-ES_tradnl" sz="1300" dirty="0">
              <a:solidFill>
                <a:srgbClr val="595959"/>
              </a:solidFill>
              <a:latin typeface="Arial"/>
              <a:cs typeface="Arial"/>
            </a:endParaRPr>
          </a:p>
          <a:p>
            <a:pPr algn="just">
              <a:buFontTx/>
              <a:buChar char="-"/>
            </a:pPr>
            <a:endParaRPr lang="es-ES_tradnl" sz="1300" dirty="0">
              <a:solidFill>
                <a:srgbClr val="595959"/>
              </a:solidFill>
              <a:latin typeface="Arial"/>
              <a:cs typeface="Arial"/>
            </a:endParaRPr>
          </a:p>
          <a:p>
            <a:pPr algn="just">
              <a:lnSpc>
                <a:spcPct val="110000"/>
              </a:lnSpc>
            </a:pPr>
            <a:endParaRPr lang="es-ES" sz="1300" dirty="0">
              <a:solidFill>
                <a:srgbClr val="595959"/>
              </a:solidFill>
              <a:latin typeface="Arial"/>
              <a:cs typeface="Arial"/>
              <a:sym typeface="Helvetica Neue Light" charset="0"/>
            </a:endParaRPr>
          </a:p>
          <a:p>
            <a:pPr algn="just">
              <a:lnSpc>
                <a:spcPct val="110000"/>
              </a:lnSpc>
            </a:pPr>
            <a:endParaRPr lang="es-ES" sz="1300" dirty="0">
              <a:solidFill>
                <a:srgbClr val="595959"/>
              </a:solidFill>
              <a:latin typeface="Arial"/>
              <a:cs typeface="Arial"/>
              <a:sym typeface="Helvetica Neue Light" charset="0"/>
            </a:endParaRPr>
          </a:p>
        </p:txBody>
      </p:sp>
      <p:sp>
        <p:nvSpPr>
          <p:cNvPr id="29" name="Rectangle 5"/>
          <p:cNvSpPr>
            <a:spLocks/>
          </p:cNvSpPr>
          <p:nvPr/>
        </p:nvSpPr>
        <p:spPr bwMode="auto">
          <a:xfrm>
            <a:off x="4089400" y="1412875"/>
            <a:ext cx="4535488" cy="1295400"/>
          </a:xfrm>
          <a:prstGeom prst="rect">
            <a:avLst/>
          </a:prstGeom>
          <a:noFill/>
          <a:ln w="12700" cap="flat">
            <a:noFill/>
            <a:miter lim="800000"/>
            <a:headEnd type="none" w="med" len="med"/>
            <a:tailEnd type="none" w="med" len="med"/>
          </a:ln>
        </p:spPr>
        <p:txBody>
          <a:bodyPr lIns="0" tIns="0" rIns="0" bIns="0" anchor="ctr"/>
          <a:lstStyle/>
          <a:p>
            <a:pPr algn="just" fontAlgn="auto">
              <a:spcBef>
                <a:spcPts val="0"/>
              </a:spcBef>
              <a:spcAft>
                <a:spcPts val="0"/>
              </a:spcAft>
              <a:defRPr/>
            </a:pPr>
            <a:endParaRPr lang="es-ES" sz="1600" dirty="0">
              <a:solidFill>
                <a:schemeClr val="tx1">
                  <a:lumMod val="65000"/>
                  <a:lumOff val="35000"/>
                </a:schemeClr>
              </a:solidFill>
              <a:latin typeface="Helvetica Neue Light" charset="0"/>
              <a:ea typeface="Helvetica Neue Light" charset="0"/>
              <a:cs typeface="Helvetica Neue Light" charset="0"/>
              <a:sym typeface="Helvetica Neue Light" charset="0"/>
            </a:endParaRPr>
          </a:p>
        </p:txBody>
      </p:sp>
      <p:sp>
        <p:nvSpPr>
          <p:cNvPr id="13"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Estudio de riesgos naturales</a:t>
            </a:r>
            <a:endParaRPr lang="es-ES" sz="3600" dirty="0">
              <a:solidFill>
                <a:schemeClr val="tx1">
                  <a:lumMod val="75000"/>
                  <a:lumOff val="25000"/>
                </a:schemeClr>
              </a:solidFill>
              <a:latin typeface="Helvetica"/>
              <a:ea typeface="Gill Sans" charset="0"/>
              <a:cs typeface="Helvetica"/>
              <a:sym typeface="Gill Sans" charset="0"/>
            </a:endParaRPr>
          </a:p>
        </p:txBody>
      </p:sp>
      <p:grpSp>
        <p:nvGrpSpPr>
          <p:cNvPr id="7" name="Agrupar 6"/>
          <p:cNvGrpSpPr/>
          <p:nvPr/>
        </p:nvGrpSpPr>
        <p:grpSpPr>
          <a:xfrm>
            <a:off x="1777842" y="4293096"/>
            <a:ext cx="6350316" cy="1944209"/>
            <a:chOff x="2211101" y="4149080"/>
            <a:chExt cx="6350316" cy="2088225"/>
          </a:xfrm>
        </p:grpSpPr>
        <p:grpSp>
          <p:nvGrpSpPr>
            <p:cNvPr id="4" name="18 Grupo"/>
            <p:cNvGrpSpPr>
              <a:grpSpLocks/>
            </p:cNvGrpSpPr>
            <p:nvPr/>
          </p:nvGrpSpPr>
          <p:grpSpPr bwMode="auto">
            <a:xfrm>
              <a:off x="6545193" y="4185081"/>
              <a:ext cx="2016224" cy="2016224"/>
              <a:chOff x="11009224" y="4525568"/>
              <a:chExt cx="2968545" cy="2374835"/>
            </a:xfrm>
          </p:grpSpPr>
          <p:pic>
            <p:nvPicPr>
              <p:cNvPr id="15" name="14 Imagen" descr="RIESGO_render1.jpg"/>
              <p:cNvPicPr>
                <a:picLocks noChangeAspect="1"/>
              </p:cNvPicPr>
              <p:nvPr/>
            </p:nvPicPr>
            <p:blipFill>
              <a:blip r:embed="rId2" cstate="print"/>
              <a:stretch>
                <a:fillRect/>
              </a:stretch>
            </p:blipFill>
            <p:spPr>
              <a:xfrm>
                <a:off x="11009224" y="4525568"/>
                <a:ext cx="2968545" cy="2374835"/>
              </a:xfrm>
              <a:prstGeom prst="rect">
                <a:avLst/>
              </a:prstGeom>
              <a:ln w="57150" cmpd="sng">
                <a:solidFill>
                  <a:schemeClr val="bg1">
                    <a:lumMod val="85000"/>
                  </a:schemeClr>
                </a:solidFill>
              </a:ln>
              <a:effectLst/>
            </p:spPr>
          </p:pic>
          <p:pic>
            <p:nvPicPr>
              <p:cNvPr id="9228" name="16 Imagen" descr="leyenda RIES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73539" y="6108796"/>
                <a:ext cx="645562" cy="565437"/>
              </a:xfrm>
              <a:prstGeom prst="rect">
                <a:avLst/>
              </a:prstGeom>
              <a:ln w="38100" cmpd="sng">
                <a:solidFill>
                  <a:schemeClr val="bg1">
                    <a:lumMod val="85000"/>
                  </a:schemeClr>
                </a:solidFill>
              </a:ln>
              <a:effectLst>
                <a:outerShdw blurRad="50800" dist="38100" dir="5400000" algn="t" rotWithShape="0">
                  <a:prstClr val="black">
                    <a:alpha val="40000"/>
                  </a:prstClr>
                </a:outerShdw>
              </a:effectLst>
            </p:spPr>
          </p:pic>
        </p:grpSp>
        <p:pic>
          <p:nvPicPr>
            <p:cNvPr id="3" name="Imagen 2" descr="182878880_f5523db497_b.JPG"/>
            <p:cNvPicPr>
              <a:picLocks/>
            </p:cNvPicPr>
            <p:nvPr/>
          </p:nvPicPr>
          <p:blipFill>
            <a:blip r:embed="rId4"/>
            <a:stretch>
              <a:fillRect/>
            </a:stretch>
          </p:blipFill>
          <p:spPr>
            <a:xfrm>
              <a:off x="2211101" y="4185080"/>
              <a:ext cx="2016224" cy="2016225"/>
            </a:xfrm>
            <a:prstGeom prst="rect">
              <a:avLst/>
            </a:prstGeom>
            <a:ln w="57150" cmpd="sng">
              <a:solidFill>
                <a:schemeClr val="bg1">
                  <a:lumMod val="85000"/>
                </a:schemeClr>
              </a:solidFill>
            </a:ln>
            <a:effectLst/>
          </p:spPr>
        </p:pic>
        <p:sp>
          <p:nvSpPr>
            <p:cNvPr id="28" name="27 Rectángulo redondeado"/>
            <p:cNvSpPr>
              <a:spLocks noChangeArrowheads="1"/>
            </p:cNvSpPr>
            <p:nvPr/>
          </p:nvSpPr>
          <p:spPr bwMode="auto">
            <a:xfrm>
              <a:off x="4343366" y="4149080"/>
              <a:ext cx="2088223" cy="2088225"/>
            </a:xfrm>
            <a:prstGeom prst="roundRect">
              <a:avLst>
                <a:gd name="adj" fmla="val 0"/>
              </a:avLst>
            </a:prstGeom>
            <a:blipFill dpi="0" rotWithShape="1">
              <a:blip r:embed="rId5"/>
              <a:srcRect/>
              <a:stretch>
                <a:fillRect/>
              </a:stretch>
            </a:blipFill>
            <a:ln w="57150" cap="rnd" cmpd="sng">
              <a:solidFill>
                <a:schemeClr val="bg1">
                  <a:lumMod val="85000"/>
                </a:schemeClr>
              </a:solidFill>
              <a:round/>
              <a:headEnd/>
              <a:tailEnd/>
            </a:ln>
            <a:effectLst/>
          </p:spPr>
          <p:txBody>
            <a:bodyPr/>
            <a:lstStyle/>
            <a:p>
              <a:pPr algn="ctr">
                <a:defRPr/>
              </a:pPr>
              <a:endParaRPr lang="es-ES" sz="4200" dirty="0">
                <a:ln w="57150" cmpd="sng">
                  <a:solidFill>
                    <a:schemeClr val="bg1">
                      <a:lumMod val="75000"/>
                    </a:schemeClr>
                  </a:solidFill>
                </a:ln>
                <a:solidFill>
                  <a:srgbClr val="414141"/>
                </a:solidFill>
                <a:latin typeface="Gill Sans Light" charset="0"/>
                <a:ea typeface="ヒラギノ角ゴ ProN W3" charset="0"/>
                <a:cs typeface="ヒラギノ角ゴ ProN W3" charset="0"/>
                <a:sym typeface="Gill Sans Light" charset="0"/>
              </a:endParaRPr>
            </a:p>
          </p:txBody>
        </p:sp>
      </p:gr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14</a:t>
            </a:fld>
            <a:endParaRPr lang="es-ES" altLang="es-ES" dirty="0"/>
          </a:p>
        </p:txBody>
      </p:sp>
    </p:spTree>
    <p:extLst>
      <p:ext uri="{BB962C8B-B14F-4D97-AF65-F5344CB8AC3E}">
        <p14:creationId xmlns:p14="http://schemas.microsoft.com/office/powerpoint/2010/main" val="1005188467"/>
      </p:ext>
    </p:extLst>
  </p:cSld>
  <p:clrMapOvr>
    <a:masterClrMapping/>
  </p:clrMapOvr>
  <p:transition spd="slow" advTm="5000">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n 1" descr="199842412_39cab56b8e_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0" y="3645024"/>
            <a:ext cx="9906000" cy="3312368"/>
          </a:xfrm>
          <a:prstGeom prst="rect">
            <a:avLst/>
          </a:prstGeom>
          <a:gradFill flip="none" rotWithShape="1">
            <a:gsLst>
              <a:gs pos="0">
                <a:schemeClr val="tx1">
                  <a:lumMod val="95000"/>
                  <a:lumOff val="5000"/>
                  <a:alpha val="86000"/>
                </a:schemeClr>
              </a:gs>
              <a:gs pos="100000">
                <a:schemeClr val="bg1">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Rectangle 4"/>
          <p:cNvSpPr>
            <a:spLocks/>
          </p:cNvSpPr>
          <p:nvPr/>
        </p:nvSpPr>
        <p:spPr bwMode="auto">
          <a:xfrm>
            <a:off x="0" y="4876374"/>
            <a:ext cx="9345488" cy="2009010"/>
          </a:xfrm>
          <a:prstGeom prst="rect">
            <a:avLst/>
          </a:prstGeom>
          <a:noFill/>
          <a:ln w="12700" cap="flat">
            <a:noFill/>
            <a:miter lim="800000"/>
            <a:headEnd type="none" w="med" len="med"/>
            <a:tailEnd type="none" w="med" len="med"/>
          </a:ln>
          <a:effectLst/>
        </p:spPr>
        <p:txBody>
          <a:bodyPr lIns="0" tIns="0" rIns="0" bIns="0" anchor="ctr"/>
          <a:lstStyle/>
          <a:p>
            <a:pPr lvl="1">
              <a:lnSpc>
                <a:spcPct val="90000"/>
              </a:lnSpc>
            </a:pPr>
            <a:r>
              <a:rPr lang="es-ES_tradnl" sz="4800" b="1" dirty="0" smtClean="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Estudios </a:t>
            </a:r>
          </a:p>
          <a:p>
            <a:pPr lvl="1">
              <a:lnSpc>
                <a:spcPct val="90000"/>
              </a:lnSpc>
            </a:pPr>
            <a:r>
              <a:rPr lang="es-ES_tradnl" sz="4800" b="1" dirty="0" smtClean="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GEOL</a:t>
            </a:r>
            <a:r>
              <a:rPr lang="es-ES_tradnl" sz="4800" b="1" dirty="0" smtClean="0">
                <a:solidFill>
                  <a:schemeClr val="bg1"/>
                </a:solidFill>
                <a:effectLst>
                  <a:outerShdw blurRad="50800" dist="38100" dir="2700000" algn="tl" rotWithShape="0">
                    <a:prstClr val="black">
                      <a:alpha val="40000"/>
                    </a:prstClr>
                  </a:outerShdw>
                </a:effectLst>
                <a:latin typeface="Arial" panose="020B0604020202020204" pitchFamily="34" charset="0"/>
                <a:ea typeface="Gill Sans" charset="0"/>
                <a:cs typeface="Arial" panose="020B0604020202020204" pitchFamily="34" charset="0"/>
                <a:sym typeface="Gill Sans" charset="0"/>
              </a:rPr>
              <a:t>Ó</a:t>
            </a:r>
            <a:r>
              <a:rPr lang="es-ES_tradnl" sz="4800" b="1" dirty="0" smtClean="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GICO-GEOT</a:t>
            </a:r>
            <a:r>
              <a:rPr lang="es-ES_tradnl" sz="4800" b="1" dirty="0" smtClean="0">
                <a:solidFill>
                  <a:schemeClr val="bg1"/>
                </a:solidFill>
                <a:effectLst>
                  <a:outerShdw blurRad="50800" dist="38100" dir="2700000" algn="tl" rotWithShape="0">
                    <a:prstClr val="black">
                      <a:alpha val="40000"/>
                    </a:prstClr>
                  </a:outerShdw>
                </a:effectLst>
                <a:latin typeface="Arial" panose="020B0604020202020204" pitchFamily="34" charset="0"/>
                <a:ea typeface="Gill Sans" charset="0"/>
                <a:cs typeface="Arial" panose="020B0604020202020204" pitchFamily="34" charset="0"/>
                <a:sym typeface="Gill Sans" charset="0"/>
              </a:rPr>
              <a:t>É</a:t>
            </a:r>
            <a:r>
              <a:rPr lang="es-ES_tradnl" sz="4800" b="1" dirty="0" smtClean="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CNICOS</a:t>
            </a:r>
            <a:endParaRPr lang="es-ES" sz="4800" b="1" dirty="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endParaRPr>
          </a:p>
        </p:txBody>
      </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15</a:t>
            </a:fld>
            <a:endParaRPr lang="es-ES" altLang="es-ES" dirty="0"/>
          </a:p>
        </p:txBody>
      </p:sp>
    </p:spTree>
    <p:extLst>
      <p:ext uri="{BB962C8B-B14F-4D97-AF65-F5344CB8AC3E}">
        <p14:creationId xmlns:p14="http://schemas.microsoft.com/office/powerpoint/2010/main" val="3118035403"/>
      </p:ext>
    </p:extLst>
  </p:cSld>
  <p:clrMapOvr>
    <a:masterClrMapping/>
  </p:clrMapOvr>
  <p:transition spd="slow" advTm="5000">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32520" y="1627200"/>
            <a:ext cx="8640000" cy="3170099"/>
          </a:xfrm>
          <a:prstGeom prst="rect">
            <a:avLst/>
          </a:prstGeom>
        </p:spPr>
        <p:txBody>
          <a:bodyPr>
            <a:spAutoFit/>
          </a:bodyPr>
          <a:lstStyle/>
          <a:p>
            <a:pPr algn="just"/>
            <a:r>
              <a:rPr lang="es-ES_tradnl" sz="1300" dirty="0">
                <a:solidFill>
                  <a:srgbClr val="595959"/>
                </a:solidFill>
                <a:latin typeface="Arial"/>
                <a:cs typeface="Arial"/>
              </a:rPr>
              <a:t>Por nuestra experiencia conocemos la importancia de la valoración previa del terreno en vistas de una futura explotación, por eso en </a:t>
            </a:r>
            <a:r>
              <a:rPr lang="es-ES_tradnl" sz="1300" dirty="0" smtClean="0">
                <a:solidFill>
                  <a:srgbClr val="595959"/>
                </a:solidFill>
                <a:latin typeface="Arial"/>
                <a:cs typeface="Arial"/>
              </a:rPr>
              <a:t>TEYDE </a:t>
            </a:r>
            <a:r>
              <a:rPr lang="es-ES_tradnl" sz="1300" dirty="0">
                <a:solidFill>
                  <a:srgbClr val="595959"/>
                </a:solidFill>
                <a:latin typeface="Arial"/>
                <a:cs typeface="Arial"/>
              </a:rPr>
              <a:t>trabajamos en las fases de investigación de yacimientos de una manera especifica  y coordinada con una futura explotación de los recursos encontrados  ayudándonos de las últimas tecnologías para obtener la visión mas objetiva  y precisa del volumen de materiales. Nuestros trabajos previos incluyen además de la prospección, la exploración e investigación científica, química, geológica y metalúrgica</a:t>
            </a:r>
            <a:r>
              <a:rPr lang="es-ES_tradnl" sz="1300" dirty="0" smtClean="0">
                <a:solidFill>
                  <a:srgbClr val="595959"/>
                </a:solidFill>
                <a:latin typeface="Arial"/>
                <a:cs typeface="Arial"/>
              </a:rPr>
              <a:t>.</a:t>
            </a:r>
          </a:p>
          <a:p>
            <a:pPr algn="just"/>
            <a:endParaRPr lang="es-ES_tradnl" sz="1300" dirty="0">
              <a:solidFill>
                <a:srgbClr val="595959"/>
              </a:solidFill>
              <a:latin typeface="Arial"/>
              <a:cs typeface="Arial"/>
            </a:endParaRPr>
          </a:p>
          <a:p>
            <a:pPr algn="just">
              <a:spcAft>
                <a:spcPts val="300"/>
              </a:spcAft>
            </a:pPr>
            <a:r>
              <a:rPr lang="es-ES" sz="1300" dirty="0">
                <a:solidFill>
                  <a:srgbClr val="595959"/>
                </a:solidFill>
                <a:latin typeface="Arial"/>
                <a:cs typeface="Arial"/>
              </a:rPr>
              <a:t>E</a:t>
            </a:r>
            <a:r>
              <a:rPr lang="es-ES_tradnl" sz="1300" dirty="0">
                <a:solidFill>
                  <a:srgbClr val="595959"/>
                </a:solidFill>
                <a:latin typeface="Arial"/>
                <a:cs typeface="Arial"/>
              </a:rPr>
              <a:t>n </a:t>
            </a:r>
            <a:r>
              <a:rPr lang="es-ES_tradnl" sz="1300" dirty="0" smtClean="0">
                <a:solidFill>
                  <a:srgbClr val="595959"/>
                </a:solidFill>
                <a:latin typeface="Arial"/>
                <a:cs typeface="Arial"/>
              </a:rPr>
              <a:t>TEYDE </a:t>
            </a:r>
            <a:r>
              <a:rPr lang="es-ES_tradnl" sz="1300" dirty="0">
                <a:solidFill>
                  <a:srgbClr val="595959"/>
                </a:solidFill>
                <a:latin typeface="Arial"/>
                <a:cs typeface="Arial"/>
              </a:rPr>
              <a:t>disponemos de una diversidad de técnicas de prospección utilizando las más convenientes para los fines perseguidos por nuestros clientes:</a:t>
            </a:r>
          </a:p>
          <a:p>
            <a:pPr marL="285750" indent="-285750" algn="just">
              <a:buClr>
                <a:srgbClr val="D60024"/>
              </a:buClr>
              <a:buFont typeface="Wingdings" charset="2"/>
              <a:buChar char="§"/>
            </a:pPr>
            <a:r>
              <a:rPr lang="es-ES_tradnl" sz="1300" dirty="0" smtClean="0">
                <a:solidFill>
                  <a:srgbClr val="595959"/>
                </a:solidFill>
                <a:latin typeface="Arial"/>
                <a:cs typeface="Arial"/>
              </a:rPr>
              <a:t>Sondeos </a:t>
            </a:r>
            <a:r>
              <a:rPr lang="es-ES_tradnl" sz="1300" dirty="0">
                <a:solidFill>
                  <a:srgbClr val="595959"/>
                </a:solidFill>
                <a:latin typeface="Arial"/>
                <a:cs typeface="Arial"/>
              </a:rPr>
              <a:t>eléctricos verticales.</a:t>
            </a:r>
          </a:p>
          <a:p>
            <a:pPr marL="285750" indent="-285750" algn="just">
              <a:buClr>
                <a:srgbClr val="D60024"/>
              </a:buClr>
              <a:buFont typeface="Wingdings" charset="2"/>
              <a:buChar char="§"/>
            </a:pPr>
            <a:r>
              <a:rPr lang="es-ES_tradnl" sz="1300" dirty="0" smtClean="0">
                <a:solidFill>
                  <a:srgbClr val="595959"/>
                </a:solidFill>
                <a:latin typeface="Arial"/>
                <a:cs typeface="Arial"/>
              </a:rPr>
              <a:t>Sísmica </a:t>
            </a:r>
            <a:r>
              <a:rPr lang="es-ES_tradnl" sz="1300" dirty="0">
                <a:solidFill>
                  <a:srgbClr val="595959"/>
                </a:solidFill>
                <a:latin typeface="Arial"/>
                <a:cs typeface="Arial"/>
              </a:rPr>
              <a:t>de refracción.</a:t>
            </a:r>
          </a:p>
          <a:p>
            <a:pPr marL="285750" indent="-285750" algn="just">
              <a:buClr>
                <a:srgbClr val="D60024"/>
              </a:buClr>
              <a:buFont typeface="Wingdings" charset="2"/>
              <a:buChar char="§"/>
            </a:pPr>
            <a:r>
              <a:rPr lang="es-ES_tradnl" sz="1300" dirty="0" err="1" smtClean="0">
                <a:solidFill>
                  <a:srgbClr val="595959"/>
                </a:solidFill>
                <a:latin typeface="Arial"/>
                <a:cs typeface="Arial"/>
              </a:rPr>
              <a:t>Georadar</a:t>
            </a:r>
            <a:endParaRPr lang="es-ES_tradnl" sz="1300" dirty="0">
              <a:solidFill>
                <a:srgbClr val="595959"/>
              </a:solidFill>
              <a:latin typeface="Arial"/>
              <a:cs typeface="Arial"/>
            </a:endParaRPr>
          </a:p>
          <a:p>
            <a:pPr marL="285750" indent="-285750" algn="just">
              <a:spcAft>
                <a:spcPts val="300"/>
              </a:spcAft>
              <a:buClr>
                <a:srgbClr val="D60024"/>
              </a:buClr>
              <a:buFont typeface="Wingdings" charset="2"/>
              <a:buChar char="§"/>
            </a:pPr>
            <a:r>
              <a:rPr lang="es-ES_tradnl" sz="1300" dirty="0" smtClean="0">
                <a:solidFill>
                  <a:srgbClr val="595959"/>
                </a:solidFill>
                <a:latin typeface="Arial"/>
                <a:cs typeface="Arial"/>
              </a:rPr>
              <a:t>Sondeos </a:t>
            </a:r>
            <a:r>
              <a:rPr lang="es-ES_tradnl" sz="1300" dirty="0">
                <a:solidFill>
                  <a:srgbClr val="595959"/>
                </a:solidFill>
                <a:latin typeface="Arial"/>
                <a:cs typeface="Arial"/>
              </a:rPr>
              <a:t>mecánicos o catas entre otros.</a:t>
            </a:r>
          </a:p>
          <a:p>
            <a:pPr algn="just"/>
            <a:r>
              <a:rPr lang="es-ES" sz="1300" dirty="0">
                <a:solidFill>
                  <a:srgbClr val="595959"/>
                </a:solidFill>
                <a:latin typeface="Arial"/>
                <a:cs typeface="Arial"/>
              </a:rPr>
              <a:t>Buscamos</a:t>
            </a:r>
            <a:r>
              <a:rPr lang="es-ES_tradnl" sz="1300" dirty="0">
                <a:solidFill>
                  <a:srgbClr val="595959"/>
                </a:solidFill>
                <a:latin typeface="Arial"/>
                <a:cs typeface="Arial"/>
              </a:rPr>
              <a:t> siempre la mejor relación entre la calidad del trabajo, la caracterización de los materiales y el presupuesto de la campaña, proporcionando el mejor equilibrio entre calidad y precio.</a:t>
            </a:r>
          </a:p>
          <a:p>
            <a:pPr algn="just"/>
            <a:endParaRPr lang="es-ES_tradnl" sz="1300" dirty="0">
              <a:solidFill>
                <a:srgbClr val="595959"/>
              </a:solidFill>
              <a:latin typeface="Arial"/>
              <a:cs typeface="Arial"/>
            </a:endParaRPr>
          </a:p>
        </p:txBody>
      </p:sp>
      <p:grpSp>
        <p:nvGrpSpPr>
          <p:cNvPr id="2" name="Agrupar 1"/>
          <p:cNvGrpSpPr/>
          <p:nvPr/>
        </p:nvGrpSpPr>
        <p:grpSpPr>
          <a:xfrm>
            <a:off x="3235527" y="4797152"/>
            <a:ext cx="3434095" cy="1584176"/>
            <a:chOff x="3357562" y="4725144"/>
            <a:chExt cx="3434095" cy="1656184"/>
          </a:xfrm>
        </p:grpSpPr>
        <p:pic>
          <p:nvPicPr>
            <p:cNvPr id="6" name="Imagen 5" descr="215910969_2e78e98809_b.JPG"/>
            <p:cNvPicPr>
              <a:picLocks noChangeAspect="1"/>
            </p:cNvPicPr>
            <p:nvPr/>
          </p:nvPicPr>
          <p:blipFill>
            <a:blip r:embed="rId2"/>
            <a:stretch>
              <a:fillRect/>
            </a:stretch>
          </p:blipFill>
          <p:spPr>
            <a:xfrm>
              <a:off x="3357562" y="4725329"/>
              <a:ext cx="1069401" cy="1655999"/>
            </a:xfrm>
            <a:prstGeom prst="rect">
              <a:avLst/>
            </a:prstGeom>
            <a:ln w="57150" cmpd="sng">
              <a:solidFill>
                <a:srgbClr val="D9D9D9"/>
              </a:solidFill>
            </a:ln>
            <a:effectLst/>
          </p:spPr>
        </p:pic>
        <p:pic>
          <p:nvPicPr>
            <p:cNvPr id="7" name="Imagen 6" descr="183534017_a077579518_o.JPG"/>
            <p:cNvPicPr>
              <a:picLocks noChangeAspect="1"/>
            </p:cNvPicPr>
            <p:nvPr/>
          </p:nvPicPr>
          <p:blipFill>
            <a:blip r:embed="rId3"/>
            <a:stretch>
              <a:fillRect/>
            </a:stretch>
          </p:blipFill>
          <p:spPr>
            <a:xfrm>
              <a:off x="4583412" y="4725144"/>
              <a:ext cx="2208245" cy="1656184"/>
            </a:xfrm>
            <a:prstGeom prst="rect">
              <a:avLst/>
            </a:prstGeom>
            <a:ln w="57150" cmpd="sng">
              <a:solidFill>
                <a:srgbClr val="D9D9D9"/>
              </a:solidFill>
            </a:ln>
            <a:effectLst/>
          </p:spPr>
        </p:pic>
      </p:grpSp>
      <p:sp>
        <p:nvSpPr>
          <p:cNvPr id="8"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Estudios Geológico-Geotécnicos</a:t>
            </a:r>
            <a:endParaRPr lang="es-ES" sz="3600" dirty="0">
              <a:solidFill>
                <a:schemeClr val="tx1">
                  <a:lumMod val="75000"/>
                  <a:lumOff val="25000"/>
                </a:schemeClr>
              </a:solidFill>
              <a:latin typeface="Helvetica"/>
              <a:ea typeface="Gill Sans" charset="0"/>
              <a:cs typeface="Helvetica"/>
              <a:sym typeface="Gill Sans" charset="0"/>
            </a:endParaRPr>
          </a:p>
        </p:txBody>
      </p:sp>
      <p:sp>
        <p:nvSpPr>
          <p:cNvPr id="3" name="Marcador de número de diapositiva 2"/>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16</a:t>
            </a:fld>
            <a:endParaRPr lang="es-ES" altLang="es-ES" dirty="0"/>
          </a:p>
        </p:txBody>
      </p:sp>
    </p:spTree>
    <p:extLst>
      <p:ext uri="{BB962C8B-B14F-4D97-AF65-F5344CB8AC3E}">
        <p14:creationId xmlns:p14="http://schemas.microsoft.com/office/powerpoint/2010/main" val="2997351725"/>
      </p:ext>
    </p:extLst>
  </p:cSld>
  <p:clrMapOvr>
    <a:masterClrMapping/>
  </p:clrMapOvr>
  <p:transition spd="slow" advTm="5000">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7437"/>
            <a:ext cx="10353601" cy="6875438"/>
          </a:xfrm>
          <a:prstGeom prst="rect">
            <a:avLst/>
          </a:prstGeom>
        </p:spPr>
      </p:pic>
      <p:sp>
        <p:nvSpPr>
          <p:cNvPr id="6" name="Rectángulo 7"/>
          <p:cNvSpPr/>
          <p:nvPr/>
        </p:nvSpPr>
        <p:spPr>
          <a:xfrm>
            <a:off x="-591616" y="3933056"/>
            <a:ext cx="10945216" cy="2924944"/>
          </a:xfrm>
          <a:prstGeom prst="rect">
            <a:avLst/>
          </a:prstGeom>
          <a:gradFill>
            <a:gsLst>
              <a:gs pos="0">
                <a:schemeClr val="tx1">
                  <a:alpha val="70000"/>
                </a:schemeClr>
              </a:gs>
              <a:gs pos="100000">
                <a:schemeClr val="accent1">
                  <a:shade val="94000"/>
                  <a:satMod val="135000"/>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Rectangle 4"/>
          <p:cNvSpPr>
            <a:spLocks/>
          </p:cNvSpPr>
          <p:nvPr/>
        </p:nvSpPr>
        <p:spPr bwMode="auto">
          <a:xfrm>
            <a:off x="0" y="4876374"/>
            <a:ext cx="9993560" cy="1981626"/>
          </a:xfrm>
          <a:prstGeom prst="rect">
            <a:avLst/>
          </a:prstGeom>
          <a:noFill/>
          <a:ln w="12700" cap="flat">
            <a:noFill/>
            <a:miter lim="800000"/>
            <a:headEnd type="none" w="med" len="med"/>
            <a:tailEnd type="none" w="med" len="med"/>
          </a:ln>
          <a:effectLst/>
        </p:spPr>
        <p:txBody>
          <a:bodyPr lIns="0" tIns="0" rIns="0" bIns="0" anchor="ctr"/>
          <a:lstStyle/>
          <a:p>
            <a:pPr lvl="1">
              <a:lnSpc>
                <a:spcPct val="90000"/>
              </a:lnSpc>
            </a:pPr>
            <a:r>
              <a:rPr lang="es-ES_tradnl" sz="4000" dirty="0" smtClean="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Proyectos de </a:t>
            </a:r>
          </a:p>
          <a:p>
            <a:pPr lvl="1">
              <a:lnSpc>
                <a:spcPct val="90000"/>
              </a:lnSpc>
            </a:pPr>
            <a:r>
              <a:rPr lang="es-ES_tradnl" sz="4000" b="1" spc="-150" dirty="0" smtClean="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REHABILITACI</a:t>
            </a:r>
            <a:r>
              <a:rPr lang="es-ES_tradnl" sz="4000" b="1" spc="-150" dirty="0" smtClean="0">
                <a:solidFill>
                  <a:schemeClr val="bg1"/>
                </a:solidFill>
                <a:effectLst>
                  <a:outerShdw blurRad="50800" dist="38100" dir="2700000" algn="tl" rotWithShape="0">
                    <a:prstClr val="black">
                      <a:alpha val="40000"/>
                    </a:prstClr>
                  </a:outerShdw>
                </a:effectLst>
                <a:latin typeface="Arial" panose="020B0604020202020204" pitchFamily="34" charset="0"/>
                <a:ea typeface="Gill Sans" charset="0"/>
                <a:cs typeface="Arial" panose="020B0604020202020204" pitchFamily="34" charset="0"/>
                <a:sym typeface="Gill Sans" charset="0"/>
              </a:rPr>
              <a:t>Ó</a:t>
            </a:r>
            <a:r>
              <a:rPr lang="es-ES_tradnl" sz="4000" b="1" spc="-150" dirty="0" smtClean="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N Y CIERRE DE MINAS</a:t>
            </a:r>
            <a:endParaRPr lang="es-ES" sz="4000" b="1" spc="-150" dirty="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endParaRPr>
          </a:p>
        </p:txBody>
      </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17</a:t>
            </a:fld>
            <a:endParaRPr lang="es-ES" altLang="es-ES" dirty="0"/>
          </a:p>
        </p:txBody>
      </p:sp>
    </p:spTree>
    <p:extLst>
      <p:ext uri="{BB962C8B-B14F-4D97-AF65-F5344CB8AC3E}">
        <p14:creationId xmlns:p14="http://schemas.microsoft.com/office/powerpoint/2010/main" val="1039574455"/>
      </p:ext>
    </p:extLst>
  </p:cSld>
  <p:clrMapOvr>
    <a:masterClrMapping/>
  </p:clrMapOvr>
  <p:transition spd="slow" advTm="5000">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adroTexto 2"/>
          <p:cNvSpPr txBox="1"/>
          <p:nvPr/>
        </p:nvSpPr>
        <p:spPr>
          <a:xfrm>
            <a:off x="633600" y="1627200"/>
            <a:ext cx="8640000" cy="1092607"/>
          </a:xfrm>
          <a:prstGeom prst="rect">
            <a:avLst/>
          </a:prstGeom>
          <a:noFill/>
        </p:spPr>
        <p:txBody>
          <a:bodyPr wrap="square" rtlCol="0">
            <a:spAutoFit/>
          </a:bodyPr>
          <a:lstStyle/>
          <a:p>
            <a:pPr algn="just"/>
            <a:r>
              <a:rPr lang="es-ES" sz="1300" dirty="0" smtClean="0">
                <a:solidFill>
                  <a:schemeClr val="tx1">
                    <a:lumMod val="65000"/>
                    <a:lumOff val="35000"/>
                  </a:schemeClr>
                </a:solidFill>
                <a:latin typeface="Arial"/>
                <a:cs typeface="Arial"/>
              </a:rPr>
              <a:t>TEYDE </a:t>
            </a:r>
            <a:r>
              <a:rPr lang="es-ES" sz="1300" dirty="0">
                <a:solidFill>
                  <a:schemeClr val="tx1">
                    <a:lumMod val="65000"/>
                    <a:lumOff val="35000"/>
                  </a:schemeClr>
                </a:solidFill>
                <a:latin typeface="Arial"/>
                <a:cs typeface="Arial"/>
              </a:rPr>
              <a:t>es experta en todo el proceso de gestión territorial que conlleva la actividad minera, desde la planificación territorial previa, </a:t>
            </a:r>
            <a:r>
              <a:rPr lang="es-ES" sz="1300" dirty="0" smtClean="0">
                <a:solidFill>
                  <a:schemeClr val="tx1">
                    <a:lumMod val="65000"/>
                    <a:lumOff val="35000"/>
                  </a:schemeClr>
                </a:solidFill>
                <a:latin typeface="Arial"/>
                <a:cs typeface="Arial"/>
              </a:rPr>
              <a:t>hasta el cierre de minas, pasando por la </a:t>
            </a:r>
            <a:r>
              <a:rPr lang="es-ES" sz="1300" dirty="0">
                <a:solidFill>
                  <a:schemeClr val="tx1">
                    <a:lumMod val="65000"/>
                    <a:lumOff val="35000"/>
                  </a:schemeClr>
                </a:solidFill>
                <a:latin typeface="Arial"/>
                <a:cs typeface="Arial"/>
              </a:rPr>
              <a:t>ordenación minero ambiental, el diseño de modelos de explotación y restauración, </a:t>
            </a:r>
            <a:r>
              <a:rPr lang="es-ES" sz="1300" dirty="0" smtClean="0">
                <a:solidFill>
                  <a:schemeClr val="tx1">
                    <a:lumMod val="65000"/>
                    <a:lumOff val="35000"/>
                  </a:schemeClr>
                </a:solidFill>
                <a:latin typeface="Arial"/>
                <a:cs typeface="Arial"/>
              </a:rPr>
              <a:t>y proyectos.</a:t>
            </a:r>
            <a:endParaRPr lang="es-ES_tradnl" sz="1300" dirty="0">
              <a:solidFill>
                <a:schemeClr val="tx1">
                  <a:lumMod val="65000"/>
                  <a:lumOff val="35000"/>
                </a:schemeClr>
              </a:solidFill>
              <a:latin typeface="Arial"/>
              <a:cs typeface="Arial"/>
            </a:endParaRPr>
          </a:p>
          <a:p>
            <a:pPr algn="just"/>
            <a:r>
              <a:rPr lang="es-ES" sz="1300" dirty="0">
                <a:solidFill>
                  <a:schemeClr val="tx1">
                    <a:lumMod val="65000"/>
                    <a:lumOff val="35000"/>
                  </a:schemeClr>
                </a:solidFill>
                <a:latin typeface="Arial"/>
                <a:cs typeface="Arial"/>
              </a:rPr>
              <a:t>Gracias a ello, cualquier eslabón de esta cadena es mejor comprendido y desarrollado, utilizando la mejor tecnología existente en cada momento.</a:t>
            </a:r>
            <a:r>
              <a:rPr lang="es-ES_tradnl" sz="1300" dirty="0">
                <a:solidFill>
                  <a:schemeClr val="tx1">
                    <a:lumMod val="65000"/>
                    <a:lumOff val="35000"/>
                  </a:schemeClr>
                </a:solidFill>
                <a:latin typeface="Arial"/>
                <a:cs typeface="Arial"/>
              </a:rPr>
              <a:t> </a:t>
            </a:r>
            <a:endParaRPr lang="es-ES" sz="1300" dirty="0">
              <a:solidFill>
                <a:schemeClr val="tx1">
                  <a:lumMod val="65000"/>
                  <a:lumOff val="35000"/>
                </a:schemeClr>
              </a:solidFill>
              <a:latin typeface="Arial"/>
              <a:cs typeface="Arial"/>
            </a:endParaRPr>
          </a:p>
        </p:txBody>
      </p:sp>
      <p:grpSp>
        <p:nvGrpSpPr>
          <p:cNvPr id="6" name="Agrupar 5"/>
          <p:cNvGrpSpPr/>
          <p:nvPr/>
        </p:nvGrpSpPr>
        <p:grpSpPr>
          <a:xfrm>
            <a:off x="4448944" y="3068960"/>
            <a:ext cx="1152128" cy="3351645"/>
            <a:chOff x="4448944" y="3068960"/>
            <a:chExt cx="1152128" cy="3351645"/>
          </a:xfrm>
        </p:grpSpPr>
        <p:pic>
          <p:nvPicPr>
            <p:cNvPr id="55" name="Imagen 8"/>
            <p:cNvPicPr>
              <a:picLocks/>
            </p:cNvPicPr>
            <p:nvPr/>
          </p:nvPicPr>
          <p:blipFill>
            <a:blip r:embed="rId2" cstate="print">
              <a:extLst>
                <a:ext uri="{28A0092B-C50C-407E-A947-70E740481C1C}">
                  <a14:useLocalDpi xmlns:a14="http://schemas.microsoft.com/office/drawing/2010/main"/>
                </a:ext>
              </a:extLst>
            </a:blip>
            <a:stretch>
              <a:fillRect/>
            </a:stretch>
          </p:blipFill>
          <p:spPr>
            <a:xfrm>
              <a:off x="4448944" y="3068960"/>
              <a:ext cx="1152128" cy="1099759"/>
            </a:xfrm>
            <a:prstGeom prst="rect">
              <a:avLst/>
            </a:prstGeom>
            <a:ln w="28575" cmpd="sng">
              <a:solidFill>
                <a:srgbClr val="FFFFFF"/>
              </a:solidFill>
            </a:ln>
          </p:spPr>
        </p:pic>
        <p:pic>
          <p:nvPicPr>
            <p:cNvPr id="56" name="Imagen 9"/>
            <p:cNvPicPr>
              <a:picLocks/>
            </p:cNvPicPr>
            <p:nvPr/>
          </p:nvPicPr>
          <p:blipFill>
            <a:blip r:embed="rId3" cstate="print"/>
            <a:stretch>
              <a:fillRect/>
            </a:stretch>
          </p:blipFill>
          <p:spPr>
            <a:xfrm>
              <a:off x="4448944" y="4221088"/>
              <a:ext cx="1152128" cy="1152128"/>
            </a:xfrm>
            <a:prstGeom prst="rect">
              <a:avLst/>
            </a:prstGeom>
            <a:ln w="28575" cmpd="sng">
              <a:solidFill>
                <a:srgbClr val="FFFFFF"/>
              </a:solidFill>
            </a:ln>
          </p:spPr>
        </p:pic>
        <p:pic>
          <p:nvPicPr>
            <p:cNvPr id="57" name="Imagen 10"/>
            <p:cNvPicPr>
              <a:picLocks/>
            </p:cNvPicPr>
            <p:nvPr/>
          </p:nvPicPr>
          <p:blipFill>
            <a:blip r:embed="rId4" cstate="print">
              <a:extLst>
                <a:ext uri="{28A0092B-C50C-407E-A947-70E740481C1C}">
                  <a14:useLocalDpi xmlns:a14="http://schemas.microsoft.com/office/drawing/2010/main"/>
                </a:ext>
              </a:extLst>
            </a:blip>
            <a:stretch>
              <a:fillRect/>
            </a:stretch>
          </p:blipFill>
          <p:spPr>
            <a:xfrm>
              <a:off x="4448944" y="5373216"/>
              <a:ext cx="1152128" cy="1047389"/>
            </a:xfrm>
            <a:prstGeom prst="rect">
              <a:avLst/>
            </a:prstGeom>
            <a:ln w="28575" cmpd="sng">
              <a:solidFill>
                <a:srgbClr val="FFFFFF"/>
              </a:solidFill>
            </a:ln>
          </p:spPr>
        </p:pic>
      </p:gr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18</a:t>
            </a:fld>
            <a:endParaRPr lang="es-ES" altLang="es-ES" dirty="0"/>
          </a:p>
        </p:txBody>
      </p:sp>
      <p:sp>
        <p:nvSpPr>
          <p:cNvPr id="16"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Cierre de minas</a:t>
            </a:r>
            <a:endParaRPr lang="es-ES" sz="3600" dirty="0">
              <a:solidFill>
                <a:schemeClr val="tx1">
                  <a:lumMod val="75000"/>
                  <a:lumOff val="25000"/>
                </a:schemeClr>
              </a:solidFill>
              <a:latin typeface="Helvetica"/>
              <a:ea typeface="Gill Sans" charset="0"/>
              <a:cs typeface="Helvetica"/>
              <a:sym typeface="Gill Sans" charset="0"/>
            </a:endParaRPr>
          </a:p>
        </p:txBody>
      </p:sp>
      <p:sp>
        <p:nvSpPr>
          <p:cNvPr id="3" name="Pentágono 2"/>
          <p:cNvSpPr/>
          <p:nvPr/>
        </p:nvSpPr>
        <p:spPr>
          <a:xfrm rot="5400000">
            <a:off x="1928664" y="2132856"/>
            <a:ext cx="792088" cy="2520280"/>
          </a:xfrm>
          <a:prstGeom prst="homePlate">
            <a:avLst>
              <a:gd name="adj" fmla="val 35086"/>
            </a:avLst>
          </a:prstGeom>
          <a:solidFill>
            <a:srgbClr val="EC1C3F"/>
          </a:solidFill>
          <a:ln w="57150" cmpd="sng">
            <a:solidFill>
              <a:srgbClr val="F2F2F2"/>
            </a:solid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r>
              <a:rPr lang="es-ES" sz="1600" dirty="0"/>
              <a:t>Participación de </a:t>
            </a:r>
            <a:r>
              <a:rPr lang="es-ES" sz="1600" dirty="0" smtClean="0"/>
              <a:t>TEYDE </a:t>
            </a:r>
            <a:endParaRPr lang="es-ES" sz="1600" dirty="0"/>
          </a:p>
        </p:txBody>
      </p:sp>
      <p:sp>
        <p:nvSpPr>
          <p:cNvPr id="18" name="Pentágono 17"/>
          <p:cNvSpPr/>
          <p:nvPr/>
        </p:nvSpPr>
        <p:spPr>
          <a:xfrm rot="5400000">
            <a:off x="7185248" y="2132856"/>
            <a:ext cx="792088" cy="2520280"/>
          </a:xfrm>
          <a:prstGeom prst="homePlate">
            <a:avLst>
              <a:gd name="adj" fmla="val 35086"/>
            </a:avLst>
          </a:prstGeom>
          <a:solidFill>
            <a:schemeClr val="accent5"/>
          </a:solidFill>
          <a:ln w="57150" cmpd="sng">
            <a:solidFill>
              <a:srgbClr val="F2F2F2"/>
            </a:solid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lnSpc>
                <a:spcPct val="70000"/>
              </a:lnSpc>
            </a:pPr>
            <a:r>
              <a:rPr lang="es-ES" sz="1600" dirty="0"/>
              <a:t>Instrumentos de Gestión Socio Ambiental</a:t>
            </a:r>
          </a:p>
        </p:txBody>
      </p:sp>
      <p:sp>
        <p:nvSpPr>
          <p:cNvPr id="5" name="Flecha circular 4"/>
          <p:cNvSpPr/>
          <p:nvPr/>
        </p:nvSpPr>
        <p:spPr>
          <a:xfrm rot="19712098">
            <a:off x="6937678" y="4036610"/>
            <a:ext cx="1368152" cy="1368152"/>
          </a:xfrm>
          <a:prstGeom prst="circularArrow">
            <a:avLst>
              <a:gd name="adj1" fmla="val 20150"/>
              <a:gd name="adj2" fmla="val 944871"/>
              <a:gd name="adj3" fmla="val 19796699"/>
              <a:gd name="adj4" fmla="val 16020159"/>
              <a:gd name="adj5" fmla="val 17012"/>
            </a:avLst>
          </a:prstGeom>
          <a:solidFill>
            <a:schemeClr val="accent5"/>
          </a:solidFill>
          <a:ln w="28575" cmpd="sng">
            <a:solidFill>
              <a:srgbClr val="F2F2F2"/>
            </a:solid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lnSpc>
                <a:spcPct val="70000"/>
              </a:lnSpc>
            </a:pPr>
            <a:endParaRPr lang="es-ES" sz="1600"/>
          </a:p>
        </p:txBody>
      </p:sp>
      <p:sp>
        <p:nvSpPr>
          <p:cNvPr id="22" name="Flecha circular 21"/>
          <p:cNvSpPr/>
          <p:nvPr/>
        </p:nvSpPr>
        <p:spPr>
          <a:xfrm rot="2694470">
            <a:off x="7324585" y="4513799"/>
            <a:ext cx="1368152" cy="1368152"/>
          </a:xfrm>
          <a:prstGeom prst="circularArrow">
            <a:avLst>
              <a:gd name="adj1" fmla="val 20150"/>
              <a:gd name="adj2" fmla="val 944871"/>
              <a:gd name="adj3" fmla="val 19796699"/>
              <a:gd name="adj4" fmla="val 16020159"/>
              <a:gd name="adj5" fmla="val 17012"/>
            </a:avLst>
          </a:prstGeom>
          <a:solidFill>
            <a:schemeClr val="accent5"/>
          </a:solidFill>
          <a:ln w="28575" cmpd="sng">
            <a:solidFill>
              <a:srgbClr val="F2F2F2"/>
            </a:solid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lnSpc>
                <a:spcPct val="70000"/>
              </a:lnSpc>
            </a:pPr>
            <a:endParaRPr lang="es-ES" sz="1600"/>
          </a:p>
        </p:txBody>
      </p:sp>
      <p:sp>
        <p:nvSpPr>
          <p:cNvPr id="23" name="Flecha circular 22"/>
          <p:cNvSpPr/>
          <p:nvPr/>
        </p:nvSpPr>
        <p:spPr>
          <a:xfrm rot="8767554">
            <a:off x="6952165" y="4820012"/>
            <a:ext cx="1368152" cy="1368152"/>
          </a:xfrm>
          <a:prstGeom prst="circularArrow">
            <a:avLst>
              <a:gd name="adj1" fmla="val 20150"/>
              <a:gd name="adj2" fmla="val 944871"/>
              <a:gd name="adj3" fmla="val 19796699"/>
              <a:gd name="adj4" fmla="val 16020159"/>
              <a:gd name="adj5" fmla="val 17012"/>
            </a:avLst>
          </a:prstGeom>
          <a:solidFill>
            <a:schemeClr val="accent5"/>
          </a:solidFill>
          <a:ln w="28575" cmpd="sng">
            <a:solidFill>
              <a:srgbClr val="F2F2F2"/>
            </a:solid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lnSpc>
                <a:spcPct val="70000"/>
              </a:lnSpc>
            </a:pPr>
            <a:endParaRPr lang="es-ES" sz="1600"/>
          </a:p>
        </p:txBody>
      </p:sp>
      <p:sp>
        <p:nvSpPr>
          <p:cNvPr id="24" name="Flecha circular 23"/>
          <p:cNvSpPr/>
          <p:nvPr/>
        </p:nvSpPr>
        <p:spPr>
          <a:xfrm rot="14592355">
            <a:off x="6590284" y="4513799"/>
            <a:ext cx="1368152" cy="1368152"/>
          </a:xfrm>
          <a:prstGeom prst="circularArrow">
            <a:avLst>
              <a:gd name="adj1" fmla="val 20150"/>
              <a:gd name="adj2" fmla="val 944871"/>
              <a:gd name="adj3" fmla="val 19796699"/>
              <a:gd name="adj4" fmla="val 16020159"/>
              <a:gd name="adj5" fmla="val 17012"/>
            </a:avLst>
          </a:prstGeom>
          <a:solidFill>
            <a:schemeClr val="accent5"/>
          </a:solidFill>
          <a:ln w="28575" cmpd="sng">
            <a:solidFill>
              <a:srgbClr val="F2F2F2"/>
            </a:solid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lnSpc>
                <a:spcPct val="70000"/>
              </a:lnSpc>
            </a:pPr>
            <a:endParaRPr lang="es-ES" sz="1600"/>
          </a:p>
        </p:txBody>
      </p:sp>
      <p:sp>
        <p:nvSpPr>
          <p:cNvPr id="27" name="Rectángulo 26"/>
          <p:cNvSpPr/>
          <p:nvPr/>
        </p:nvSpPr>
        <p:spPr>
          <a:xfrm>
            <a:off x="8169070" y="3863127"/>
            <a:ext cx="1012714" cy="8661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es-ES" b="1" kern="1200" dirty="0" smtClean="0">
                <a:solidFill>
                  <a:schemeClr val="accent5"/>
                </a:solidFill>
              </a:rPr>
              <a:t>1. </a:t>
            </a:r>
            <a:r>
              <a:rPr lang="es-ES" sz="1200" kern="1200" dirty="0" smtClean="0">
                <a:solidFill>
                  <a:schemeClr val="tx1">
                    <a:lumMod val="50000"/>
                    <a:lumOff val="50000"/>
                  </a:schemeClr>
                </a:solidFill>
              </a:rPr>
              <a:t>Sensibilización</a:t>
            </a:r>
            <a:endParaRPr lang="es-ES" sz="1200" kern="1200" dirty="0">
              <a:solidFill>
                <a:schemeClr val="tx1">
                  <a:lumMod val="50000"/>
                  <a:lumOff val="50000"/>
                </a:schemeClr>
              </a:solidFill>
            </a:endParaRPr>
          </a:p>
        </p:txBody>
      </p:sp>
      <p:sp>
        <p:nvSpPr>
          <p:cNvPr id="29" name="Rectángulo 28"/>
          <p:cNvSpPr/>
          <p:nvPr/>
        </p:nvSpPr>
        <p:spPr>
          <a:xfrm>
            <a:off x="8042892" y="5517232"/>
            <a:ext cx="1066884" cy="8661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Rectángulo 31"/>
          <p:cNvSpPr/>
          <p:nvPr/>
        </p:nvSpPr>
        <p:spPr>
          <a:xfrm>
            <a:off x="5941424" y="5373216"/>
            <a:ext cx="1228050" cy="8661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5" name="Rectángulo 34"/>
          <p:cNvSpPr/>
          <p:nvPr/>
        </p:nvSpPr>
        <p:spPr>
          <a:xfrm>
            <a:off x="8258916" y="5425834"/>
            <a:ext cx="1066884" cy="8661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es-ES" b="1" dirty="0">
                <a:solidFill>
                  <a:schemeClr val="accent5"/>
                </a:solidFill>
              </a:rPr>
              <a:t>2. </a:t>
            </a:r>
            <a:r>
              <a:rPr lang="es-ES" sz="1200" kern="1200" dirty="0" smtClean="0">
                <a:solidFill>
                  <a:srgbClr val="7F7F7F"/>
                </a:solidFill>
              </a:rPr>
              <a:t>Transparencia</a:t>
            </a:r>
            <a:endParaRPr lang="es-ES" sz="1200" kern="1200" dirty="0">
              <a:solidFill>
                <a:srgbClr val="7F7F7F"/>
              </a:solidFill>
            </a:endParaRPr>
          </a:p>
        </p:txBody>
      </p:sp>
      <p:sp>
        <p:nvSpPr>
          <p:cNvPr id="38" name="Rectángulo 37"/>
          <p:cNvSpPr/>
          <p:nvPr/>
        </p:nvSpPr>
        <p:spPr>
          <a:xfrm>
            <a:off x="5941424" y="5703516"/>
            <a:ext cx="1066884" cy="8661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algn="r" defTabSz="622300">
              <a:lnSpc>
                <a:spcPct val="90000"/>
              </a:lnSpc>
              <a:spcBef>
                <a:spcPct val="0"/>
              </a:spcBef>
              <a:spcAft>
                <a:spcPct val="35000"/>
              </a:spcAft>
            </a:pPr>
            <a:r>
              <a:rPr lang="es-ES" b="1" dirty="0" smtClean="0">
                <a:solidFill>
                  <a:schemeClr val="accent5"/>
                </a:solidFill>
              </a:rPr>
              <a:t>3. </a:t>
            </a:r>
            <a:r>
              <a:rPr lang="es-ES" sz="1200" dirty="0" smtClean="0">
                <a:solidFill>
                  <a:srgbClr val="7F7F7F"/>
                </a:solidFill>
              </a:rPr>
              <a:t>Comunicación </a:t>
            </a:r>
            <a:r>
              <a:rPr lang="es-ES" sz="1200" dirty="0">
                <a:solidFill>
                  <a:srgbClr val="7F7F7F"/>
                </a:solidFill>
              </a:rPr>
              <a:t>interactiva  y Difusión</a:t>
            </a:r>
          </a:p>
          <a:p>
            <a:pPr lvl="0" algn="r" defTabSz="622300">
              <a:lnSpc>
                <a:spcPct val="90000"/>
              </a:lnSpc>
              <a:spcBef>
                <a:spcPct val="0"/>
              </a:spcBef>
              <a:spcAft>
                <a:spcPct val="35000"/>
              </a:spcAft>
            </a:pPr>
            <a:endParaRPr lang="es-ES" sz="1200" kern="1200" dirty="0">
              <a:solidFill>
                <a:srgbClr val="7F7F7F"/>
              </a:solidFill>
            </a:endParaRPr>
          </a:p>
        </p:txBody>
      </p:sp>
      <p:sp>
        <p:nvSpPr>
          <p:cNvPr id="39" name="Rectángulo 38"/>
          <p:cNvSpPr/>
          <p:nvPr/>
        </p:nvSpPr>
        <p:spPr>
          <a:xfrm>
            <a:off x="6013432" y="4075008"/>
            <a:ext cx="1066884" cy="8661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algn="r" defTabSz="622300">
              <a:lnSpc>
                <a:spcPct val="90000"/>
              </a:lnSpc>
              <a:spcBef>
                <a:spcPct val="0"/>
              </a:spcBef>
              <a:spcAft>
                <a:spcPct val="35000"/>
              </a:spcAft>
            </a:pPr>
            <a:r>
              <a:rPr lang="es-ES" b="1" dirty="0" smtClean="0">
                <a:solidFill>
                  <a:schemeClr val="accent5"/>
                </a:solidFill>
              </a:rPr>
              <a:t>4.  </a:t>
            </a:r>
            <a:r>
              <a:rPr lang="es-ES" sz="1200" dirty="0" smtClean="0">
                <a:solidFill>
                  <a:srgbClr val="7F7F7F"/>
                </a:solidFill>
              </a:rPr>
              <a:t>Participación ciudadana</a:t>
            </a:r>
            <a:endParaRPr lang="es-ES" sz="1200" dirty="0">
              <a:solidFill>
                <a:srgbClr val="7F7F7F"/>
              </a:solidFill>
            </a:endParaRPr>
          </a:p>
          <a:p>
            <a:pPr lvl="0" algn="r" defTabSz="622300">
              <a:lnSpc>
                <a:spcPct val="90000"/>
              </a:lnSpc>
              <a:spcBef>
                <a:spcPct val="0"/>
              </a:spcBef>
              <a:spcAft>
                <a:spcPct val="35000"/>
              </a:spcAft>
            </a:pPr>
            <a:endParaRPr lang="es-ES" sz="1200" kern="1200" dirty="0">
              <a:solidFill>
                <a:srgbClr val="7F7F7F"/>
              </a:solidFill>
            </a:endParaRPr>
          </a:p>
        </p:txBody>
      </p:sp>
      <p:sp>
        <p:nvSpPr>
          <p:cNvPr id="40" name="Flecha circular 39"/>
          <p:cNvSpPr/>
          <p:nvPr/>
        </p:nvSpPr>
        <p:spPr>
          <a:xfrm rot="2694470">
            <a:off x="2068001" y="4439712"/>
            <a:ext cx="1368152" cy="1368152"/>
          </a:xfrm>
          <a:prstGeom prst="circularArrow">
            <a:avLst>
              <a:gd name="adj1" fmla="val 20150"/>
              <a:gd name="adj2" fmla="val 944871"/>
              <a:gd name="adj3" fmla="val 19796699"/>
              <a:gd name="adj4" fmla="val 16020159"/>
              <a:gd name="adj5" fmla="val 17012"/>
            </a:avLst>
          </a:prstGeom>
          <a:solidFill>
            <a:srgbClr val="EC1C3F"/>
          </a:solidFill>
          <a:ln w="28575" cmpd="sng">
            <a:solidFill>
              <a:srgbClr val="F2F2F2"/>
            </a:solid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lnSpc>
                <a:spcPct val="70000"/>
              </a:lnSpc>
            </a:pPr>
            <a:endParaRPr lang="es-ES" sz="1600">
              <a:solidFill>
                <a:srgbClr val="FF0016"/>
              </a:solidFill>
            </a:endParaRPr>
          </a:p>
        </p:txBody>
      </p:sp>
      <p:sp>
        <p:nvSpPr>
          <p:cNvPr id="41" name="Flecha circular 40"/>
          <p:cNvSpPr/>
          <p:nvPr/>
        </p:nvSpPr>
        <p:spPr>
          <a:xfrm rot="8767554">
            <a:off x="1735500" y="4745925"/>
            <a:ext cx="1368152" cy="1368152"/>
          </a:xfrm>
          <a:prstGeom prst="circularArrow">
            <a:avLst>
              <a:gd name="adj1" fmla="val 20150"/>
              <a:gd name="adj2" fmla="val 944871"/>
              <a:gd name="adj3" fmla="val 19796699"/>
              <a:gd name="adj4" fmla="val 16020159"/>
              <a:gd name="adj5" fmla="val 17012"/>
            </a:avLst>
          </a:prstGeom>
          <a:solidFill>
            <a:srgbClr val="EC1C3F"/>
          </a:solidFill>
          <a:ln w="28575" cmpd="sng">
            <a:solidFill>
              <a:srgbClr val="F2F2F2"/>
            </a:solid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lnSpc>
                <a:spcPct val="70000"/>
              </a:lnSpc>
            </a:pPr>
            <a:endParaRPr lang="es-ES" sz="1600">
              <a:solidFill>
                <a:srgbClr val="FF0016"/>
              </a:solidFill>
            </a:endParaRPr>
          </a:p>
        </p:txBody>
      </p:sp>
      <p:sp>
        <p:nvSpPr>
          <p:cNvPr id="42" name="Flecha circular 41"/>
          <p:cNvSpPr/>
          <p:nvPr/>
        </p:nvSpPr>
        <p:spPr>
          <a:xfrm rot="14592355">
            <a:off x="1189684" y="4456011"/>
            <a:ext cx="1368152" cy="1368152"/>
          </a:xfrm>
          <a:prstGeom prst="circularArrow">
            <a:avLst>
              <a:gd name="adj1" fmla="val 20150"/>
              <a:gd name="adj2" fmla="val 944871"/>
              <a:gd name="adj3" fmla="val 19796699"/>
              <a:gd name="adj4" fmla="val 16020159"/>
              <a:gd name="adj5" fmla="val 17012"/>
            </a:avLst>
          </a:prstGeom>
          <a:solidFill>
            <a:srgbClr val="EC1C3F"/>
          </a:solidFill>
          <a:ln w="28575" cmpd="sng">
            <a:solidFill>
              <a:srgbClr val="F2F2F2"/>
            </a:solid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lnSpc>
                <a:spcPct val="70000"/>
              </a:lnSpc>
            </a:pPr>
            <a:endParaRPr lang="es-ES" sz="1600">
              <a:solidFill>
                <a:srgbClr val="FF0016"/>
              </a:solidFill>
            </a:endParaRPr>
          </a:p>
        </p:txBody>
      </p:sp>
      <p:sp>
        <p:nvSpPr>
          <p:cNvPr id="43" name="Rectángulo 42"/>
          <p:cNvSpPr/>
          <p:nvPr/>
        </p:nvSpPr>
        <p:spPr>
          <a:xfrm>
            <a:off x="2860166" y="3789040"/>
            <a:ext cx="1012714" cy="8661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es-ES" b="1" kern="1200" dirty="0" smtClean="0">
                <a:solidFill>
                  <a:srgbClr val="EC1C3F"/>
                </a:solidFill>
              </a:rPr>
              <a:t>1.    </a:t>
            </a:r>
            <a:r>
              <a:rPr lang="es-ES" sz="1200" kern="1200" dirty="0" smtClean="0">
                <a:solidFill>
                  <a:schemeClr val="tx1">
                    <a:lumMod val="50000"/>
                    <a:lumOff val="50000"/>
                  </a:schemeClr>
                </a:solidFill>
              </a:rPr>
              <a:t>Ordenación Minero Ambiental</a:t>
            </a:r>
            <a:endParaRPr lang="es-ES" sz="1200" kern="1200" dirty="0">
              <a:solidFill>
                <a:schemeClr val="tx1">
                  <a:lumMod val="50000"/>
                  <a:lumOff val="50000"/>
                </a:schemeClr>
              </a:solidFill>
            </a:endParaRPr>
          </a:p>
        </p:txBody>
      </p:sp>
      <p:sp>
        <p:nvSpPr>
          <p:cNvPr id="44" name="Rectángulo 43"/>
          <p:cNvSpPr/>
          <p:nvPr/>
        </p:nvSpPr>
        <p:spPr>
          <a:xfrm>
            <a:off x="2733988" y="5443145"/>
            <a:ext cx="1066884" cy="8661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ángulo 44"/>
          <p:cNvSpPr/>
          <p:nvPr/>
        </p:nvSpPr>
        <p:spPr>
          <a:xfrm>
            <a:off x="2950012" y="5351747"/>
            <a:ext cx="1066884" cy="8661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es-ES" b="1" dirty="0">
                <a:solidFill>
                  <a:srgbClr val="EC1C3F"/>
                </a:solidFill>
              </a:rPr>
              <a:t>2.</a:t>
            </a:r>
            <a:r>
              <a:rPr lang="es-ES" b="1" dirty="0">
                <a:solidFill>
                  <a:schemeClr val="accent5"/>
                </a:solidFill>
              </a:rPr>
              <a:t> </a:t>
            </a:r>
            <a:r>
              <a:rPr lang="es-ES" b="1" dirty="0" smtClean="0">
                <a:solidFill>
                  <a:schemeClr val="accent5"/>
                </a:solidFill>
              </a:rPr>
              <a:t>      </a:t>
            </a:r>
            <a:r>
              <a:rPr lang="es-ES" sz="1200" kern="1200" dirty="0" smtClean="0">
                <a:solidFill>
                  <a:srgbClr val="7F7F7F"/>
                </a:solidFill>
              </a:rPr>
              <a:t>Modelos de restauración y directrices</a:t>
            </a:r>
            <a:endParaRPr lang="es-ES" sz="1200" kern="1200" dirty="0">
              <a:solidFill>
                <a:srgbClr val="7F7F7F"/>
              </a:solidFill>
            </a:endParaRPr>
          </a:p>
        </p:txBody>
      </p:sp>
      <p:sp>
        <p:nvSpPr>
          <p:cNvPr id="47" name="Rectángulo 46"/>
          <p:cNvSpPr/>
          <p:nvPr/>
        </p:nvSpPr>
        <p:spPr>
          <a:xfrm>
            <a:off x="704528" y="5314146"/>
            <a:ext cx="1066884" cy="8661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algn="r" defTabSz="622300">
              <a:lnSpc>
                <a:spcPct val="90000"/>
              </a:lnSpc>
              <a:spcBef>
                <a:spcPct val="0"/>
              </a:spcBef>
              <a:spcAft>
                <a:spcPct val="35000"/>
              </a:spcAft>
            </a:pPr>
            <a:r>
              <a:rPr lang="es-ES" b="1" dirty="0" smtClean="0">
                <a:solidFill>
                  <a:srgbClr val="EC1C3F"/>
                </a:solidFill>
              </a:rPr>
              <a:t>3.</a:t>
            </a:r>
            <a:r>
              <a:rPr lang="es-ES" b="1" dirty="0" smtClean="0">
                <a:solidFill>
                  <a:schemeClr val="accent5"/>
                </a:solidFill>
              </a:rPr>
              <a:t>            </a:t>
            </a:r>
            <a:r>
              <a:rPr lang="es-ES" sz="1200" dirty="0" smtClean="0">
                <a:solidFill>
                  <a:srgbClr val="7F7F7F"/>
                </a:solidFill>
              </a:rPr>
              <a:t>Plan de cierre</a:t>
            </a:r>
            <a:endParaRPr lang="es-ES" sz="1200" dirty="0">
              <a:solidFill>
                <a:srgbClr val="7F7F7F"/>
              </a:solidFill>
            </a:endParaRPr>
          </a:p>
          <a:p>
            <a:pPr lvl="0" algn="r" defTabSz="622300">
              <a:lnSpc>
                <a:spcPct val="90000"/>
              </a:lnSpc>
              <a:spcBef>
                <a:spcPct val="0"/>
              </a:spcBef>
              <a:spcAft>
                <a:spcPct val="35000"/>
              </a:spcAft>
            </a:pPr>
            <a:endParaRPr lang="es-ES" sz="1200" kern="1200" dirty="0">
              <a:solidFill>
                <a:srgbClr val="7F7F7F"/>
              </a:solidFill>
            </a:endParaRPr>
          </a:p>
        </p:txBody>
      </p:sp>
      <p:sp>
        <p:nvSpPr>
          <p:cNvPr id="48" name="Flecha circular 47"/>
          <p:cNvSpPr/>
          <p:nvPr/>
        </p:nvSpPr>
        <p:spPr>
          <a:xfrm rot="19712098">
            <a:off x="1657834" y="3964602"/>
            <a:ext cx="1368152" cy="1368152"/>
          </a:xfrm>
          <a:prstGeom prst="circularArrow">
            <a:avLst>
              <a:gd name="adj1" fmla="val 20150"/>
              <a:gd name="adj2" fmla="val 944871"/>
              <a:gd name="adj3" fmla="val 19796699"/>
              <a:gd name="adj4" fmla="val 16020159"/>
              <a:gd name="adj5" fmla="val 17012"/>
            </a:avLst>
          </a:prstGeom>
          <a:solidFill>
            <a:srgbClr val="EC1C3F"/>
          </a:solidFill>
          <a:ln w="28575" cmpd="sng">
            <a:solidFill>
              <a:srgbClr val="F2F2F2"/>
            </a:solidFill>
          </a:ln>
        </p:spPr>
        <p:style>
          <a:lnRef idx="1">
            <a:schemeClr val="accent1"/>
          </a:lnRef>
          <a:fillRef idx="3">
            <a:schemeClr val="accent1"/>
          </a:fillRef>
          <a:effectRef idx="2">
            <a:schemeClr val="accent1"/>
          </a:effectRef>
          <a:fontRef idx="minor">
            <a:schemeClr val="lt1"/>
          </a:fontRef>
        </p:style>
        <p:txBody>
          <a:bodyPr vert="vert270" rtlCol="0" anchor="t"/>
          <a:lstStyle/>
          <a:p>
            <a:pPr algn="ctr">
              <a:lnSpc>
                <a:spcPct val="70000"/>
              </a:lnSpc>
            </a:pPr>
            <a:endParaRPr lang="es-ES" sz="1600">
              <a:solidFill>
                <a:srgbClr val="FF0016"/>
              </a:solidFill>
            </a:endParaRPr>
          </a:p>
        </p:txBody>
      </p:sp>
      <p:sp>
        <p:nvSpPr>
          <p:cNvPr id="49" name="Rectángulo 48"/>
          <p:cNvSpPr/>
          <p:nvPr/>
        </p:nvSpPr>
        <p:spPr>
          <a:xfrm>
            <a:off x="704528" y="3920118"/>
            <a:ext cx="1066884" cy="8661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algn="r" defTabSz="622300">
              <a:lnSpc>
                <a:spcPct val="90000"/>
              </a:lnSpc>
              <a:spcBef>
                <a:spcPct val="0"/>
              </a:spcBef>
              <a:spcAft>
                <a:spcPct val="35000"/>
              </a:spcAft>
            </a:pPr>
            <a:r>
              <a:rPr lang="es-ES" b="1" dirty="0" smtClean="0">
                <a:solidFill>
                  <a:srgbClr val="EC1C3F"/>
                </a:solidFill>
              </a:rPr>
              <a:t>4.</a:t>
            </a:r>
            <a:r>
              <a:rPr lang="es-ES" b="1" dirty="0" smtClean="0">
                <a:solidFill>
                  <a:schemeClr val="accent5"/>
                </a:solidFill>
              </a:rPr>
              <a:t>      </a:t>
            </a:r>
            <a:r>
              <a:rPr lang="es-ES" sz="1200" dirty="0" smtClean="0">
                <a:solidFill>
                  <a:srgbClr val="7F7F7F"/>
                </a:solidFill>
              </a:rPr>
              <a:t>Ejecución. Seguimiento y control</a:t>
            </a:r>
            <a:endParaRPr lang="es-ES" sz="1200" dirty="0">
              <a:solidFill>
                <a:srgbClr val="7F7F7F"/>
              </a:solidFill>
            </a:endParaRPr>
          </a:p>
          <a:p>
            <a:pPr lvl="0" defTabSz="622300">
              <a:lnSpc>
                <a:spcPct val="90000"/>
              </a:lnSpc>
              <a:spcBef>
                <a:spcPct val="0"/>
              </a:spcBef>
              <a:spcAft>
                <a:spcPct val="35000"/>
              </a:spcAft>
            </a:pPr>
            <a:endParaRPr lang="es-ES" sz="1200" kern="1200" dirty="0">
              <a:solidFill>
                <a:srgbClr val="7F7F7F"/>
              </a:solidFill>
            </a:endParaRPr>
          </a:p>
        </p:txBody>
      </p:sp>
    </p:spTree>
    <p:extLst>
      <p:ext uri="{BB962C8B-B14F-4D97-AF65-F5344CB8AC3E}">
        <p14:creationId xmlns:p14="http://schemas.microsoft.com/office/powerpoint/2010/main" val="3966921971"/>
      </p:ext>
    </p:extLst>
  </p:cSld>
  <p:clrMapOvr>
    <a:masterClrMapping/>
  </p:clrMapOvr>
  <p:transition spd="slow" advTm="5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up)">
                                      <p:cBhvr>
                                        <p:cTn id="15" dur="500"/>
                                        <p:tgtEl>
                                          <p:spTgt spid="40"/>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up)">
                                      <p:cBhvr>
                                        <p:cTn id="19" dur="500"/>
                                        <p:tgtEl>
                                          <p:spTgt spid="45"/>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right)">
                                      <p:cBhvr>
                                        <p:cTn id="23" dur="500"/>
                                        <p:tgtEl>
                                          <p:spTgt spid="41"/>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right)">
                                      <p:cBhvr>
                                        <p:cTn id="27" dur="500"/>
                                        <p:tgtEl>
                                          <p:spTgt spid="47"/>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500"/>
                                        <p:tgtEl>
                                          <p:spTgt spid="42"/>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down)">
                                      <p:cBhvr>
                                        <p:cTn id="35" dur="500"/>
                                        <p:tgtEl>
                                          <p:spTgt spid="49"/>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wipe(left)">
                                      <p:cBhvr>
                                        <p:cTn id="39" dur="500"/>
                                        <p:tgtEl>
                                          <p:spTgt spid="48"/>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up)">
                                      <p:cBhvr>
                                        <p:cTn id="47" dur="500"/>
                                        <p:tgtEl>
                                          <p:spTgt spid="18"/>
                                        </p:tgtEl>
                                      </p:cBhvr>
                                    </p:animEffect>
                                  </p:childTnLst>
                                </p:cTn>
                              </p:par>
                            </p:childTnLst>
                          </p:cTn>
                        </p:par>
                        <p:par>
                          <p:cTn id="48" fill="hold">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par>
                          <p:cTn id="52" fill="hold">
                            <p:stCondLst>
                              <p:cond delay="6000"/>
                            </p:stCondLst>
                            <p:childTnLst>
                              <p:par>
                                <p:cTn id="53" presetID="22" presetClass="entr" presetSubtype="1"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up)">
                                      <p:cBhvr>
                                        <p:cTn id="55" dur="500"/>
                                        <p:tgtEl>
                                          <p:spTgt spid="22"/>
                                        </p:tgtEl>
                                      </p:cBhvr>
                                    </p:animEffect>
                                  </p:childTnLst>
                                </p:cTn>
                              </p:par>
                            </p:childTnLst>
                          </p:cTn>
                        </p:par>
                        <p:par>
                          <p:cTn id="56" fill="hold">
                            <p:stCondLst>
                              <p:cond delay="6500"/>
                            </p:stCondLst>
                            <p:childTnLst>
                              <p:par>
                                <p:cTn id="57" presetID="22" presetClass="entr" presetSubtype="1"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up)">
                                      <p:cBhvr>
                                        <p:cTn id="59" dur="500"/>
                                        <p:tgtEl>
                                          <p:spTgt spid="35"/>
                                        </p:tgtEl>
                                      </p:cBhvr>
                                    </p:animEffect>
                                  </p:childTnLst>
                                </p:cTn>
                              </p:par>
                            </p:childTnLst>
                          </p:cTn>
                        </p:par>
                        <p:par>
                          <p:cTn id="60" fill="hold">
                            <p:stCondLst>
                              <p:cond delay="7000"/>
                            </p:stCondLst>
                            <p:childTnLst>
                              <p:par>
                                <p:cTn id="61" presetID="22" presetClass="entr" presetSubtype="2"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right)">
                                      <p:cBhvr>
                                        <p:cTn id="63" dur="500"/>
                                        <p:tgtEl>
                                          <p:spTgt spid="23"/>
                                        </p:tgtEl>
                                      </p:cBhvr>
                                    </p:animEffect>
                                  </p:childTnLst>
                                </p:cTn>
                              </p:par>
                            </p:childTnLst>
                          </p:cTn>
                        </p:par>
                        <p:par>
                          <p:cTn id="64" fill="hold">
                            <p:stCondLst>
                              <p:cond delay="7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p:stCondLst>
                              <p:cond delay="8000"/>
                            </p:stCondLst>
                            <p:childTnLst>
                              <p:par>
                                <p:cTn id="69" presetID="22" presetClass="entr" presetSubtype="4"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down)">
                                      <p:cBhvr>
                                        <p:cTn id="71" dur="500"/>
                                        <p:tgtEl>
                                          <p:spTgt spid="24"/>
                                        </p:tgtEl>
                                      </p:cBhvr>
                                    </p:animEffect>
                                  </p:childTnLst>
                                </p:cTn>
                              </p:par>
                            </p:childTnLst>
                          </p:cTn>
                        </p:par>
                        <p:par>
                          <p:cTn id="72" fill="hold">
                            <p:stCondLst>
                              <p:cond delay="8500"/>
                            </p:stCondLst>
                            <p:childTnLst>
                              <p:par>
                                <p:cTn id="73" presetID="22" presetClass="entr" presetSubtype="4" fill="hold" grpId="0" nodeType="after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down)">
                                      <p:cBhvr>
                                        <p:cTn id="75" dur="500"/>
                                        <p:tgtEl>
                                          <p:spTgt spid="39"/>
                                        </p:tgtEl>
                                      </p:cBhvr>
                                    </p:animEffect>
                                  </p:childTnLst>
                                </p:cTn>
                              </p:par>
                            </p:childTnLst>
                          </p:cTn>
                        </p:par>
                        <p:par>
                          <p:cTn id="76" fill="hold">
                            <p:stCondLst>
                              <p:cond delay="9000"/>
                            </p:stCondLst>
                            <p:childTnLst>
                              <p:par>
                                <p:cTn id="77" presetID="22" presetClass="entr" presetSubtype="8" fill="hold" grpId="0"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wipe(left)">
                                      <p:cBhvr>
                                        <p:cTn id="7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5" grpId="0" animBg="1"/>
      <p:bldP spid="22" grpId="0" animBg="1"/>
      <p:bldP spid="23" grpId="0" animBg="1"/>
      <p:bldP spid="24" grpId="0" animBg="1"/>
      <p:bldP spid="27" grpId="0"/>
      <p:bldP spid="35" grpId="0"/>
      <p:bldP spid="38" grpId="0"/>
      <p:bldP spid="39" grpId="0"/>
      <p:bldP spid="40" grpId="0" animBg="1"/>
      <p:bldP spid="41" grpId="0" animBg="1"/>
      <p:bldP spid="42" grpId="0" animBg="1"/>
      <p:bldP spid="43" grpId="0"/>
      <p:bldP spid="45" grpId="0"/>
      <p:bldP spid="47" grpId="0"/>
      <p:bldP spid="48" grpId="0" animBg="1"/>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a:spLocks noChangeArrowheads="1"/>
          </p:cNvSpPr>
          <p:nvPr/>
        </p:nvSpPr>
        <p:spPr bwMode="auto">
          <a:xfrm>
            <a:off x="633000" y="1627200"/>
            <a:ext cx="8640000" cy="259045"/>
          </a:xfrm>
          <a:prstGeom prst="rect">
            <a:avLst/>
          </a:prstGeom>
          <a:noFill/>
          <a:ln w="9525">
            <a:noFill/>
            <a:miter lim="800000"/>
            <a:headEnd/>
            <a:tailEnd/>
          </a:ln>
        </p:spPr>
        <p:txBody>
          <a:bodyPr>
            <a:spAutoFit/>
          </a:bodyPr>
          <a:lstStyle/>
          <a:p>
            <a:pPr>
              <a:lnSpc>
                <a:spcPct val="80000"/>
              </a:lnSpc>
            </a:pPr>
            <a:r>
              <a:rPr lang="es-ES" sz="1300" dirty="0" smtClean="0">
                <a:solidFill>
                  <a:schemeClr val="tx1">
                    <a:lumMod val="65000"/>
                    <a:lumOff val="35000"/>
                  </a:schemeClr>
                </a:solidFill>
                <a:latin typeface="Arial"/>
                <a:cs typeface="Arial"/>
              </a:rPr>
              <a:t>Integración de los planes de cierre de minas dentro de las etapas de proceso minero</a:t>
            </a:r>
            <a:endParaRPr lang="es-ES" sz="1300" dirty="0">
              <a:solidFill>
                <a:schemeClr val="tx1">
                  <a:lumMod val="65000"/>
                  <a:lumOff val="35000"/>
                </a:schemeClr>
              </a:solidFill>
              <a:latin typeface="Arial"/>
              <a:cs typeface="Arial"/>
            </a:endParaRPr>
          </a:p>
        </p:txBody>
      </p:sp>
      <p:sp>
        <p:nvSpPr>
          <p:cNvPr id="36" name="Marcador de número de diapositiva 35"/>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19</a:t>
            </a:fld>
            <a:endParaRPr lang="es-ES" altLang="es-ES" dirty="0"/>
          </a:p>
        </p:txBody>
      </p:sp>
      <p:sp>
        <p:nvSpPr>
          <p:cNvPr id="37"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Cierre de minas</a:t>
            </a:r>
            <a:endParaRPr lang="es-ES" sz="3600" dirty="0">
              <a:solidFill>
                <a:schemeClr val="tx1">
                  <a:lumMod val="75000"/>
                  <a:lumOff val="25000"/>
                </a:schemeClr>
              </a:solidFill>
              <a:latin typeface="Helvetica"/>
              <a:ea typeface="Gill Sans" charset="0"/>
              <a:cs typeface="Helvetica"/>
              <a:sym typeface="Gill Sans" charset="0"/>
            </a:endParaRPr>
          </a:p>
        </p:txBody>
      </p:sp>
      <p:grpSp>
        <p:nvGrpSpPr>
          <p:cNvPr id="38" name="Agrupar 37"/>
          <p:cNvGrpSpPr/>
          <p:nvPr/>
        </p:nvGrpSpPr>
        <p:grpSpPr>
          <a:xfrm>
            <a:off x="596454" y="1916832"/>
            <a:ext cx="8713093" cy="4392637"/>
            <a:chOff x="704528" y="1916832"/>
            <a:chExt cx="8713093" cy="4392637"/>
          </a:xfrm>
        </p:grpSpPr>
        <p:sp>
          <p:nvSpPr>
            <p:cNvPr id="3" name="1 Rectángulo redondeado"/>
            <p:cNvSpPr>
              <a:spLocks noChangeArrowheads="1"/>
            </p:cNvSpPr>
            <p:nvPr/>
          </p:nvSpPr>
          <p:spPr bwMode="auto">
            <a:xfrm>
              <a:off x="1208658" y="5589389"/>
              <a:ext cx="1079500" cy="647724"/>
            </a:xfrm>
            <a:prstGeom prst="roundRect">
              <a:avLst>
                <a:gd name="adj" fmla="val 16667"/>
              </a:avLst>
            </a:prstGeom>
            <a:blipFill dpi="0" rotWithShape="0">
              <a:blip r:embed="rId2" cstate="print"/>
              <a:srcRect/>
              <a:tile tx="0" ty="0" sx="100000" sy="100000" flip="none" algn="tl"/>
            </a:blipFill>
            <a:ln w="38100">
              <a:solidFill>
                <a:srgbClr val="FFFFFF"/>
              </a:solidFill>
              <a:round/>
              <a:headEnd/>
              <a:tailEnd/>
            </a:ln>
            <a:effectLst>
              <a:outerShdw dist="23000" dir="5400000" algn="ctr" rotWithShape="0">
                <a:srgbClr val="808080">
                  <a:alpha val="34998"/>
                </a:srgbClr>
              </a:outerShdw>
            </a:effectLst>
          </p:spPr>
          <p:txBody>
            <a:bodyPr lIns="0" tIns="0" rIns="0" bIns="0" anchor="ctr"/>
            <a:lstStyle/>
            <a:p>
              <a:pPr algn="ctr"/>
              <a:r>
                <a:rPr lang="es-ES" sz="1100" b="1">
                  <a:solidFill>
                    <a:srgbClr val="7D8078"/>
                  </a:solidFill>
                </a:rPr>
                <a:t>EXPLORACIÓN</a:t>
              </a:r>
            </a:p>
          </p:txBody>
        </p:sp>
        <p:sp>
          <p:nvSpPr>
            <p:cNvPr id="4" name="2 Rectángulo redondeado"/>
            <p:cNvSpPr>
              <a:spLocks noChangeArrowheads="1"/>
            </p:cNvSpPr>
            <p:nvPr/>
          </p:nvSpPr>
          <p:spPr bwMode="auto">
            <a:xfrm>
              <a:off x="2432621" y="5589389"/>
              <a:ext cx="1152525" cy="647724"/>
            </a:xfrm>
            <a:prstGeom prst="roundRect">
              <a:avLst>
                <a:gd name="adj" fmla="val 16667"/>
              </a:avLst>
            </a:prstGeom>
            <a:blipFill dpi="0" rotWithShape="0">
              <a:blip r:embed="rId2" cstate="print"/>
              <a:srcRect/>
              <a:tile tx="0" ty="0" sx="100000" sy="100000" flip="none" algn="tl"/>
            </a:blipFill>
            <a:ln w="38100">
              <a:solidFill>
                <a:srgbClr val="FFFFFF"/>
              </a:solidFill>
              <a:round/>
              <a:headEnd/>
              <a:tailEnd/>
            </a:ln>
            <a:effectLst>
              <a:outerShdw dist="23000" dir="5400000" algn="ctr" rotWithShape="0">
                <a:srgbClr val="808080">
                  <a:alpha val="34998"/>
                </a:srgbClr>
              </a:outerShdw>
            </a:effectLst>
          </p:spPr>
          <p:txBody>
            <a:bodyPr lIns="0" tIns="0" rIns="0" bIns="0" anchor="ctr"/>
            <a:lstStyle/>
            <a:p>
              <a:pPr algn="ctr">
                <a:defRPr/>
              </a:pPr>
              <a:r>
                <a:rPr lang="es-ES" sz="1100" b="1" dirty="0">
                  <a:solidFill>
                    <a:srgbClr val="7D8078"/>
                  </a:solidFill>
                  <a:latin typeface="Calibri" charset="0"/>
                  <a:ea typeface="ＭＳ Ｐゴシック" charset="0"/>
                  <a:cs typeface="Calibri" charset="0"/>
                  <a:sym typeface="Calibri" charset="0"/>
                </a:rPr>
                <a:t>ESTUDIOS DE VIABILIDAD</a:t>
              </a:r>
            </a:p>
          </p:txBody>
        </p:sp>
        <p:sp>
          <p:nvSpPr>
            <p:cNvPr id="5" name="3 Rectángulo redondeado"/>
            <p:cNvSpPr>
              <a:spLocks noChangeArrowheads="1"/>
            </p:cNvSpPr>
            <p:nvPr/>
          </p:nvSpPr>
          <p:spPr bwMode="auto">
            <a:xfrm>
              <a:off x="3728021" y="5589389"/>
              <a:ext cx="1152525" cy="647724"/>
            </a:xfrm>
            <a:prstGeom prst="roundRect">
              <a:avLst>
                <a:gd name="adj" fmla="val 16667"/>
              </a:avLst>
            </a:prstGeom>
            <a:blipFill dpi="0" rotWithShape="0">
              <a:blip r:embed="rId2" cstate="print"/>
              <a:srcRect/>
              <a:tile tx="0" ty="0" sx="100000" sy="100000" flip="none" algn="tl"/>
            </a:blipFill>
            <a:ln w="38100">
              <a:solidFill>
                <a:srgbClr val="FFFFFF"/>
              </a:solidFill>
              <a:round/>
              <a:headEnd/>
              <a:tailEnd/>
            </a:ln>
            <a:effectLst>
              <a:outerShdw dist="23000" dir="5400000" algn="ctr" rotWithShape="0">
                <a:srgbClr val="808080">
                  <a:alpha val="34998"/>
                </a:srgbClr>
              </a:outerShdw>
            </a:effectLst>
          </p:spPr>
          <p:txBody>
            <a:bodyPr lIns="0" tIns="0" rIns="0" bIns="0" anchor="ctr"/>
            <a:lstStyle/>
            <a:p>
              <a:pPr algn="ctr"/>
              <a:r>
                <a:rPr lang="es-ES" sz="1100" b="1">
                  <a:solidFill>
                    <a:srgbClr val="7D8078"/>
                  </a:solidFill>
                </a:rPr>
                <a:t>CONSTRUCCIÓN </a:t>
              </a:r>
            </a:p>
            <a:p>
              <a:pPr algn="ctr"/>
              <a:r>
                <a:rPr lang="es-ES" sz="1100" b="1">
                  <a:solidFill>
                    <a:srgbClr val="7D8078"/>
                  </a:solidFill>
                </a:rPr>
                <a:t>Y MONTAJE</a:t>
              </a:r>
            </a:p>
          </p:txBody>
        </p:sp>
        <p:sp>
          <p:nvSpPr>
            <p:cNvPr id="6" name="4 Rectángulo redondeado"/>
            <p:cNvSpPr>
              <a:spLocks noChangeArrowheads="1"/>
            </p:cNvSpPr>
            <p:nvPr/>
          </p:nvSpPr>
          <p:spPr bwMode="auto">
            <a:xfrm>
              <a:off x="5023421" y="5589389"/>
              <a:ext cx="1225550" cy="647724"/>
            </a:xfrm>
            <a:prstGeom prst="roundRect">
              <a:avLst>
                <a:gd name="adj" fmla="val 16667"/>
              </a:avLst>
            </a:prstGeom>
            <a:blipFill dpi="0" rotWithShape="0">
              <a:blip r:embed="rId2" cstate="print"/>
              <a:srcRect/>
              <a:tile tx="0" ty="0" sx="100000" sy="100000" flip="none" algn="tl"/>
            </a:blipFill>
            <a:ln w="38100">
              <a:solidFill>
                <a:srgbClr val="FFFFFF"/>
              </a:solidFill>
              <a:round/>
              <a:headEnd/>
              <a:tailEnd/>
            </a:ln>
            <a:effectLst>
              <a:outerShdw dist="23000" dir="5400000" algn="ctr" rotWithShape="0">
                <a:srgbClr val="808080">
                  <a:alpha val="34998"/>
                </a:srgbClr>
              </a:outerShdw>
            </a:effectLst>
          </p:spPr>
          <p:txBody>
            <a:bodyPr lIns="0" tIns="0" rIns="0" bIns="0" anchor="ctr"/>
            <a:lstStyle/>
            <a:p>
              <a:pPr algn="ctr"/>
              <a:r>
                <a:rPr lang="es-ES" sz="1100" b="1">
                  <a:solidFill>
                    <a:srgbClr val="7D8078"/>
                  </a:solidFill>
                </a:rPr>
                <a:t>EXPLOTACIÓN </a:t>
              </a:r>
            </a:p>
            <a:p>
              <a:pPr algn="ctr"/>
              <a:r>
                <a:rPr lang="es-ES" sz="1100" b="1">
                  <a:solidFill>
                    <a:srgbClr val="7D8078"/>
                  </a:solidFill>
                </a:rPr>
                <a:t>Y BENEFICIO </a:t>
              </a:r>
            </a:p>
          </p:txBody>
        </p:sp>
        <p:sp>
          <p:nvSpPr>
            <p:cNvPr id="7" name="5 Rectángulo redondeado"/>
            <p:cNvSpPr>
              <a:spLocks noChangeArrowheads="1"/>
            </p:cNvSpPr>
            <p:nvPr/>
          </p:nvSpPr>
          <p:spPr bwMode="auto">
            <a:xfrm>
              <a:off x="6393433" y="5589389"/>
              <a:ext cx="1439863" cy="647724"/>
            </a:xfrm>
            <a:prstGeom prst="roundRect">
              <a:avLst>
                <a:gd name="adj" fmla="val 16667"/>
              </a:avLst>
            </a:prstGeom>
            <a:blipFill dpi="0" rotWithShape="0">
              <a:blip r:embed="rId2" cstate="print"/>
              <a:srcRect/>
              <a:tile tx="0" ty="0" sx="100000" sy="100000" flip="none" algn="tl"/>
            </a:blipFill>
            <a:ln w="38100">
              <a:solidFill>
                <a:srgbClr val="FFFFFF"/>
              </a:solidFill>
              <a:round/>
              <a:headEnd/>
              <a:tailEnd/>
            </a:ln>
            <a:effectLst>
              <a:outerShdw dist="23000" dir="5400000" algn="ctr" rotWithShape="0">
                <a:srgbClr val="808080">
                  <a:alpha val="34998"/>
                </a:srgbClr>
              </a:outerShdw>
            </a:effectLst>
          </p:spPr>
          <p:txBody>
            <a:bodyPr lIns="0" tIns="0" rIns="0" bIns="0" anchor="ctr"/>
            <a:lstStyle/>
            <a:p>
              <a:pPr algn="ctr">
                <a:defRPr/>
              </a:pPr>
              <a:r>
                <a:rPr lang="es-ES" sz="1100" b="1" dirty="0">
                  <a:solidFill>
                    <a:srgbClr val="7D8078"/>
                  </a:solidFill>
                  <a:latin typeface="Calibri" charset="0"/>
                  <a:ea typeface="ＭＳ Ｐゴシック" charset="0"/>
                  <a:cs typeface="Calibri" charset="0"/>
                  <a:sym typeface="Calibri" charset="0"/>
                </a:rPr>
                <a:t>PARADA Y </a:t>
              </a:r>
              <a:br>
                <a:rPr lang="es-ES" sz="1100" b="1" dirty="0">
                  <a:solidFill>
                    <a:srgbClr val="7D8078"/>
                  </a:solidFill>
                  <a:latin typeface="Calibri" charset="0"/>
                  <a:ea typeface="ＭＳ Ｐゴシック" charset="0"/>
                  <a:cs typeface="Calibri" charset="0"/>
                  <a:sym typeface="Calibri" charset="0"/>
                </a:rPr>
              </a:br>
              <a:r>
                <a:rPr lang="es-ES" sz="1100" b="1" dirty="0">
                  <a:solidFill>
                    <a:srgbClr val="7D8078"/>
                  </a:solidFill>
                  <a:latin typeface="Calibri" charset="0"/>
                  <a:ea typeface="ＭＳ Ｐゴシック" charset="0"/>
                  <a:cs typeface="Calibri" charset="0"/>
                  <a:sym typeface="Calibri" charset="0"/>
                </a:rPr>
                <a:t>DESMANTELAMIENTO</a:t>
              </a:r>
            </a:p>
          </p:txBody>
        </p:sp>
        <p:sp>
          <p:nvSpPr>
            <p:cNvPr id="8" name="6 Rectángulo redondeado"/>
            <p:cNvSpPr>
              <a:spLocks noChangeArrowheads="1"/>
            </p:cNvSpPr>
            <p:nvPr/>
          </p:nvSpPr>
          <p:spPr bwMode="auto">
            <a:xfrm>
              <a:off x="7977758" y="5589389"/>
              <a:ext cx="1223963" cy="647724"/>
            </a:xfrm>
            <a:prstGeom prst="roundRect">
              <a:avLst>
                <a:gd name="adj" fmla="val 16667"/>
              </a:avLst>
            </a:prstGeom>
            <a:blipFill dpi="0" rotWithShape="0">
              <a:blip r:embed="rId2" cstate="print"/>
              <a:srcRect/>
              <a:tile tx="0" ty="0" sx="100000" sy="100000" flip="none" algn="tl"/>
            </a:blipFill>
            <a:ln w="38100">
              <a:solidFill>
                <a:srgbClr val="FFFFFF"/>
              </a:solidFill>
              <a:round/>
              <a:headEnd/>
              <a:tailEnd/>
            </a:ln>
            <a:effectLst>
              <a:outerShdw dist="23000" dir="5400000" algn="ctr" rotWithShape="0">
                <a:srgbClr val="808080">
                  <a:alpha val="34998"/>
                </a:srgbClr>
              </a:outerShdw>
            </a:effectLst>
          </p:spPr>
          <p:txBody>
            <a:bodyPr lIns="0" tIns="0" rIns="0" bIns="0" anchor="ctr"/>
            <a:lstStyle/>
            <a:p>
              <a:pPr algn="ctr">
                <a:defRPr/>
              </a:pPr>
              <a:r>
                <a:rPr lang="es-ES" sz="1100" b="1" dirty="0">
                  <a:solidFill>
                    <a:srgbClr val="7D8078"/>
                  </a:solidFill>
                  <a:latin typeface="Calibri" charset="0"/>
                  <a:ea typeface="ＭＳ Ｐゴシック" charset="0"/>
                  <a:cs typeface="Calibri" charset="0"/>
                  <a:sym typeface="Calibri" charset="0"/>
                </a:rPr>
                <a:t>MONITOREO TRAS EL ABANDONO</a:t>
              </a:r>
            </a:p>
          </p:txBody>
        </p:sp>
        <p:sp>
          <p:nvSpPr>
            <p:cNvPr id="10" name="34 Rectángulo redondeado"/>
            <p:cNvSpPr>
              <a:spLocks noChangeArrowheads="1"/>
            </p:cNvSpPr>
            <p:nvPr/>
          </p:nvSpPr>
          <p:spPr bwMode="auto">
            <a:xfrm>
              <a:off x="3585146" y="4148857"/>
              <a:ext cx="1152525" cy="576263"/>
            </a:xfrm>
            <a:prstGeom prst="roundRect">
              <a:avLst>
                <a:gd name="adj" fmla="val 16667"/>
              </a:avLst>
            </a:prstGeom>
            <a:pattFill prst="ltDnDiag">
              <a:fgClr>
                <a:srgbClr val="F2F2F2"/>
              </a:fgClr>
              <a:bgClr>
                <a:schemeClr val="bg1"/>
              </a:bgClr>
            </a:pattFill>
            <a:ln w="38100">
              <a:solidFill>
                <a:srgbClr val="1E758F"/>
              </a:solidFill>
              <a:round/>
              <a:headEnd/>
              <a:tailEnd/>
            </a:ln>
            <a:effectLst>
              <a:outerShdw dist="23000" dir="5400000" algn="ctr" rotWithShape="0">
                <a:srgbClr val="808080">
                  <a:alpha val="34998"/>
                </a:srgbClr>
              </a:outerShdw>
            </a:effectLst>
          </p:spPr>
          <p:txBody>
            <a:bodyPr lIns="0" tIns="0" rIns="0" bIns="0" anchor="ctr"/>
            <a:lstStyle/>
            <a:p>
              <a:pPr algn="ctr" defTabSz="271463"/>
              <a:r>
                <a:rPr lang="es-ES" sz="900" b="1">
                  <a:solidFill>
                    <a:srgbClr val="0D0D0D"/>
                  </a:solidFill>
                </a:rPr>
                <a:t>PERMISOS DE EXPLOTACIÓN</a:t>
              </a:r>
            </a:p>
          </p:txBody>
        </p:sp>
        <p:sp>
          <p:nvSpPr>
            <p:cNvPr id="11" name="35 Rectángulo redondeado"/>
            <p:cNvSpPr>
              <a:spLocks noChangeArrowheads="1"/>
            </p:cNvSpPr>
            <p:nvPr/>
          </p:nvSpPr>
          <p:spPr bwMode="auto">
            <a:xfrm>
              <a:off x="1424558" y="3537670"/>
              <a:ext cx="1152525" cy="576262"/>
            </a:xfrm>
            <a:prstGeom prst="roundRect">
              <a:avLst>
                <a:gd name="adj" fmla="val 16667"/>
              </a:avLst>
            </a:prstGeom>
            <a:pattFill prst="ltDnDiag">
              <a:fgClr>
                <a:srgbClr val="F2F2F2"/>
              </a:fgClr>
              <a:bgClr>
                <a:schemeClr val="bg1"/>
              </a:bgClr>
            </a:pattFill>
            <a:ln w="38100">
              <a:solidFill>
                <a:srgbClr val="6D8E2C"/>
              </a:solidFill>
              <a:round/>
              <a:headEnd/>
              <a:tailEnd/>
            </a:ln>
            <a:effectLst>
              <a:outerShdw dist="23000" dir="5400000" algn="ctr" rotWithShape="0">
                <a:srgbClr val="808080">
                  <a:alpha val="34998"/>
                </a:srgbClr>
              </a:outerShdw>
            </a:effectLst>
          </p:spPr>
          <p:txBody>
            <a:bodyPr lIns="0" tIns="0" rIns="0" bIns="0" anchor="ctr"/>
            <a:lstStyle/>
            <a:p>
              <a:pPr algn="ctr" defTabSz="271463">
                <a:defRPr/>
              </a:pPr>
              <a:r>
                <a:rPr lang="es-ES" sz="900" b="1" dirty="0">
                  <a:solidFill>
                    <a:schemeClr val="tx1">
                      <a:lumMod val="95000"/>
                      <a:lumOff val="5000"/>
                    </a:schemeClr>
                  </a:solidFill>
                  <a:latin typeface="Calibri" charset="0"/>
                  <a:ea typeface="ＭＳ Ｐゴシック" charset="0"/>
                  <a:cs typeface="Calibri" charset="0"/>
                  <a:sym typeface="Calibri" charset="0"/>
                </a:rPr>
                <a:t>PLAN DE CIERRE INICIAL</a:t>
              </a:r>
            </a:p>
          </p:txBody>
        </p:sp>
        <p:sp>
          <p:nvSpPr>
            <p:cNvPr id="12" name="36 Rectángulo redondeado"/>
            <p:cNvSpPr>
              <a:spLocks noChangeArrowheads="1"/>
            </p:cNvSpPr>
            <p:nvPr/>
          </p:nvSpPr>
          <p:spPr bwMode="auto">
            <a:xfrm>
              <a:off x="2000821" y="2672482"/>
              <a:ext cx="1871662" cy="576263"/>
            </a:xfrm>
            <a:prstGeom prst="roundRect">
              <a:avLst>
                <a:gd name="adj" fmla="val 16667"/>
              </a:avLst>
            </a:prstGeom>
            <a:pattFill prst="ltDnDiag">
              <a:fgClr>
                <a:srgbClr val="F2F2F2"/>
              </a:fgClr>
              <a:bgClr>
                <a:schemeClr val="bg1"/>
              </a:bgClr>
            </a:pattFill>
            <a:ln w="38100">
              <a:solidFill>
                <a:srgbClr val="6D8E2C"/>
              </a:solidFill>
              <a:round/>
              <a:headEnd/>
              <a:tailEnd/>
            </a:ln>
            <a:effectLst>
              <a:outerShdw dist="23000" dir="5400000" algn="ctr" rotWithShape="0">
                <a:srgbClr val="808080">
                  <a:alpha val="34998"/>
                </a:srgbClr>
              </a:outerShdw>
            </a:effectLst>
          </p:spPr>
          <p:txBody>
            <a:bodyPr lIns="0" tIns="0" rIns="0" bIns="0" anchor="ctr"/>
            <a:lstStyle/>
            <a:p>
              <a:pPr algn="ctr" defTabSz="271463"/>
              <a:r>
                <a:rPr lang="es-ES" sz="900" b="1">
                  <a:solidFill>
                    <a:srgbClr val="0D0D0D"/>
                  </a:solidFill>
                </a:rPr>
                <a:t>ACTUALIZACIÓN DEL PLAN,</a:t>
              </a:r>
            </a:p>
            <a:p>
              <a:pPr algn="ctr" defTabSz="271463"/>
              <a:r>
                <a:rPr lang="es-ES" sz="900" b="1">
                  <a:solidFill>
                    <a:srgbClr val="0D0D0D"/>
                  </a:solidFill>
                </a:rPr>
                <a:t>ESTIMACIÓN DE COSTES</a:t>
              </a:r>
            </a:p>
          </p:txBody>
        </p:sp>
        <p:sp>
          <p:nvSpPr>
            <p:cNvPr id="13" name="38 Rectángulo redondeado"/>
            <p:cNvSpPr>
              <a:spLocks noChangeArrowheads="1"/>
            </p:cNvSpPr>
            <p:nvPr/>
          </p:nvSpPr>
          <p:spPr bwMode="auto">
            <a:xfrm>
              <a:off x="3440683" y="1916832"/>
              <a:ext cx="1439863" cy="360363"/>
            </a:xfrm>
            <a:prstGeom prst="roundRect">
              <a:avLst>
                <a:gd name="adj" fmla="val 0"/>
              </a:avLst>
            </a:prstGeom>
            <a:solidFill>
              <a:srgbClr val="6D8E2C"/>
            </a:solidFill>
            <a:ln w="9525">
              <a:solidFill>
                <a:srgbClr val="F9F9F9"/>
              </a:solidFill>
              <a:round/>
              <a:headEnd/>
              <a:tailEnd/>
            </a:ln>
            <a:effectLst>
              <a:outerShdw dist="23000" dir="5400000" rotWithShape="0">
                <a:srgbClr val="808080">
                  <a:alpha val="34999"/>
                </a:srgbClr>
              </a:outerShdw>
            </a:effectLst>
          </p:spPr>
          <p:txBody>
            <a:bodyPr/>
            <a:lstStyle/>
            <a:p>
              <a:pPr algn="ctr">
                <a:defRPr/>
              </a:pPr>
              <a:r>
                <a:rPr lang="es-ES" sz="1400" b="1" dirty="0">
                  <a:solidFill>
                    <a:schemeClr val="lt1"/>
                  </a:solidFill>
                  <a:latin typeface="Calibri"/>
                  <a:ea typeface="+mn-ea"/>
                  <a:cs typeface="Calibri"/>
                  <a:sym typeface="Calibri" charset="0"/>
                </a:rPr>
                <a:t>PLAN DE CIERRE</a:t>
              </a:r>
            </a:p>
          </p:txBody>
        </p:sp>
        <p:sp>
          <p:nvSpPr>
            <p:cNvPr id="14" name="39 Rectángulo redondeado"/>
            <p:cNvSpPr>
              <a:spLocks noChangeArrowheads="1"/>
            </p:cNvSpPr>
            <p:nvPr/>
          </p:nvSpPr>
          <p:spPr bwMode="auto">
            <a:xfrm>
              <a:off x="4448746" y="2637557"/>
              <a:ext cx="2089150" cy="647700"/>
            </a:xfrm>
            <a:prstGeom prst="roundRect">
              <a:avLst>
                <a:gd name="adj" fmla="val 16667"/>
              </a:avLst>
            </a:prstGeom>
            <a:pattFill prst="ltDnDiag">
              <a:fgClr>
                <a:srgbClr val="F2F2F2"/>
              </a:fgClr>
              <a:bgClr>
                <a:schemeClr val="bg1"/>
              </a:bgClr>
            </a:pattFill>
            <a:ln w="38100">
              <a:solidFill>
                <a:srgbClr val="6D8E2C"/>
              </a:solidFill>
              <a:round/>
              <a:headEnd/>
              <a:tailEnd/>
            </a:ln>
            <a:effectLst>
              <a:outerShdw dist="23000" dir="5400000" algn="ctr" rotWithShape="0">
                <a:srgbClr val="808080">
                  <a:alpha val="34998"/>
                </a:srgbClr>
              </a:outerShdw>
            </a:effectLst>
          </p:spPr>
          <p:txBody>
            <a:bodyPr lIns="0" tIns="0" rIns="0" bIns="0" anchor="ctr"/>
            <a:lstStyle/>
            <a:p>
              <a:pPr marL="130175" algn="ctr" defTabSz="271463"/>
              <a:r>
                <a:rPr lang="es-ES" sz="900" b="1">
                  <a:solidFill>
                    <a:srgbClr val="0D0D0D"/>
                  </a:solidFill>
                </a:rPr>
                <a:t>ACTUALIZACIÓN DEL PLAN</a:t>
              </a:r>
            </a:p>
            <a:p>
              <a:pPr marL="130175" algn="ctr" defTabSz="271463"/>
              <a:r>
                <a:rPr lang="es-ES" sz="900" b="1">
                  <a:solidFill>
                    <a:srgbClr val="0D0D0D"/>
                  </a:solidFill>
                </a:rPr>
                <a:t>(Permisos  ambientales, inspecciones mineras, cambios operacionales)</a:t>
              </a:r>
            </a:p>
          </p:txBody>
        </p:sp>
        <p:sp>
          <p:nvSpPr>
            <p:cNvPr id="15" name="40 Rectángulo redondeado"/>
            <p:cNvSpPr>
              <a:spLocks noChangeArrowheads="1"/>
            </p:cNvSpPr>
            <p:nvPr/>
          </p:nvSpPr>
          <p:spPr bwMode="auto">
            <a:xfrm>
              <a:off x="7041133" y="2637557"/>
              <a:ext cx="1728788" cy="647700"/>
            </a:xfrm>
            <a:prstGeom prst="roundRect">
              <a:avLst>
                <a:gd name="adj" fmla="val 16667"/>
              </a:avLst>
            </a:prstGeom>
            <a:pattFill prst="ltDnDiag">
              <a:fgClr>
                <a:srgbClr val="F2F2F2"/>
              </a:fgClr>
              <a:bgClr>
                <a:schemeClr val="bg1"/>
              </a:bgClr>
            </a:pattFill>
            <a:ln w="38100">
              <a:solidFill>
                <a:srgbClr val="6D8E2C"/>
              </a:solidFill>
              <a:round/>
              <a:headEnd/>
              <a:tailEnd/>
            </a:ln>
            <a:effectLst>
              <a:outerShdw dist="23000" dir="5400000" algn="ctr" rotWithShape="0">
                <a:srgbClr val="808080">
                  <a:alpha val="34998"/>
                </a:srgbClr>
              </a:outerShdw>
            </a:effectLst>
          </p:spPr>
          <p:txBody>
            <a:bodyPr lIns="0" tIns="0" rIns="0" bIns="0" anchor="ctr"/>
            <a:lstStyle/>
            <a:p>
              <a:pPr algn="ctr" defTabSz="271463"/>
              <a:r>
                <a:rPr lang="es-ES" sz="900" b="1">
                  <a:solidFill>
                    <a:srgbClr val="0D0D0D"/>
                  </a:solidFill>
                </a:rPr>
                <a:t>IMPLEMENTACIÓN Y </a:t>
              </a:r>
              <a:br>
                <a:rPr lang="es-ES" sz="900" b="1">
                  <a:solidFill>
                    <a:srgbClr val="0D0D0D"/>
                  </a:solidFill>
                </a:rPr>
              </a:br>
              <a:r>
                <a:rPr lang="es-ES" sz="900" b="1">
                  <a:solidFill>
                    <a:srgbClr val="0D0D0D"/>
                  </a:solidFill>
                </a:rPr>
                <a:t>DOCUMENTACIÓN DEL CIERRE</a:t>
              </a:r>
            </a:p>
          </p:txBody>
        </p:sp>
        <p:sp>
          <p:nvSpPr>
            <p:cNvPr id="16" name="41 Rectángulo redondeado"/>
            <p:cNvSpPr>
              <a:spLocks noChangeArrowheads="1"/>
            </p:cNvSpPr>
            <p:nvPr/>
          </p:nvSpPr>
          <p:spPr bwMode="auto">
            <a:xfrm>
              <a:off x="5456808" y="4077420"/>
              <a:ext cx="1800225" cy="503237"/>
            </a:xfrm>
            <a:prstGeom prst="roundRect">
              <a:avLst>
                <a:gd name="adj" fmla="val 16667"/>
              </a:avLst>
            </a:prstGeom>
            <a:pattFill prst="ltDnDiag">
              <a:fgClr>
                <a:srgbClr val="F2F2F2"/>
              </a:fgClr>
              <a:bgClr>
                <a:schemeClr val="bg1"/>
              </a:bgClr>
            </a:pattFill>
            <a:ln w="38100">
              <a:solidFill>
                <a:srgbClr val="6D8E2C"/>
              </a:solidFill>
              <a:round/>
              <a:headEnd/>
              <a:tailEnd/>
            </a:ln>
            <a:effectLst>
              <a:outerShdw dist="23000" dir="5400000" algn="ctr" rotWithShape="0">
                <a:srgbClr val="808080">
                  <a:alpha val="34998"/>
                </a:srgbClr>
              </a:outerShdw>
            </a:effectLst>
          </p:spPr>
          <p:txBody>
            <a:bodyPr lIns="0" tIns="0" rIns="0" bIns="0" anchor="ctr"/>
            <a:lstStyle/>
            <a:p>
              <a:pPr algn="ctr" defTabSz="271463"/>
              <a:r>
                <a:rPr lang="es-ES" sz="900" b="1">
                  <a:solidFill>
                    <a:srgbClr val="0D0D0D"/>
                  </a:solidFill>
                </a:rPr>
                <a:t>FINALIZACIÓN DEL PLAN Y </a:t>
              </a:r>
              <a:br>
                <a:rPr lang="es-ES" sz="900" b="1">
                  <a:solidFill>
                    <a:srgbClr val="0D0D0D"/>
                  </a:solidFill>
                </a:rPr>
              </a:br>
              <a:r>
                <a:rPr lang="es-ES" sz="900" b="1">
                  <a:solidFill>
                    <a:srgbClr val="0D0D0D"/>
                  </a:solidFill>
                </a:rPr>
                <a:t>ENVÍO A AUTORIDADES</a:t>
              </a:r>
            </a:p>
          </p:txBody>
        </p:sp>
        <p:sp>
          <p:nvSpPr>
            <p:cNvPr id="17" name="43 Rectángulo redondeado"/>
            <p:cNvSpPr>
              <a:spLocks noChangeArrowheads="1"/>
            </p:cNvSpPr>
            <p:nvPr/>
          </p:nvSpPr>
          <p:spPr bwMode="auto">
            <a:xfrm>
              <a:off x="8014271" y="3717057"/>
              <a:ext cx="1403350" cy="863600"/>
            </a:xfrm>
            <a:prstGeom prst="roundRect">
              <a:avLst>
                <a:gd name="adj" fmla="val 16667"/>
              </a:avLst>
            </a:prstGeom>
            <a:pattFill prst="ltDnDiag">
              <a:fgClr>
                <a:srgbClr val="F2F2F2"/>
              </a:fgClr>
              <a:bgClr>
                <a:schemeClr val="bg1"/>
              </a:bgClr>
            </a:pattFill>
            <a:ln w="38100">
              <a:solidFill>
                <a:srgbClr val="6D8E2C"/>
              </a:solidFill>
              <a:round/>
              <a:headEnd/>
              <a:tailEnd/>
            </a:ln>
            <a:effectLst>
              <a:outerShdw dist="23000" dir="5400000" algn="ctr" rotWithShape="0">
                <a:srgbClr val="808080">
                  <a:alpha val="34998"/>
                </a:srgbClr>
              </a:outerShdw>
            </a:effectLst>
          </p:spPr>
          <p:txBody>
            <a:bodyPr lIns="0" tIns="0" rIns="0" bIns="0" anchor="ctr"/>
            <a:lstStyle/>
            <a:p>
              <a:pPr algn="ctr" defTabSz="271463"/>
              <a:r>
                <a:rPr lang="es-ES" sz="900" b="1">
                  <a:solidFill>
                    <a:srgbClr val="0D0D0D"/>
                  </a:solidFill>
                </a:rPr>
                <a:t>GARANTIZAR LA </a:t>
              </a:r>
              <a:br>
                <a:rPr lang="es-ES" sz="900" b="1">
                  <a:solidFill>
                    <a:srgbClr val="0D0D0D"/>
                  </a:solidFill>
                </a:rPr>
              </a:br>
              <a:r>
                <a:rPr lang="es-ES" sz="900" b="1">
                  <a:solidFill>
                    <a:srgbClr val="0D0D0D"/>
                  </a:solidFill>
                </a:rPr>
                <a:t>ADECUACIÓN Y </a:t>
              </a:r>
              <a:br>
                <a:rPr lang="es-ES" sz="900" b="1">
                  <a:solidFill>
                    <a:srgbClr val="0D0D0D"/>
                  </a:solidFill>
                </a:rPr>
              </a:br>
              <a:r>
                <a:rPr lang="es-ES" sz="900" b="1">
                  <a:solidFill>
                    <a:srgbClr val="0D0D0D"/>
                  </a:solidFill>
                </a:rPr>
                <a:t>EL ÉXITO DE LA </a:t>
              </a:r>
              <a:br>
                <a:rPr lang="es-ES" sz="900" b="1">
                  <a:solidFill>
                    <a:srgbClr val="0D0D0D"/>
                  </a:solidFill>
                </a:rPr>
              </a:br>
              <a:r>
                <a:rPr lang="es-ES" sz="900" b="1">
                  <a:solidFill>
                    <a:srgbClr val="0D0D0D"/>
                  </a:solidFill>
                </a:rPr>
                <a:t>MEDIDAS ADOPTADAS</a:t>
              </a:r>
            </a:p>
          </p:txBody>
        </p:sp>
        <p:sp>
          <p:nvSpPr>
            <p:cNvPr id="18" name="45 Rectángulo redondeado"/>
            <p:cNvSpPr/>
            <p:nvPr/>
          </p:nvSpPr>
          <p:spPr>
            <a:xfrm>
              <a:off x="704528" y="5373365"/>
              <a:ext cx="360040" cy="936104"/>
            </a:xfrm>
            <a:prstGeom prst="roundRect">
              <a:avLst/>
            </a:prstGeom>
            <a:solidFill>
              <a:srgbClr val="999C92"/>
            </a:solidFill>
            <a:ln>
              <a:noFill/>
            </a:ln>
          </p:spPr>
          <p:style>
            <a:lnRef idx="2">
              <a:schemeClr val="dk1"/>
            </a:lnRef>
            <a:fillRef idx="1">
              <a:schemeClr val="lt1"/>
            </a:fillRef>
            <a:effectRef idx="0">
              <a:schemeClr val="dk1"/>
            </a:effectRef>
            <a:fontRef idx="minor">
              <a:schemeClr val="dk1"/>
            </a:fontRef>
          </p:style>
          <p:txBody>
            <a:bodyPr vert="vert270" anchor="ctr"/>
            <a:lstStyle/>
            <a:p>
              <a:pPr algn="ctr">
                <a:defRPr/>
              </a:pPr>
              <a:r>
                <a:rPr lang="es-ES" sz="900" b="1" dirty="0">
                  <a:solidFill>
                    <a:schemeClr val="bg1"/>
                  </a:solidFill>
                  <a:latin typeface="Calibri"/>
                  <a:cs typeface="Calibri"/>
                  <a:sym typeface="Calibri" charset="0"/>
                </a:rPr>
                <a:t>ETAPAS </a:t>
              </a:r>
            </a:p>
            <a:p>
              <a:pPr algn="ctr">
                <a:defRPr/>
              </a:pPr>
              <a:r>
                <a:rPr lang="es-ES" sz="900" b="1" dirty="0">
                  <a:solidFill>
                    <a:schemeClr val="bg1"/>
                  </a:solidFill>
                  <a:latin typeface="Calibri"/>
                  <a:cs typeface="Calibri"/>
                  <a:sym typeface="Calibri" charset="0"/>
                </a:rPr>
                <a:t>OPERACIONALES</a:t>
              </a:r>
            </a:p>
          </p:txBody>
        </p:sp>
        <p:sp>
          <p:nvSpPr>
            <p:cNvPr id="19" name="46 Rectángulo redondeado"/>
            <p:cNvSpPr/>
            <p:nvPr/>
          </p:nvSpPr>
          <p:spPr>
            <a:xfrm>
              <a:off x="704528" y="4361110"/>
              <a:ext cx="360040" cy="936104"/>
            </a:xfrm>
            <a:prstGeom prst="roundRect">
              <a:avLst/>
            </a:prstGeom>
            <a:solidFill>
              <a:srgbClr val="999C92"/>
            </a:solidFill>
            <a:ln>
              <a:noFill/>
            </a:ln>
          </p:spPr>
          <p:style>
            <a:lnRef idx="2">
              <a:schemeClr val="dk1"/>
            </a:lnRef>
            <a:fillRef idx="1">
              <a:schemeClr val="lt1"/>
            </a:fillRef>
            <a:effectRef idx="0">
              <a:schemeClr val="dk1"/>
            </a:effectRef>
            <a:fontRef idx="minor">
              <a:schemeClr val="dk1"/>
            </a:fontRef>
          </p:style>
          <p:txBody>
            <a:bodyPr vert="vert270" anchor="ctr"/>
            <a:lstStyle/>
            <a:p>
              <a:pPr algn="ctr">
                <a:defRPr/>
              </a:pPr>
              <a:r>
                <a:rPr lang="es-ES" sz="900" b="1" dirty="0">
                  <a:solidFill>
                    <a:schemeClr val="bg1"/>
                  </a:solidFill>
                  <a:latin typeface="Calibri"/>
                  <a:cs typeface="Calibri"/>
                  <a:sym typeface="Calibri" charset="0"/>
                </a:rPr>
                <a:t>TRÁMITES Y PERMISOS</a:t>
              </a:r>
            </a:p>
          </p:txBody>
        </p:sp>
        <p:sp>
          <p:nvSpPr>
            <p:cNvPr id="20" name="47 Rectángulo redondeado"/>
            <p:cNvSpPr/>
            <p:nvPr/>
          </p:nvSpPr>
          <p:spPr>
            <a:xfrm>
              <a:off x="740532" y="1975151"/>
              <a:ext cx="288032" cy="1944216"/>
            </a:xfrm>
            <a:prstGeom prst="roundRect">
              <a:avLst/>
            </a:prstGeom>
            <a:solidFill>
              <a:srgbClr val="6D8E2C"/>
            </a:solidFill>
            <a:ln w="28575">
              <a:noFill/>
              <a:tailEnd type="arrow"/>
            </a:ln>
          </p:spPr>
          <p:style>
            <a:lnRef idx="1">
              <a:schemeClr val="accent1"/>
            </a:lnRef>
            <a:fillRef idx="0">
              <a:schemeClr val="accent1"/>
            </a:fillRef>
            <a:effectRef idx="0">
              <a:schemeClr val="accent1"/>
            </a:effectRef>
            <a:fontRef idx="minor">
              <a:schemeClr val="tx1"/>
            </a:fontRef>
          </p:style>
          <p:txBody>
            <a:bodyPr vert="vert270" anchor="ctr"/>
            <a:lstStyle/>
            <a:p>
              <a:pPr algn="ctr">
                <a:defRPr/>
              </a:pPr>
              <a:r>
                <a:rPr lang="es-ES" sz="900" b="1" dirty="0">
                  <a:solidFill>
                    <a:srgbClr val="FFFFFF"/>
                  </a:solidFill>
                  <a:latin typeface="Calibri"/>
                  <a:cs typeface="Calibri"/>
                  <a:sym typeface="Calibri" charset="0"/>
                </a:rPr>
                <a:t>ETAPAS DEL PLAN DE CIERRE</a:t>
              </a:r>
            </a:p>
          </p:txBody>
        </p:sp>
        <p:cxnSp>
          <p:nvCxnSpPr>
            <p:cNvPr id="21" name="49 Conector recto"/>
            <p:cNvCxnSpPr>
              <a:stCxn id="11" idx="2"/>
              <a:endCxn id="9" idx="0"/>
            </p:cNvCxnSpPr>
            <p:nvPr/>
          </p:nvCxnSpPr>
          <p:spPr>
            <a:xfrm>
              <a:off x="2000821" y="4113932"/>
              <a:ext cx="0" cy="250825"/>
            </a:xfrm>
            <a:prstGeom prst="line">
              <a:avLst/>
            </a:prstGeom>
            <a:ln w="38100" cmpd="sng">
              <a:solidFill>
                <a:srgbClr val="6D8E2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51 Conector recto de flecha"/>
            <p:cNvCxnSpPr>
              <a:stCxn id="11" idx="0"/>
            </p:cNvCxnSpPr>
            <p:nvPr/>
          </p:nvCxnSpPr>
          <p:spPr>
            <a:xfrm flipV="1">
              <a:off x="2000821" y="3285257"/>
              <a:ext cx="431800" cy="252413"/>
            </a:xfrm>
            <a:prstGeom prst="straightConnector1">
              <a:avLst/>
            </a:prstGeom>
            <a:ln w="38100" cmpd="sng">
              <a:solidFill>
                <a:srgbClr val="6D8E2C"/>
              </a:solidFill>
              <a:tailEnd type="arrow"/>
            </a:ln>
          </p:spPr>
          <p:style>
            <a:lnRef idx="1">
              <a:schemeClr val="accent1"/>
            </a:lnRef>
            <a:fillRef idx="0">
              <a:schemeClr val="accent1"/>
            </a:fillRef>
            <a:effectRef idx="0">
              <a:schemeClr val="accent1"/>
            </a:effectRef>
            <a:fontRef idx="minor">
              <a:schemeClr val="tx1"/>
            </a:fontRef>
          </p:style>
        </p:cxnSp>
        <p:cxnSp>
          <p:nvCxnSpPr>
            <p:cNvPr id="23" name="53 Conector recto de flecha"/>
            <p:cNvCxnSpPr/>
            <p:nvPr/>
          </p:nvCxnSpPr>
          <p:spPr>
            <a:xfrm>
              <a:off x="3008883" y="3248745"/>
              <a:ext cx="0" cy="2376487"/>
            </a:xfrm>
            <a:prstGeom prst="straightConnector1">
              <a:avLst/>
            </a:prstGeom>
            <a:ln w="57150" cmpd="sng">
              <a:solidFill>
                <a:srgbClr val="E0742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57 Conector recto de flecha"/>
            <p:cNvCxnSpPr>
              <a:endCxn id="10" idx="0"/>
            </p:cNvCxnSpPr>
            <p:nvPr/>
          </p:nvCxnSpPr>
          <p:spPr>
            <a:xfrm>
              <a:off x="4161408" y="2205757"/>
              <a:ext cx="0" cy="1943100"/>
            </a:xfrm>
            <a:prstGeom prst="straightConnector1">
              <a:avLst/>
            </a:prstGeom>
            <a:ln w="38100" cmpd="sng">
              <a:solidFill>
                <a:srgbClr val="6D8E2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59 Conector recto de flecha"/>
            <p:cNvCxnSpPr>
              <a:stCxn id="10" idx="2"/>
            </p:cNvCxnSpPr>
            <p:nvPr/>
          </p:nvCxnSpPr>
          <p:spPr>
            <a:xfrm>
              <a:off x="4161408" y="4725120"/>
              <a:ext cx="0" cy="900112"/>
            </a:xfrm>
            <a:prstGeom prst="straightConnector1">
              <a:avLst/>
            </a:prstGeom>
            <a:ln w="57150" cmpd="sng">
              <a:solidFill>
                <a:srgbClr val="E0742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61 Conector recto de flecha"/>
            <p:cNvCxnSpPr>
              <a:endCxn id="15" idx="2"/>
            </p:cNvCxnSpPr>
            <p:nvPr/>
          </p:nvCxnSpPr>
          <p:spPr>
            <a:xfrm flipV="1">
              <a:off x="7904733" y="3285257"/>
              <a:ext cx="0" cy="2339975"/>
            </a:xfrm>
            <a:prstGeom prst="straightConnector1">
              <a:avLst/>
            </a:prstGeom>
            <a:ln w="57150" cmpd="sng">
              <a:solidFill>
                <a:srgbClr val="E07429"/>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65 Conector recto de flecha"/>
            <p:cNvCxnSpPr/>
            <p:nvPr/>
          </p:nvCxnSpPr>
          <p:spPr>
            <a:xfrm>
              <a:off x="6177533" y="4653682"/>
              <a:ext cx="0" cy="971550"/>
            </a:xfrm>
            <a:prstGeom prst="straightConnector1">
              <a:avLst/>
            </a:prstGeom>
            <a:ln w="57150" cmpd="sng">
              <a:solidFill>
                <a:srgbClr val="E0742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69 Conector recto de flecha"/>
            <p:cNvCxnSpPr/>
            <p:nvPr/>
          </p:nvCxnSpPr>
          <p:spPr>
            <a:xfrm>
              <a:off x="5169471" y="3285257"/>
              <a:ext cx="0" cy="2339975"/>
            </a:xfrm>
            <a:prstGeom prst="straightConnector1">
              <a:avLst/>
            </a:prstGeom>
            <a:ln w="57150" cmpd="sng">
              <a:solidFill>
                <a:srgbClr val="E0742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71 Conector recto de flecha"/>
            <p:cNvCxnSpPr/>
            <p:nvPr/>
          </p:nvCxnSpPr>
          <p:spPr>
            <a:xfrm flipV="1">
              <a:off x="2792983" y="2348632"/>
              <a:ext cx="1008063" cy="288925"/>
            </a:xfrm>
            <a:prstGeom prst="straightConnector1">
              <a:avLst/>
            </a:prstGeom>
            <a:ln w="38100" cmpd="sng">
              <a:solidFill>
                <a:srgbClr val="6D8E2C"/>
              </a:solidFill>
              <a:tailEnd type="arrow"/>
            </a:ln>
          </p:spPr>
          <p:style>
            <a:lnRef idx="1">
              <a:schemeClr val="accent1"/>
            </a:lnRef>
            <a:fillRef idx="0">
              <a:schemeClr val="accent1"/>
            </a:fillRef>
            <a:effectRef idx="0">
              <a:schemeClr val="accent1"/>
            </a:effectRef>
            <a:fontRef idx="minor">
              <a:schemeClr val="tx1"/>
            </a:fontRef>
          </p:style>
        </p:cxnSp>
        <p:cxnSp>
          <p:nvCxnSpPr>
            <p:cNvPr id="30" name="73 Conector recto de flecha"/>
            <p:cNvCxnSpPr/>
            <p:nvPr/>
          </p:nvCxnSpPr>
          <p:spPr>
            <a:xfrm>
              <a:off x="4448746" y="2348632"/>
              <a:ext cx="863600" cy="215900"/>
            </a:xfrm>
            <a:prstGeom prst="straightConnector1">
              <a:avLst/>
            </a:prstGeom>
            <a:ln w="38100" cmpd="sng">
              <a:solidFill>
                <a:srgbClr val="6D8E2C"/>
              </a:solidFill>
              <a:tailEnd type="arrow"/>
            </a:ln>
          </p:spPr>
          <p:style>
            <a:lnRef idx="1">
              <a:schemeClr val="accent1"/>
            </a:lnRef>
            <a:fillRef idx="0">
              <a:schemeClr val="accent1"/>
            </a:fillRef>
            <a:effectRef idx="0">
              <a:schemeClr val="accent1"/>
            </a:effectRef>
            <a:fontRef idx="minor">
              <a:schemeClr val="tx1"/>
            </a:fontRef>
          </p:style>
        </p:cxnSp>
        <p:cxnSp>
          <p:nvCxnSpPr>
            <p:cNvPr id="31" name="75 Conector recto de flecha"/>
            <p:cNvCxnSpPr/>
            <p:nvPr/>
          </p:nvCxnSpPr>
          <p:spPr>
            <a:xfrm>
              <a:off x="5817171" y="3285257"/>
              <a:ext cx="503237" cy="720725"/>
            </a:xfrm>
            <a:prstGeom prst="straightConnector1">
              <a:avLst/>
            </a:prstGeom>
            <a:ln w="38100" cmpd="sng">
              <a:solidFill>
                <a:srgbClr val="6D8E2C"/>
              </a:solidFill>
              <a:tailEnd type="arrow"/>
            </a:ln>
          </p:spPr>
          <p:style>
            <a:lnRef idx="1">
              <a:schemeClr val="accent1"/>
            </a:lnRef>
            <a:fillRef idx="0">
              <a:schemeClr val="accent1"/>
            </a:fillRef>
            <a:effectRef idx="0">
              <a:schemeClr val="accent1"/>
            </a:effectRef>
            <a:fontRef idx="minor">
              <a:schemeClr val="tx1"/>
            </a:fontRef>
          </p:style>
        </p:cxnSp>
        <p:cxnSp>
          <p:nvCxnSpPr>
            <p:cNvPr id="32" name="77 Conector recto de flecha"/>
            <p:cNvCxnSpPr/>
            <p:nvPr/>
          </p:nvCxnSpPr>
          <p:spPr>
            <a:xfrm flipV="1">
              <a:off x="6609333" y="3285257"/>
              <a:ext cx="719138" cy="720725"/>
            </a:xfrm>
            <a:prstGeom prst="straightConnector1">
              <a:avLst/>
            </a:prstGeom>
            <a:ln w="38100" cmpd="sng">
              <a:solidFill>
                <a:srgbClr val="6D8E2C"/>
              </a:solidFill>
              <a:tailEnd type="arrow"/>
            </a:ln>
          </p:spPr>
          <p:style>
            <a:lnRef idx="1">
              <a:schemeClr val="accent1"/>
            </a:lnRef>
            <a:fillRef idx="0">
              <a:schemeClr val="accent1"/>
            </a:fillRef>
            <a:effectRef idx="0">
              <a:schemeClr val="accent1"/>
            </a:effectRef>
            <a:fontRef idx="minor">
              <a:schemeClr val="tx1"/>
            </a:fontRef>
          </p:style>
        </p:cxnSp>
        <p:cxnSp>
          <p:nvCxnSpPr>
            <p:cNvPr id="33" name="79 Conector recto de flecha"/>
            <p:cNvCxnSpPr/>
            <p:nvPr/>
          </p:nvCxnSpPr>
          <p:spPr>
            <a:xfrm>
              <a:off x="8338121" y="3248745"/>
              <a:ext cx="215900" cy="396875"/>
            </a:xfrm>
            <a:prstGeom prst="straightConnector1">
              <a:avLst/>
            </a:prstGeom>
            <a:ln w="38100" cmpd="sng">
              <a:solidFill>
                <a:srgbClr val="6D8E2C"/>
              </a:solidFill>
              <a:tailEnd type="arrow"/>
            </a:ln>
          </p:spPr>
          <p:style>
            <a:lnRef idx="1">
              <a:schemeClr val="accent1"/>
            </a:lnRef>
            <a:fillRef idx="0">
              <a:schemeClr val="accent1"/>
            </a:fillRef>
            <a:effectRef idx="0">
              <a:schemeClr val="accent1"/>
            </a:effectRef>
            <a:fontRef idx="minor">
              <a:schemeClr val="tx1"/>
            </a:fontRef>
          </p:style>
        </p:cxnSp>
        <p:cxnSp>
          <p:nvCxnSpPr>
            <p:cNvPr id="34" name="81 Conector recto de flecha"/>
            <p:cNvCxnSpPr/>
            <p:nvPr/>
          </p:nvCxnSpPr>
          <p:spPr>
            <a:xfrm>
              <a:off x="2216721" y="5301382"/>
              <a:ext cx="0" cy="323850"/>
            </a:xfrm>
            <a:prstGeom prst="straightConnector1">
              <a:avLst/>
            </a:prstGeom>
            <a:ln w="57150" cmpd="sng">
              <a:solidFill>
                <a:srgbClr val="E0742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32 Rectángulo redondeado"/>
            <p:cNvSpPr>
              <a:spLocks noChangeArrowheads="1"/>
            </p:cNvSpPr>
            <p:nvPr/>
          </p:nvSpPr>
          <p:spPr bwMode="auto">
            <a:xfrm>
              <a:off x="1137221" y="4364757"/>
              <a:ext cx="1727200" cy="936625"/>
            </a:xfrm>
            <a:prstGeom prst="roundRect">
              <a:avLst>
                <a:gd name="adj" fmla="val 11097"/>
              </a:avLst>
            </a:prstGeom>
            <a:pattFill prst="ltDnDiag">
              <a:fgClr>
                <a:srgbClr val="F2F2F2"/>
              </a:fgClr>
              <a:bgClr>
                <a:schemeClr val="bg1"/>
              </a:bgClr>
            </a:pattFill>
            <a:ln w="38100">
              <a:solidFill>
                <a:srgbClr val="1E758F"/>
              </a:solidFill>
              <a:round/>
              <a:headEnd/>
              <a:tailEnd/>
            </a:ln>
            <a:effectLst>
              <a:outerShdw dist="23000" dir="5400000" algn="ctr" rotWithShape="0">
                <a:srgbClr val="808080">
                  <a:alpha val="34998"/>
                </a:srgbClr>
              </a:outerShdw>
            </a:effectLst>
          </p:spPr>
          <p:txBody>
            <a:bodyPr lIns="0" tIns="0" rIns="0" bIns="0" anchor="ctr"/>
            <a:lstStyle/>
            <a:p>
              <a:pPr marL="130175" defTabSz="271463"/>
              <a:r>
                <a:rPr lang="es-ES" sz="900" b="1">
                  <a:solidFill>
                    <a:srgbClr val="0D0D0D"/>
                  </a:solidFill>
                </a:rPr>
                <a:t>SOLICITUD DE CONCESIÓN </a:t>
              </a:r>
              <a:r>
                <a:rPr lang="es-ES" sz="1100" b="1">
                  <a:solidFill>
                    <a:srgbClr val="0D0D0D"/>
                  </a:solidFill>
                </a:rPr>
                <a:t/>
              </a:r>
              <a:br>
                <a:rPr lang="es-ES" sz="1100" b="1">
                  <a:solidFill>
                    <a:srgbClr val="0D0D0D"/>
                  </a:solidFill>
                </a:rPr>
              </a:br>
              <a:r>
                <a:rPr lang="es-ES" sz="900" b="1">
                  <a:solidFill>
                    <a:srgbClr val="0D0D0D"/>
                  </a:solidFill>
                </a:rPr>
                <a:t>- </a:t>
              </a:r>
              <a:r>
                <a:rPr lang="es-ES" sz="900">
                  <a:solidFill>
                    <a:srgbClr val="0D0D0D"/>
                  </a:solidFill>
                </a:rPr>
                <a:t>Plan de explotación de la  </a:t>
              </a:r>
            </a:p>
            <a:p>
              <a:pPr marL="130175" defTabSz="271463"/>
              <a:r>
                <a:rPr lang="es-ES" sz="900">
                  <a:solidFill>
                    <a:srgbClr val="0D0D0D"/>
                  </a:solidFill>
                </a:rPr>
                <a:t>  concesión </a:t>
              </a:r>
              <a:br>
                <a:rPr lang="es-ES" sz="900">
                  <a:solidFill>
                    <a:srgbClr val="0D0D0D"/>
                  </a:solidFill>
                </a:rPr>
              </a:br>
              <a:r>
                <a:rPr lang="es-ES" sz="900">
                  <a:solidFill>
                    <a:srgbClr val="0D0D0D"/>
                  </a:solidFill>
                </a:rPr>
                <a:t>- Estudios básicos</a:t>
              </a:r>
            </a:p>
            <a:p>
              <a:pPr marL="130175" defTabSz="271463"/>
              <a:r>
                <a:rPr lang="es-ES" sz="900">
                  <a:solidFill>
                    <a:srgbClr val="0D0D0D"/>
                  </a:solidFill>
                </a:rPr>
                <a:t>- Estudios e Informes </a:t>
              </a:r>
            </a:p>
            <a:p>
              <a:pPr marL="130175" defTabSz="271463"/>
              <a:r>
                <a:rPr lang="es-ES" sz="900">
                  <a:solidFill>
                    <a:srgbClr val="0D0D0D"/>
                  </a:solidFill>
                </a:rPr>
                <a:t>   ambientales </a:t>
              </a:r>
            </a:p>
          </p:txBody>
        </p:sp>
      </p:grpSp>
    </p:spTree>
  </p:cSld>
  <p:clrMapOvr>
    <a:masterClrMapping/>
  </p:clrMapOvr>
  <p:transition spd="slow" advTm="5000">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32 Rectángulo redondeado"/>
          <p:cNvSpPr/>
          <p:nvPr/>
        </p:nvSpPr>
        <p:spPr bwMode="auto">
          <a:xfrm rot="10800000">
            <a:off x="-5846882" y="3439388"/>
            <a:ext cx="900086" cy="900077"/>
          </a:xfrm>
          <a:prstGeom prst="roundRect">
            <a:avLst>
              <a:gd name="adj" fmla="val 15552"/>
            </a:avLst>
          </a:prstGeom>
          <a:gradFill flip="none" rotWithShape="1">
            <a:gsLst>
              <a:gs pos="0">
                <a:srgbClr val="B40000">
                  <a:shade val="30000"/>
                  <a:satMod val="115000"/>
                </a:srgbClr>
              </a:gs>
              <a:gs pos="50000">
                <a:srgbClr val="B40000">
                  <a:shade val="67500"/>
                  <a:satMod val="115000"/>
                </a:srgbClr>
              </a:gs>
              <a:gs pos="100000">
                <a:srgbClr val="B40000">
                  <a:shade val="100000"/>
                  <a:satMod val="115000"/>
                </a:srgbClr>
              </a:gs>
            </a:gsLst>
            <a:lin ang="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endParaRPr lang="es-ES">
              <a:solidFill>
                <a:srgbClr val="414141"/>
              </a:solidFill>
              <a:latin typeface="Gill Sans Light" charset="0"/>
              <a:ea typeface="ヒラギノ角ゴ ProN W3" charset="0"/>
              <a:cs typeface="ヒラギノ角ゴ ProN W3" charset="0"/>
            </a:endParaRPr>
          </a:p>
        </p:txBody>
      </p:sp>
      <p:grpSp>
        <p:nvGrpSpPr>
          <p:cNvPr id="3" name="Agrupar 2"/>
          <p:cNvGrpSpPr/>
          <p:nvPr/>
        </p:nvGrpSpPr>
        <p:grpSpPr>
          <a:xfrm>
            <a:off x="-4895652" y="4396312"/>
            <a:ext cx="900085" cy="900077"/>
            <a:chOff x="920551" y="3284983"/>
            <a:chExt cx="900085" cy="900077"/>
          </a:xfrm>
        </p:grpSpPr>
        <p:sp>
          <p:nvSpPr>
            <p:cNvPr id="26" name="25 Rectángulo redondeado"/>
            <p:cNvSpPr/>
            <p:nvPr/>
          </p:nvSpPr>
          <p:spPr bwMode="auto">
            <a:xfrm>
              <a:off x="920551" y="3284983"/>
              <a:ext cx="900085" cy="900077"/>
            </a:xfrm>
            <a:prstGeom prst="roundRect">
              <a:avLst>
                <a:gd name="adj" fmla="val 15552"/>
              </a:avLst>
            </a:prstGeom>
            <a:ln>
              <a:noFill/>
              <a:headEnd type="none" w="med" len="med"/>
              <a:tailEnd type="none" w="med" len="med"/>
            </a:ln>
            <a:effectLst/>
          </p:spPr>
          <p:style>
            <a:lnRef idx="1">
              <a:schemeClr val="dk1"/>
            </a:lnRef>
            <a:fillRef idx="3">
              <a:schemeClr val="dk1"/>
            </a:fillRef>
            <a:effectRef idx="2">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 sz="4200" b="0" i="0" u="none" strike="noStrike" cap="none" normalizeH="0" baseline="0" dirty="0" smtClean="0">
                <a:ln>
                  <a:noFill/>
                </a:ln>
                <a:solidFill>
                  <a:srgbClr val="414141"/>
                </a:solidFill>
                <a:effectLst/>
                <a:latin typeface="Gill Sans Light" charset="0"/>
                <a:ea typeface="ヒラギノ角ゴ ProN W3" charset="0"/>
                <a:cs typeface="ヒラギノ角ゴ ProN W3" charset="0"/>
                <a:sym typeface="Gill Sans Light" charset="0"/>
              </a:endParaRPr>
            </a:p>
          </p:txBody>
        </p:sp>
        <p:pic>
          <p:nvPicPr>
            <p:cNvPr id="35" name="34 Imagen" descr="v1-pequeno.png"/>
            <p:cNvPicPr>
              <a:picLocks noChangeAspect="1"/>
            </p:cNvPicPr>
            <p:nvPr/>
          </p:nvPicPr>
          <p:blipFill>
            <a:blip r:embed="rId2" cstate="print">
              <a:clrChange>
                <a:clrFrom>
                  <a:srgbClr val="FFFFFF"/>
                </a:clrFrom>
                <a:clrTo>
                  <a:srgbClr val="FFFFFF">
                    <a:alpha val="0"/>
                  </a:srgbClr>
                </a:clrTo>
              </a:clrChange>
            </a:blip>
            <a:stretch>
              <a:fillRect/>
            </a:stretch>
          </p:blipFill>
          <p:spPr>
            <a:xfrm>
              <a:off x="1013380" y="3614656"/>
              <a:ext cx="700104" cy="214990"/>
            </a:xfrm>
            <a:prstGeom prst="rect">
              <a:avLst/>
            </a:prstGeom>
          </p:spPr>
        </p:pic>
      </p:grpSp>
      <p:sp>
        <p:nvSpPr>
          <p:cNvPr id="17" name="Rectangle 5"/>
          <p:cNvSpPr>
            <a:spLocks/>
          </p:cNvSpPr>
          <p:nvPr/>
        </p:nvSpPr>
        <p:spPr bwMode="auto">
          <a:xfrm>
            <a:off x="633000" y="1628800"/>
            <a:ext cx="8640000" cy="1944216"/>
          </a:xfrm>
          <a:prstGeom prst="rect">
            <a:avLst/>
          </a:prstGeom>
          <a:noFill/>
          <a:ln w="12700" cap="flat">
            <a:noFill/>
            <a:miter lim="800000"/>
            <a:headEnd type="none" w="med" len="med"/>
            <a:tailEnd type="none" w="med" len="med"/>
          </a:ln>
        </p:spPr>
        <p:txBody>
          <a:bodyPr lIns="0" tIns="93600" rIns="0" bIns="93600" anchor="t"/>
          <a:lstStyle/>
          <a:p>
            <a:pPr algn="just">
              <a:lnSpc>
                <a:spcPct val="120000"/>
              </a:lnSpc>
            </a:pPr>
            <a:r>
              <a:rPr lang="es-ES" sz="1300" b="1" dirty="0" smtClean="0">
                <a:solidFill>
                  <a:srgbClr val="EC1C3F"/>
                </a:solidFill>
                <a:latin typeface="Arial"/>
                <a:ea typeface="Gill Sans" charset="0"/>
                <a:cs typeface="Arial"/>
                <a:sym typeface="Helvetica Neue Light" charset="0"/>
              </a:rPr>
              <a:t>TEYDE, Territorio y Desarrollo, SAC</a:t>
            </a:r>
            <a:r>
              <a:rPr lang="es-ES" sz="1300" dirty="0" smtClean="0">
                <a:solidFill>
                  <a:schemeClr val="tx1">
                    <a:lumMod val="65000"/>
                    <a:lumOff val="35000"/>
                  </a:schemeClr>
                </a:solidFill>
                <a:latin typeface="Arial"/>
                <a:ea typeface="Gill Sans" charset="0"/>
                <a:cs typeface="Arial"/>
                <a:sym typeface="Helvetica Neue Light" charset="0"/>
              </a:rPr>
              <a:t>, </a:t>
            </a:r>
            <a:r>
              <a:rPr lang="es-ES" sz="1300" dirty="0">
                <a:solidFill>
                  <a:schemeClr val="tx1">
                    <a:lumMod val="65000"/>
                    <a:lumOff val="35000"/>
                  </a:schemeClr>
                </a:solidFill>
                <a:latin typeface="Arial"/>
                <a:ea typeface="Gill Sans" charset="0"/>
                <a:cs typeface="Arial"/>
                <a:sym typeface="Helvetica Neue Light" charset="0"/>
              </a:rPr>
              <a:t>es una empresa </a:t>
            </a:r>
            <a:r>
              <a:rPr lang="es-ES" sz="1300" dirty="0" smtClean="0">
                <a:solidFill>
                  <a:schemeClr val="tx1">
                    <a:lumMod val="65000"/>
                    <a:lumOff val="35000"/>
                  </a:schemeClr>
                </a:solidFill>
                <a:latin typeface="Arial"/>
                <a:ea typeface="Gill Sans" charset="0"/>
                <a:cs typeface="Arial"/>
                <a:sym typeface="Helvetica Neue Light" charset="0"/>
              </a:rPr>
              <a:t>peruana independiente </a:t>
            </a:r>
            <a:r>
              <a:rPr lang="es-ES" sz="1300" dirty="0">
                <a:solidFill>
                  <a:schemeClr val="tx1">
                    <a:lumMod val="65000"/>
                    <a:lumOff val="35000"/>
                  </a:schemeClr>
                </a:solidFill>
                <a:latin typeface="Arial"/>
                <a:ea typeface="Gill Sans" charset="0"/>
                <a:cs typeface="Arial"/>
                <a:sym typeface="Helvetica Neue Light" charset="0"/>
              </a:rPr>
              <a:t>de consultoría e ingeniería, </a:t>
            </a:r>
            <a:r>
              <a:rPr lang="es-ES" sz="1300" dirty="0" smtClean="0">
                <a:solidFill>
                  <a:schemeClr val="tx1">
                    <a:lumMod val="65000"/>
                    <a:lumOff val="35000"/>
                  </a:schemeClr>
                </a:solidFill>
                <a:latin typeface="Arial"/>
                <a:ea typeface="Gill Sans" charset="0"/>
                <a:cs typeface="Arial"/>
                <a:sym typeface="Helvetica Neue Light" charset="0"/>
              </a:rPr>
              <a:t>con sucursal en España que cuenta con experiencia empresarial desde</a:t>
            </a:r>
            <a:r>
              <a:rPr lang="es-ES" sz="1300" dirty="0" smtClean="0">
                <a:solidFill>
                  <a:schemeClr val="tx1">
                    <a:lumMod val="65000"/>
                    <a:lumOff val="35000"/>
                  </a:schemeClr>
                </a:solidFill>
                <a:latin typeface="Arial"/>
                <a:ea typeface="Gill Sans" charset="0"/>
                <a:cs typeface="Arial"/>
                <a:sym typeface="Helvetica Neue Light" charset="0"/>
              </a:rPr>
              <a:t> </a:t>
            </a:r>
            <a:r>
              <a:rPr lang="es-ES" sz="1300" dirty="0" smtClean="0">
                <a:solidFill>
                  <a:schemeClr val="tx1">
                    <a:lumMod val="65000"/>
                    <a:lumOff val="35000"/>
                  </a:schemeClr>
                </a:solidFill>
                <a:latin typeface="Arial"/>
                <a:ea typeface="Gill Sans" charset="0"/>
                <a:cs typeface="Arial"/>
                <a:sym typeface="Helvetica Neue Light" charset="0"/>
              </a:rPr>
              <a:t>1999.</a:t>
            </a:r>
          </a:p>
          <a:p>
            <a:pPr algn="just">
              <a:lnSpc>
                <a:spcPct val="120000"/>
              </a:lnSpc>
            </a:pPr>
            <a:endParaRPr lang="es-ES" sz="1300" dirty="0">
              <a:solidFill>
                <a:schemeClr val="tx1">
                  <a:lumMod val="65000"/>
                  <a:lumOff val="35000"/>
                </a:schemeClr>
              </a:solidFill>
              <a:latin typeface="Arial"/>
              <a:ea typeface="Gill Sans" charset="0"/>
              <a:cs typeface="Arial"/>
              <a:sym typeface="Helvetica Neue Light" charset="0"/>
            </a:endParaRPr>
          </a:p>
          <a:p>
            <a:pPr algn="just">
              <a:lnSpc>
                <a:spcPct val="120000"/>
              </a:lnSpc>
            </a:pPr>
            <a:r>
              <a:rPr lang="es-ES" sz="1300" dirty="0">
                <a:solidFill>
                  <a:schemeClr val="tx1">
                    <a:lumMod val="65000"/>
                    <a:lumOff val="35000"/>
                  </a:schemeClr>
                </a:solidFill>
                <a:latin typeface="Arial"/>
                <a:ea typeface="Gill Sans" charset="0"/>
                <a:cs typeface="Arial"/>
                <a:sym typeface="Helvetica Neue Light" charset="0"/>
              </a:rPr>
              <a:t>Prestamos servicios en el campo de la </a:t>
            </a:r>
            <a:r>
              <a:rPr lang="es-ES" sz="1300" b="1" dirty="0">
                <a:solidFill>
                  <a:schemeClr val="tx1">
                    <a:lumMod val="65000"/>
                    <a:lumOff val="35000"/>
                  </a:schemeClr>
                </a:solidFill>
                <a:latin typeface="Arial"/>
                <a:ea typeface="Gill Sans" charset="0"/>
                <a:cs typeface="Arial"/>
                <a:sym typeface="Helvetica Neue Light" charset="0"/>
              </a:rPr>
              <a:t>sostenibilidad </a:t>
            </a:r>
            <a:r>
              <a:rPr lang="es-ES" sz="1300" b="1" dirty="0" smtClean="0">
                <a:solidFill>
                  <a:schemeClr val="tx1">
                    <a:lumMod val="65000"/>
                    <a:lumOff val="35000"/>
                  </a:schemeClr>
                </a:solidFill>
                <a:latin typeface="Arial"/>
                <a:ea typeface="Gill Sans" charset="0"/>
                <a:cs typeface="Arial"/>
                <a:sym typeface="Helvetica Neue Light" charset="0"/>
              </a:rPr>
              <a:t>territorial</a:t>
            </a:r>
            <a:r>
              <a:rPr lang="es-ES" sz="1300" dirty="0" smtClean="0">
                <a:solidFill>
                  <a:schemeClr val="tx1">
                    <a:lumMod val="65000"/>
                    <a:lumOff val="35000"/>
                  </a:schemeClr>
                </a:solidFill>
                <a:latin typeface="Arial"/>
                <a:ea typeface="Gill Sans" charset="0"/>
                <a:cs typeface="Arial"/>
                <a:sym typeface="Helvetica Neue Light" charset="0"/>
              </a:rPr>
              <a:t>, </a:t>
            </a:r>
            <a:r>
              <a:rPr lang="es-ES" sz="1300" dirty="0">
                <a:solidFill>
                  <a:schemeClr val="tx1">
                    <a:lumMod val="65000"/>
                    <a:lumOff val="35000"/>
                  </a:schemeClr>
                </a:solidFill>
                <a:latin typeface="Arial"/>
                <a:ea typeface="Gill Sans" charset="0"/>
                <a:cs typeface="Arial"/>
                <a:sym typeface="Helvetica Neue Light" charset="0"/>
              </a:rPr>
              <a:t>así como en otras áreas de la </a:t>
            </a:r>
            <a:r>
              <a:rPr lang="es-ES" sz="1300" b="1" dirty="0">
                <a:solidFill>
                  <a:schemeClr val="tx1">
                    <a:lumMod val="65000"/>
                    <a:lumOff val="35000"/>
                  </a:schemeClr>
                </a:solidFill>
                <a:latin typeface="Arial"/>
                <a:ea typeface="Gill Sans" charset="0"/>
                <a:cs typeface="Arial"/>
                <a:sym typeface="Helvetica Neue Light" charset="0"/>
              </a:rPr>
              <a:t>ingeniería y las ciencias de la tierra</a:t>
            </a:r>
            <a:r>
              <a:rPr lang="es-ES" sz="1300" dirty="0">
                <a:solidFill>
                  <a:schemeClr val="tx1">
                    <a:lumMod val="65000"/>
                    <a:lumOff val="35000"/>
                  </a:schemeClr>
                </a:solidFill>
                <a:latin typeface="Arial"/>
                <a:ea typeface="Gill Sans" charset="0"/>
                <a:cs typeface="Arial"/>
                <a:sym typeface="Helvetica Neue Light" charset="0"/>
              </a:rPr>
              <a:t>, aplicando un concepto </a:t>
            </a:r>
            <a:r>
              <a:rPr lang="es-ES" sz="1300" dirty="0" smtClean="0">
                <a:solidFill>
                  <a:schemeClr val="tx1">
                    <a:lumMod val="65000"/>
                    <a:lumOff val="35000"/>
                  </a:schemeClr>
                </a:solidFill>
                <a:latin typeface="Arial"/>
                <a:ea typeface="Gill Sans" charset="0"/>
                <a:cs typeface="Arial"/>
                <a:sym typeface="Helvetica Neue Light" charset="0"/>
              </a:rPr>
              <a:t>de proceso integral y dinámico en inteligencia territorial, y </a:t>
            </a:r>
            <a:r>
              <a:rPr lang="es-ES" sz="1300" b="1" dirty="0" smtClean="0">
                <a:solidFill>
                  <a:schemeClr val="tx1">
                    <a:lumMod val="65000"/>
                    <a:lumOff val="35000"/>
                  </a:schemeClr>
                </a:solidFill>
                <a:latin typeface="Arial"/>
                <a:ea typeface="Gill Sans" charset="0"/>
                <a:cs typeface="Arial"/>
                <a:sym typeface="Helvetica Neue Light" charset="0"/>
              </a:rPr>
              <a:t>apostando permanentemente </a:t>
            </a:r>
            <a:r>
              <a:rPr lang="es-ES" sz="1300" b="1" dirty="0">
                <a:solidFill>
                  <a:schemeClr val="tx1">
                    <a:lumMod val="65000"/>
                    <a:lumOff val="35000"/>
                  </a:schemeClr>
                </a:solidFill>
                <a:latin typeface="Arial"/>
                <a:ea typeface="Gill Sans" charset="0"/>
                <a:cs typeface="Arial"/>
                <a:sym typeface="Helvetica Neue Light" charset="0"/>
              </a:rPr>
              <a:t>por la </a:t>
            </a:r>
            <a:r>
              <a:rPr lang="es-ES" sz="1300" b="1" dirty="0" smtClean="0">
                <a:solidFill>
                  <a:schemeClr val="tx1">
                    <a:lumMod val="65000"/>
                    <a:lumOff val="35000"/>
                  </a:schemeClr>
                </a:solidFill>
                <a:latin typeface="Arial"/>
                <a:ea typeface="Gill Sans" charset="0"/>
                <a:cs typeface="Arial"/>
                <a:sym typeface="Helvetica Neue Light" charset="0"/>
              </a:rPr>
              <a:t>innovación</a:t>
            </a:r>
            <a:r>
              <a:rPr lang="es-ES" sz="1300" dirty="0" smtClean="0">
                <a:solidFill>
                  <a:schemeClr val="tx1">
                    <a:lumMod val="65000"/>
                    <a:lumOff val="35000"/>
                  </a:schemeClr>
                </a:solidFill>
                <a:latin typeface="Arial"/>
                <a:ea typeface="Gill Sans" charset="0"/>
                <a:cs typeface="Arial"/>
                <a:sym typeface="Helvetica Neue Light" charset="0"/>
              </a:rPr>
              <a:t>.</a:t>
            </a:r>
          </a:p>
        </p:txBody>
      </p:sp>
      <p:grpSp>
        <p:nvGrpSpPr>
          <p:cNvPr id="4" name="Agrupar 3"/>
          <p:cNvGrpSpPr/>
          <p:nvPr/>
        </p:nvGrpSpPr>
        <p:grpSpPr>
          <a:xfrm>
            <a:off x="1057995" y="3429847"/>
            <a:ext cx="7790011" cy="1955653"/>
            <a:chOff x="1051421" y="3429847"/>
            <a:chExt cx="7790011" cy="1955653"/>
          </a:xfrm>
        </p:grpSpPr>
        <p:pic>
          <p:nvPicPr>
            <p:cNvPr id="19" name="Imagen 18"/>
            <p:cNvPicPr/>
            <p:nvPr/>
          </p:nvPicPr>
          <p:blipFill>
            <a:blip r:embed="rId3" cstate="print">
              <a:extLst>
                <a:ext uri="{28A0092B-C50C-407E-A947-70E740481C1C}">
                  <a14:useLocalDpi xmlns:a14="http://schemas.microsoft.com/office/drawing/2010/main" val="0"/>
                </a:ext>
              </a:extLst>
            </a:blip>
            <a:stretch>
              <a:fillRect/>
            </a:stretch>
          </p:blipFill>
          <p:spPr bwMode="auto">
            <a:xfrm>
              <a:off x="6321152" y="3429847"/>
              <a:ext cx="2520280" cy="1955653"/>
            </a:xfrm>
            <a:prstGeom prst="rect">
              <a:avLst/>
            </a:prstGeom>
            <a:noFill/>
            <a:ln w="57150" cmpd="sng">
              <a:solidFill>
                <a:srgbClr val="D9D9D9"/>
              </a:solidFill>
            </a:ln>
            <a:effectLst/>
          </p:spPr>
        </p:pic>
        <p:pic>
          <p:nvPicPr>
            <p:cNvPr id="20" name="Imagen 15"/>
            <p:cNvPicPr>
              <a:picLocks/>
            </p:cNvPicPr>
            <p:nvPr/>
          </p:nvPicPr>
          <p:blipFill>
            <a:blip r:embed="rId4" cstate="print"/>
            <a:stretch>
              <a:fillRect/>
            </a:stretch>
          </p:blipFill>
          <p:spPr>
            <a:xfrm>
              <a:off x="1051421" y="3441284"/>
              <a:ext cx="2461419" cy="1944216"/>
            </a:xfrm>
            <a:prstGeom prst="rect">
              <a:avLst/>
            </a:prstGeom>
            <a:ln w="57150" cmpd="sng">
              <a:solidFill>
                <a:srgbClr val="D9D9D9"/>
              </a:solidFill>
            </a:ln>
            <a:effectLst/>
          </p:spPr>
        </p:pic>
        <p:pic>
          <p:nvPicPr>
            <p:cNvPr id="21" name="Imagen 18"/>
            <p:cNvPicPr>
              <a:picLocks/>
            </p:cNvPicPr>
            <p:nvPr/>
          </p:nvPicPr>
          <p:blipFill>
            <a:blip r:embed="rId5" cstate="print"/>
            <a:stretch>
              <a:fillRect/>
            </a:stretch>
          </p:blipFill>
          <p:spPr>
            <a:xfrm>
              <a:off x="3657375" y="3441284"/>
              <a:ext cx="2519761" cy="1944216"/>
            </a:xfrm>
            <a:prstGeom prst="rect">
              <a:avLst/>
            </a:prstGeom>
            <a:ln w="57150" cmpd="sng">
              <a:solidFill>
                <a:srgbClr val="D9D9D9"/>
              </a:solidFill>
            </a:ln>
            <a:effectLst/>
          </p:spPr>
        </p:pic>
      </p:grpSp>
      <p:sp>
        <p:nvSpPr>
          <p:cNvPr id="23"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Nosotros</a:t>
            </a:r>
            <a:endParaRPr lang="es-ES" sz="3600" dirty="0">
              <a:solidFill>
                <a:schemeClr val="tx1">
                  <a:lumMod val="75000"/>
                  <a:lumOff val="25000"/>
                </a:schemeClr>
              </a:solidFill>
              <a:latin typeface="Helvetica"/>
              <a:ea typeface="Gill Sans" charset="0"/>
              <a:cs typeface="Helvetica"/>
              <a:sym typeface="Gill Sans" charset="0"/>
            </a:endParaRPr>
          </a:p>
        </p:txBody>
      </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2</a:t>
            </a:fld>
            <a:endParaRPr lang="es-ES" altLang="es-ES" dirty="0"/>
          </a:p>
        </p:txBody>
      </p:sp>
      <p:sp>
        <p:nvSpPr>
          <p:cNvPr id="5" name="CuadroTexto 4"/>
          <p:cNvSpPr txBox="1"/>
          <p:nvPr/>
        </p:nvSpPr>
        <p:spPr>
          <a:xfrm>
            <a:off x="948267" y="575733"/>
            <a:ext cx="184731" cy="369332"/>
          </a:xfrm>
          <a:prstGeom prst="rect">
            <a:avLst/>
          </a:prstGeom>
          <a:noFill/>
        </p:spPr>
        <p:txBody>
          <a:bodyPr wrap="none" rtlCol="0">
            <a:spAutoFit/>
          </a:bodyPr>
          <a:lstStyle/>
          <a:p>
            <a:endParaRPr lang="es-ES_tradnl" dirty="0"/>
          </a:p>
        </p:txBody>
      </p:sp>
    </p:spTree>
  </p:cSld>
  <p:clrMapOvr>
    <a:masterClrMapping/>
  </p:clrMapOvr>
  <p:transition spd="slow" advTm="5000">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ángulo 1"/>
          <p:cNvSpPr/>
          <p:nvPr/>
        </p:nvSpPr>
        <p:spPr>
          <a:xfrm>
            <a:off x="633000" y="1627200"/>
            <a:ext cx="8640000" cy="1642757"/>
          </a:xfrm>
          <a:prstGeom prst="rect">
            <a:avLst/>
          </a:prstGeom>
        </p:spPr>
        <p:txBody>
          <a:bodyPr wrap="square">
            <a:spAutoFit/>
          </a:bodyPr>
          <a:lstStyle/>
          <a:p>
            <a:pPr algn="just">
              <a:lnSpc>
                <a:spcPct val="130000"/>
              </a:lnSpc>
              <a:spcBef>
                <a:spcPts val="300"/>
              </a:spcBef>
              <a:spcAft>
                <a:spcPts val="300"/>
              </a:spcAft>
            </a:pPr>
            <a:r>
              <a:rPr lang="es-ES_tradnl" sz="1300" dirty="0">
                <a:solidFill>
                  <a:srgbClr val="595959"/>
                </a:solidFill>
                <a:latin typeface="Arial"/>
                <a:cs typeface="Arial"/>
              </a:rPr>
              <a:t>Nuestra </a:t>
            </a:r>
            <a:r>
              <a:rPr lang="es-ES_tradnl" sz="1300" dirty="0" smtClean="0">
                <a:solidFill>
                  <a:srgbClr val="595959"/>
                </a:solidFill>
                <a:latin typeface="Arial"/>
                <a:cs typeface="Arial"/>
              </a:rPr>
              <a:t>metodología, dirigida al diseño y seguimiento del Cierre de Minas, mediante la aplicación de novedosas técnicas de diseño, y el </a:t>
            </a:r>
            <a:r>
              <a:rPr lang="es-ES_tradnl" sz="1300" dirty="0">
                <a:solidFill>
                  <a:srgbClr val="595959"/>
                </a:solidFill>
                <a:latin typeface="Arial"/>
                <a:cs typeface="Arial"/>
              </a:rPr>
              <a:t>control topográfico de las explotaciones garantiza una mejor planificación de las labores de excavación y restauración. </a:t>
            </a:r>
            <a:r>
              <a:rPr lang="es-ES_tradnl" sz="1300" dirty="0" smtClean="0">
                <a:solidFill>
                  <a:srgbClr val="595959"/>
                </a:solidFill>
                <a:latin typeface="Arial"/>
                <a:cs typeface="Arial"/>
              </a:rPr>
              <a:t>TEYDE</a:t>
            </a:r>
            <a:r>
              <a:rPr lang="es-ES_tradnl" sz="1300" b="1" dirty="0" smtClean="0">
                <a:solidFill>
                  <a:srgbClr val="595959"/>
                </a:solidFill>
                <a:latin typeface="Arial"/>
                <a:cs typeface="Arial"/>
              </a:rPr>
              <a:t> </a:t>
            </a:r>
            <a:r>
              <a:rPr lang="es-ES_tradnl" sz="1300" dirty="0">
                <a:solidFill>
                  <a:srgbClr val="595959"/>
                </a:solidFill>
                <a:latin typeface="Arial"/>
                <a:cs typeface="Arial"/>
              </a:rPr>
              <a:t>utiliza potentes herramientas informáticas que permiten trabajar en tres dimensiones la estratigrafía del terreno, automatizando la cubicación diferenciada por litología ante cualquier cambio de diseño en los parámetros de excavación (rasante, perfiles, ...) con el valor ambiental añadido de poder visualizar tridimensionalmente la solución escogida mediante infografía.</a:t>
            </a:r>
          </a:p>
        </p:txBody>
      </p:sp>
      <p:sp>
        <p:nvSpPr>
          <p:cNvPr id="27" name="CuadroTexto 7"/>
          <p:cNvSpPr txBox="1"/>
          <p:nvPr/>
        </p:nvSpPr>
        <p:spPr>
          <a:xfrm>
            <a:off x="633000" y="3429000"/>
            <a:ext cx="8640000" cy="415498"/>
          </a:xfrm>
          <a:prstGeom prst="rect">
            <a:avLst/>
          </a:prstGeom>
          <a:noFill/>
        </p:spPr>
        <p:txBody>
          <a:bodyPr wrap="square" rtlCol="0">
            <a:spAutoFit/>
          </a:bodyPr>
          <a:lstStyle/>
          <a:p>
            <a:pPr>
              <a:lnSpc>
                <a:spcPct val="120000"/>
              </a:lnSpc>
            </a:pPr>
            <a:r>
              <a:rPr lang="es-ES" dirty="0" smtClean="0">
                <a:solidFill>
                  <a:srgbClr val="7F7F7F"/>
                </a:solidFill>
                <a:latin typeface="Arial"/>
                <a:cs typeface="Arial"/>
              </a:rPr>
              <a:t>PRECISIÓN CONTROL RENDIMIENTO</a:t>
            </a:r>
            <a:endParaRPr lang="es-ES" dirty="0">
              <a:solidFill>
                <a:srgbClr val="7F7F7F"/>
              </a:solidFill>
              <a:latin typeface="Arial"/>
              <a:cs typeface="Arial"/>
            </a:endParaRPr>
          </a:p>
        </p:txBody>
      </p:sp>
      <p:grpSp>
        <p:nvGrpSpPr>
          <p:cNvPr id="3" name="Agrupar 2"/>
          <p:cNvGrpSpPr/>
          <p:nvPr/>
        </p:nvGrpSpPr>
        <p:grpSpPr>
          <a:xfrm>
            <a:off x="1148279" y="4077272"/>
            <a:ext cx="7609442" cy="1800000"/>
            <a:chOff x="1610164" y="4077072"/>
            <a:chExt cx="7609442" cy="1800000"/>
          </a:xfrm>
        </p:grpSpPr>
        <p:pic>
          <p:nvPicPr>
            <p:cNvPr id="25" name="Imagen 4" descr="ecologiablog_WestVirginia.jp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610164" y="4077072"/>
              <a:ext cx="1800000" cy="1800000"/>
            </a:xfrm>
            <a:prstGeom prst="rect">
              <a:avLst/>
            </a:prstGeom>
            <a:ln w="57150" cmpd="sng">
              <a:solidFill>
                <a:srgbClr val="D9D9D9"/>
              </a:solidFill>
            </a:ln>
          </p:spPr>
        </p:pic>
        <p:pic>
          <p:nvPicPr>
            <p:cNvPr id="26" name="Imagen 5" descr="508993807_08e70131e8_o.jp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419606" y="4077072"/>
              <a:ext cx="1800000" cy="1800000"/>
            </a:xfrm>
            <a:prstGeom prst="rect">
              <a:avLst/>
            </a:prstGeom>
            <a:ln w="57150" cmpd="sng">
              <a:solidFill>
                <a:srgbClr val="D9D9D9"/>
              </a:solidFill>
            </a:ln>
          </p:spPr>
        </p:pic>
        <p:pic>
          <p:nvPicPr>
            <p:cNvPr id="30" name="29 Imagen" descr="Salerno_quarry2"/>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662" y="4077072"/>
              <a:ext cx="1800000" cy="1800000"/>
            </a:xfrm>
            <a:prstGeom prst="rect">
              <a:avLst/>
            </a:prstGeom>
            <a:ln w="57150" cmpd="sng">
              <a:solidFill>
                <a:srgbClr val="D9D9D9"/>
              </a:solidFill>
            </a:ln>
          </p:spPr>
        </p:pic>
        <p:pic>
          <p:nvPicPr>
            <p:cNvPr id="31" name="Imagen 17"/>
            <p:cNvPicPr>
              <a:picLocks/>
            </p:cNvPicPr>
            <p:nvPr/>
          </p:nvPicPr>
          <p:blipFill rotWithShape="1">
            <a:blip r:embed="rId5" cstate="print">
              <a:alphaModFix/>
              <a:extLst>
                <a:ext uri="{28A0092B-C50C-407E-A947-70E740481C1C}">
                  <a14:useLocalDpi xmlns:a14="http://schemas.microsoft.com/office/drawing/2010/main"/>
                </a:ext>
              </a:extLst>
            </a:blip>
            <a:srcRect b="-1789"/>
            <a:stretch/>
          </p:blipFill>
          <p:spPr>
            <a:xfrm>
              <a:off x="3552116" y="4077072"/>
              <a:ext cx="1800000" cy="1800000"/>
            </a:xfrm>
            <a:prstGeom prst="rect">
              <a:avLst/>
            </a:prstGeom>
            <a:solidFill>
              <a:schemeClr val="bg1"/>
            </a:solidFill>
            <a:ln w="57150" cap="flat" cmpd="sng" algn="ctr">
              <a:solidFill>
                <a:srgbClr val="D9D9D9"/>
              </a:solidFill>
              <a:prstDash val="solid"/>
              <a:round/>
              <a:headEnd type="none" w="med" len="med"/>
              <a:tailEnd type="none" w="med" len="med"/>
            </a:ln>
            <a:effectLst/>
          </p:spPr>
        </p:pic>
      </p:gr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20</a:t>
            </a:fld>
            <a:endParaRPr lang="es-ES" altLang="es-ES" dirty="0"/>
          </a:p>
        </p:txBody>
      </p:sp>
      <p:sp>
        <p:nvSpPr>
          <p:cNvPr id="12"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Cierre de minas. </a:t>
            </a:r>
            <a:r>
              <a:rPr lang="es-ES" sz="2400" dirty="0" smtClean="0">
                <a:solidFill>
                  <a:schemeClr val="bg1">
                    <a:lumMod val="50000"/>
                  </a:schemeClr>
                </a:solidFill>
                <a:latin typeface="Helvetica"/>
                <a:ea typeface="Gill Sans" charset="0"/>
                <a:cs typeface="Helvetica"/>
                <a:sym typeface="Gill Sans" charset="0"/>
              </a:rPr>
              <a:t>Métodos de trabajo</a:t>
            </a:r>
            <a:endParaRPr lang="es-ES" sz="2400" dirty="0">
              <a:solidFill>
                <a:schemeClr val="bg1">
                  <a:lumMod val="50000"/>
                </a:schemeClr>
              </a:solidFill>
              <a:latin typeface="Helvetica"/>
              <a:ea typeface="Gill Sans" charset="0"/>
              <a:cs typeface="Helvetica"/>
              <a:sym typeface="Gill Sans" charset="0"/>
            </a:endParaRPr>
          </a:p>
        </p:txBody>
      </p:sp>
    </p:spTree>
    <p:extLst>
      <p:ext uri="{BB962C8B-B14F-4D97-AF65-F5344CB8AC3E}">
        <p14:creationId xmlns:p14="http://schemas.microsoft.com/office/powerpoint/2010/main" val="3966921971"/>
      </p:ext>
    </p:extLst>
  </p:cSld>
  <p:clrMapOvr>
    <a:masterClrMapping/>
  </p:clrMapOvr>
  <p:transition spd="slow" advTm="5000">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3"/>
          <p:cNvSpPr/>
          <p:nvPr/>
        </p:nvSpPr>
        <p:spPr>
          <a:xfrm>
            <a:off x="633000" y="1627200"/>
            <a:ext cx="8640000" cy="3677417"/>
          </a:xfrm>
          <a:prstGeom prst="rect">
            <a:avLst/>
          </a:prstGeom>
        </p:spPr>
        <p:txBody>
          <a:bodyPr wrap="square">
            <a:spAutoFit/>
          </a:bodyPr>
          <a:lstStyle/>
          <a:p>
            <a:pPr algn="just">
              <a:lnSpc>
                <a:spcPct val="120000"/>
              </a:lnSpc>
              <a:spcAft>
                <a:spcPts val="1200"/>
              </a:spcAft>
            </a:pPr>
            <a:r>
              <a:rPr lang="es-ES_tradnl" sz="1300" dirty="0">
                <a:solidFill>
                  <a:srgbClr val="595959"/>
                </a:solidFill>
                <a:latin typeface="Arial"/>
                <a:cs typeface="Arial"/>
              </a:rPr>
              <a:t>El objeto de nuestros trabajos de Evaluación y Estudios de Impacto Ambiental es definir y valorar las actuaciones necesarias para reducir al mínimo los impactos ambientales y sociales derivados de la actividad minera durante todo el período de vida útil de la </a:t>
            </a:r>
            <a:r>
              <a:rPr lang="es-ES_tradnl" sz="1300" dirty="0" smtClean="0">
                <a:solidFill>
                  <a:srgbClr val="595959"/>
                </a:solidFill>
                <a:latin typeface="Arial"/>
                <a:cs typeface="Arial"/>
              </a:rPr>
              <a:t>explotación, </a:t>
            </a:r>
            <a:r>
              <a:rPr lang="es-ES_tradnl" sz="1300" dirty="0">
                <a:solidFill>
                  <a:srgbClr val="595959"/>
                </a:solidFill>
                <a:latin typeface="Arial"/>
                <a:cs typeface="Arial"/>
              </a:rPr>
              <a:t>desde la exploración inicial del yacimiento hasta la rehabilitación y cierre del mismo. Para ello se aportan varias soluciones o alternativas para poder seleccionar la que mejor se adapte en tiempo, presupuesto y mantenimiento. </a:t>
            </a:r>
            <a:r>
              <a:rPr lang="es-ES_tradnl" sz="1300" dirty="0" smtClean="0">
                <a:solidFill>
                  <a:srgbClr val="595959"/>
                </a:solidFill>
                <a:latin typeface="Arial"/>
                <a:cs typeface="Arial"/>
              </a:rPr>
              <a:t>Estas alternativas se caracterizan por:</a:t>
            </a:r>
            <a:endParaRPr lang="es-ES_tradnl" sz="1300" dirty="0">
              <a:solidFill>
                <a:srgbClr val="595959"/>
              </a:solidFill>
              <a:latin typeface="Arial"/>
              <a:cs typeface="Arial"/>
            </a:endParaRPr>
          </a:p>
          <a:p>
            <a:pPr marL="285750" indent="-285750" algn="just">
              <a:lnSpc>
                <a:spcPct val="120000"/>
              </a:lnSpc>
              <a:buClr>
                <a:srgbClr val="EC1C3F"/>
              </a:buClr>
              <a:buFont typeface="Wingdings" charset="2"/>
              <a:buChar char="§"/>
            </a:pPr>
            <a:r>
              <a:rPr lang="es-ES_tradnl" sz="1300" dirty="0">
                <a:solidFill>
                  <a:srgbClr val="595959"/>
                </a:solidFill>
                <a:latin typeface="Arial"/>
                <a:cs typeface="Arial"/>
              </a:rPr>
              <a:t>Análisis de detalle. Sectorización pormenorizada de los problemas</a:t>
            </a:r>
            <a:r>
              <a:rPr lang="es-ES" sz="1300" dirty="0" smtClean="0">
                <a:solidFill>
                  <a:schemeClr val="tx1">
                    <a:lumMod val="65000"/>
                    <a:lumOff val="35000"/>
                  </a:schemeClr>
                </a:solidFill>
                <a:latin typeface="Arial"/>
                <a:ea typeface="Helvetica Neue Light" charset="0"/>
                <a:cs typeface="Arial"/>
                <a:sym typeface="Helvetica Neue Light" charset="0"/>
              </a:rPr>
              <a:t>.</a:t>
            </a:r>
            <a:endParaRPr lang="es-ES" sz="1300" dirty="0">
              <a:solidFill>
                <a:schemeClr val="tx1">
                  <a:lumMod val="65000"/>
                  <a:lumOff val="35000"/>
                </a:schemeClr>
              </a:solidFill>
              <a:latin typeface="Arial"/>
              <a:ea typeface="Helvetica Neue Light" charset="0"/>
              <a:cs typeface="Arial"/>
              <a:sym typeface="Helvetica Neue Light" charset="0"/>
            </a:endParaRPr>
          </a:p>
          <a:p>
            <a:pPr marL="285750" indent="-285750" algn="just">
              <a:lnSpc>
                <a:spcPct val="120000"/>
              </a:lnSpc>
              <a:buClr>
                <a:srgbClr val="EC1C3F"/>
              </a:buClr>
              <a:buFont typeface="Wingdings" charset="2"/>
              <a:buChar char="§"/>
            </a:pPr>
            <a:r>
              <a:rPr lang="es-ES_tradnl" sz="1300" dirty="0">
                <a:solidFill>
                  <a:srgbClr val="595959"/>
                </a:solidFill>
                <a:latin typeface="Arial"/>
                <a:cs typeface="Arial"/>
              </a:rPr>
              <a:t>Amplio conocimiento del marco normativo que regula los EIA</a:t>
            </a:r>
            <a:r>
              <a:rPr lang="es-ES" sz="1300" dirty="0" smtClean="0">
                <a:solidFill>
                  <a:schemeClr val="tx1">
                    <a:lumMod val="65000"/>
                    <a:lumOff val="35000"/>
                  </a:schemeClr>
                </a:solidFill>
                <a:latin typeface="Arial"/>
                <a:ea typeface="Helvetica Neue Light" charset="0"/>
                <a:cs typeface="Arial"/>
                <a:sym typeface="Helvetica Neue Light" charset="0"/>
              </a:rPr>
              <a:t>.</a:t>
            </a:r>
            <a:endParaRPr lang="es-ES" sz="1300" dirty="0">
              <a:solidFill>
                <a:schemeClr val="tx1">
                  <a:lumMod val="65000"/>
                  <a:lumOff val="35000"/>
                </a:schemeClr>
              </a:solidFill>
              <a:latin typeface="Arial"/>
              <a:ea typeface="Helvetica Neue Light" charset="0"/>
              <a:cs typeface="Arial"/>
              <a:sym typeface="Helvetica Neue Light" charset="0"/>
            </a:endParaRPr>
          </a:p>
          <a:p>
            <a:pPr marL="285750" indent="-285750" algn="just">
              <a:lnSpc>
                <a:spcPct val="120000"/>
              </a:lnSpc>
              <a:spcAft>
                <a:spcPts val="600"/>
              </a:spcAft>
              <a:buClr>
                <a:srgbClr val="EC1C3F"/>
              </a:buClr>
              <a:buFont typeface="Wingdings" charset="2"/>
              <a:buChar char="§"/>
            </a:pPr>
            <a:r>
              <a:rPr lang="es-ES_tradnl" sz="1300" dirty="0">
                <a:solidFill>
                  <a:srgbClr val="595959"/>
                </a:solidFill>
                <a:latin typeface="Arial"/>
                <a:cs typeface="Arial"/>
              </a:rPr>
              <a:t>Amplio equipo humano multidisciplinar que nos permite actuar eficazmente sobre todas las disciplinas ambientales físicas, biológicas, socioeconómicas y humanas</a:t>
            </a:r>
            <a:r>
              <a:rPr lang="es-ES" sz="1300" dirty="0" smtClean="0">
                <a:solidFill>
                  <a:schemeClr val="tx1">
                    <a:lumMod val="65000"/>
                    <a:lumOff val="35000"/>
                  </a:schemeClr>
                </a:solidFill>
                <a:latin typeface="Arial"/>
                <a:ea typeface="Helvetica Neue Light" charset="0"/>
                <a:cs typeface="Arial"/>
                <a:sym typeface="Helvetica Neue Light" charset="0"/>
              </a:rPr>
              <a:t>.</a:t>
            </a:r>
            <a:endParaRPr lang="es-ES_tradnl" sz="1300" dirty="0">
              <a:solidFill>
                <a:srgbClr val="595959"/>
              </a:solidFill>
              <a:latin typeface="Arial"/>
              <a:cs typeface="Arial"/>
            </a:endParaRPr>
          </a:p>
          <a:p>
            <a:pPr algn="just">
              <a:lnSpc>
                <a:spcPct val="120000"/>
              </a:lnSpc>
            </a:pPr>
            <a:r>
              <a:rPr lang="es-ES_tradnl" sz="1300" dirty="0">
                <a:solidFill>
                  <a:srgbClr val="595959"/>
                </a:solidFill>
                <a:latin typeface="Arial"/>
                <a:cs typeface="Arial"/>
              </a:rPr>
              <a:t>En </a:t>
            </a:r>
            <a:r>
              <a:rPr lang="es-ES_tradnl" sz="1300" dirty="0" smtClean="0">
                <a:solidFill>
                  <a:srgbClr val="595959"/>
                </a:solidFill>
                <a:latin typeface="Arial"/>
                <a:cs typeface="Arial"/>
              </a:rPr>
              <a:t>TEYDE </a:t>
            </a:r>
            <a:r>
              <a:rPr lang="es-ES_tradnl" sz="1300" dirty="0">
                <a:solidFill>
                  <a:srgbClr val="595959"/>
                </a:solidFill>
                <a:latin typeface="Arial"/>
                <a:cs typeface="Arial"/>
              </a:rPr>
              <a:t>somos conscientes de los impactos sociales que pueden implicar la realización de proyectos de minería a gran escala fomentamos y buscamos la implicación pública mediante sistemas de participación en decisiones de los proyectos que impliquen soluciones ambientales.</a:t>
            </a:r>
          </a:p>
          <a:p>
            <a:pPr algn="just">
              <a:lnSpc>
                <a:spcPct val="120000"/>
              </a:lnSpc>
            </a:pPr>
            <a:endParaRPr lang="es-ES_tradnl" sz="1300" dirty="0" smtClean="0">
              <a:solidFill>
                <a:srgbClr val="595959"/>
              </a:solidFill>
              <a:latin typeface="Arial"/>
              <a:cs typeface="Arial"/>
            </a:endParaRPr>
          </a:p>
          <a:p>
            <a:pPr algn="just">
              <a:lnSpc>
                <a:spcPct val="120000"/>
              </a:lnSpc>
            </a:pPr>
            <a:endParaRPr lang="es-ES_tradnl" sz="1300" dirty="0">
              <a:solidFill>
                <a:srgbClr val="595959"/>
              </a:solidFill>
              <a:latin typeface="Arial"/>
              <a:cs typeface="Arial"/>
            </a:endParaRPr>
          </a:p>
        </p:txBody>
      </p:sp>
      <p:grpSp>
        <p:nvGrpSpPr>
          <p:cNvPr id="6" name="Agrupar 5"/>
          <p:cNvGrpSpPr/>
          <p:nvPr/>
        </p:nvGrpSpPr>
        <p:grpSpPr>
          <a:xfrm>
            <a:off x="2912880" y="4941168"/>
            <a:ext cx="4080240" cy="1224136"/>
            <a:chOff x="2072680" y="4725144"/>
            <a:chExt cx="4080240" cy="1440160"/>
          </a:xfrm>
        </p:grpSpPr>
        <p:pic>
          <p:nvPicPr>
            <p:cNvPr id="4" name="5 Imagen"/>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2072680" y="4725304"/>
              <a:ext cx="1944000" cy="1440000"/>
            </a:xfrm>
            <a:prstGeom prst="rect">
              <a:avLst/>
            </a:prstGeom>
            <a:ln w="57150" cmpd="sng">
              <a:solidFill>
                <a:srgbClr val="A8A9A2"/>
              </a:solidFill>
            </a:ln>
          </p:spPr>
        </p:pic>
        <p:pic>
          <p:nvPicPr>
            <p:cNvPr id="5" name="Imagen 5"/>
            <p:cNvPicPr>
              <a:picLocks noChangeAspect="1"/>
            </p:cNvPicPr>
            <p:nvPr/>
          </p:nvPicPr>
          <p:blipFill>
            <a:blip r:embed="rId3" cstate="print"/>
            <a:stretch>
              <a:fillRect/>
            </a:stretch>
          </p:blipFill>
          <p:spPr>
            <a:xfrm>
              <a:off x="4232920" y="4725144"/>
              <a:ext cx="1920000" cy="1440000"/>
            </a:xfrm>
            <a:prstGeom prst="rect">
              <a:avLst/>
            </a:prstGeom>
            <a:ln w="57150" cmpd="sng">
              <a:solidFill>
                <a:srgbClr val="A8A9A2"/>
              </a:solidFill>
            </a:ln>
          </p:spPr>
        </p:pic>
      </p:gr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21</a:t>
            </a:fld>
            <a:endParaRPr lang="es-ES" altLang="es-ES" dirty="0"/>
          </a:p>
        </p:txBody>
      </p:sp>
      <p:sp>
        <p:nvSpPr>
          <p:cNvPr id="10"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Cierre de minas. </a:t>
            </a:r>
            <a:r>
              <a:rPr lang="es-ES" sz="2400" dirty="0" smtClean="0">
                <a:solidFill>
                  <a:schemeClr val="bg1">
                    <a:lumMod val="50000"/>
                  </a:schemeClr>
                </a:solidFill>
                <a:latin typeface="Helvetica"/>
                <a:ea typeface="Gill Sans" charset="0"/>
                <a:cs typeface="Helvetica"/>
                <a:sym typeface="Gill Sans" charset="0"/>
              </a:rPr>
              <a:t>Evaluación y seguimiento ambiental</a:t>
            </a:r>
            <a:endParaRPr lang="es-ES" sz="2400" dirty="0">
              <a:solidFill>
                <a:schemeClr val="bg1">
                  <a:lumMod val="50000"/>
                </a:schemeClr>
              </a:solidFill>
              <a:latin typeface="Helvetica"/>
              <a:ea typeface="Gill Sans" charset="0"/>
              <a:cs typeface="Helvetica"/>
              <a:sym typeface="Gill Sans" charset="0"/>
            </a:endParaRPr>
          </a:p>
        </p:txBody>
      </p:sp>
    </p:spTree>
  </p:cSld>
  <p:clrMapOvr>
    <a:masterClrMapping/>
  </p:clrMapOvr>
  <p:transition spd="slow" advTm="5000">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p:cNvSpPr>
          <p:nvPr/>
        </p:nvSpPr>
        <p:spPr bwMode="auto">
          <a:xfrm>
            <a:off x="4088904" y="1412776"/>
            <a:ext cx="4536504" cy="1296144"/>
          </a:xfrm>
          <a:prstGeom prst="rect">
            <a:avLst/>
          </a:prstGeom>
          <a:noFill/>
          <a:ln w="12700" cap="flat">
            <a:noFill/>
            <a:miter lim="800000"/>
            <a:headEnd type="none" w="med" len="med"/>
            <a:tailEnd type="none" w="med" len="med"/>
          </a:ln>
        </p:spPr>
        <p:txBody>
          <a:bodyPr lIns="0" tIns="0" rIns="0" bIns="0" anchor="ctr"/>
          <a:lstStyle/>
          <a:p>
            <a:pPr algn="just"/>
            <a:endParaRPr lang="es-ES" sz="1600" dirty="0" smtClean="0">
              <a:solidFill>
                <a:schemeClr val="tx1">
                  <a:lumMod val="65000"/>
                  <a:lumOff val="35000"/>
                </a:schemeClr>
              </a:solidFill>
              <a:latin typeface="Helvetica Neue Light" charset="0"/>
              <a:ea typeface="Helvetica Neue Light" charset="0"/>
              <a:cs typeface="Helvetica Neue Light" charset="0"/>
              <a:sym typeface="Helvetica Neue Light" charset="0"/>
            </a:endParaRPr>
          </a:p>
        </p:txBody>
      </p:sp>
      <p:grpSp>
        <p:nvGrpSpPr>
          <p:cNvPr id="14" name="Group 1"/>
          <p:cNvGrpSpPr>
            <a:grpSpLocks/>
          </p:cNvGrpSpPr>
          <p:nvPr/>
        </p:nvGrpSpPr>
        <p:grpSpPr bwMode="auto">
          <a:xfrm>
            <a:off x="6465888" y="958850"/>
            <a:ext cx="2354262" cy="5184775"/>
            <a:chOff x="-1" y="-1"/>
            <a:chExt cx="2354489" cy="5184580"/>
          </a:xfrm>
        </p:grpSpPr>
        <p:sp>
          <p:nvSpPr>
            <p:cNvPr id="15" name="AutoShape 2"/>
            <p:cNvSpPr>
              <a:spLocks/>
            </p:cNvSpPr>
            <p:nvPr/>
          </p:nvSpPr>
          <p:spPr bwMode="auto">
            <a:xfrm>
              <a:off x="275194" y="0"/>
              <a:ext cx="1694955" cy="3850490"/>
            </a:xfrm>
            <a:custGeom>
              <a:avLst/>
              <a:gdLst>
                <a:gd name="T0" fmla="*/ 66501716 w 21600"/>
                <a:gd name="T1" fmla="*/ 343200769 h 21600"/>
                <a:gd name="T2" fmla="*/ 66501716 w 21600"/>
                <a:gd name="T3" fmla="*/ 343200769 h 21600"/>
                <a:gd name="T4" fmla="*/ 66501716 w 21600"/>
                <a:gd name="T5" fmla="*/ 343200769 h 21600"/>
                <a:gd name="T6" fmla="*/ 66501716 w 21600"/>
                <a:gd name="T7" fmla="*/ 3432007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E6E6E6"/>
            </a:solidFill>
            <a:ln w="12700" cap="flat" cmpd="sng">
              <a:noFill/>
              <a:prstDash val="solid"/>
              <a:miter lim="0"/>
              <a:headEnd/>
              <a:tailEnd/>
            </a:ln>
          </p:spPr>
          <p:txBody>
            <a:bodyPr lIns="0" tIns="0" rIns="0" bIns="0" anchor="ctr"/>
            <a:lstStyle/>
            <a:p>
              <a:endParaRPr lang="es-ES"/>
            </a:p>
          </p:txBody>
        </p:sp>
        <p:sp>
          <p:nvSpPr>
            <p:cNvPr id="16" name="AutoShape 3"/>
            <p:cNvSpPr>
              <a:spLocks/>
            </p:cNvSpPr>
            <p:nvPr/>
          </p:nvSpPr>
          <p:spPr bwMode="auto">
            <a:xfrm>
              <a:off x="275194" y="4320392"/>
              <a:ext cx="1694955" cy="864128"/>
            </a:xfrm>
            <a:custGeom>
              <a:avLst/>
              <a:gdLst>
                <a:gd name="T0" fmla="*/ 66501716 w 21600"/>
                <a:gd name="T1" fmla="*/ 17285120 h 21600"/>
                <a:gd name="T2" fmla="*/ 66501716 w 21600"/>
                <a:gd name="T3" fmla="*/ 17285120 h 21600"/>
                <a:gd name="T4" fmla="*/ 66501716 w 21600"/>
                <a:gd name="T5" fmla="*/ 17285120 h 21600"/>
                <a:gd name="T6" fmla="*/ 66501716 w 21600"/>
                <a:gd name="T7" fmla="*/ 1728512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E6E6E6"/>
            </a:solidFill>
            <a:ln w="12700" cap="flat" cmpd="sng">
              <a:noFill/>
              <a:prstDash val="solid"/>
              <a:miter lim="0"/>
              <a:headEnd/>
              <a:tailEnd/>
            </a:ln>
          </p:spPr>
          <p:txBody>
            <a:bodyPr lIns="0" tIns="0" rIns="0" bIns="0" anchor="ctr"/>
            <a:lstStyle/>
            <a:p>
              <a:endParaRPr lang="es-ES"/>
            </a:p>
          </p:txBody>
        </p:sp>
        <p:sp>
          <p:nvSpPr>
            <p:cNvPr id="17" name="AutoShape 4"/>
            <p:cNvSpPr>
              <a:spLocks/>
            </p:cNvSpPr>
            <p:nvPr/>
          </p:nvSpPr>
          <p:spPr bwMode="auto">
            <a:xfrm>
              <a:off x="2022158" y="-1"/>
              <a:ext cx="332330" cy="5184578"/>
            </a:xfrm>
            <a:custGeom>
              <a:avLst/>
              <a:gdLst>
                <a:gd name="T0" fmla="*/ 2556556 w 21600"/>
                <a:gd name="T1" fmla="*/ 622218728 h 21600"/>
                <a:gd name="T2" fmla="*/ 2556556 w 21600"/>
                <a:gd name="T3" fmla="*/ 622218728 h 21600"/>
                <a:gd name="T4" fmla="*/ 2556556 w 21600"/>
                <a:gd name="T5" fmla="*/ 622218728 h 21600"/>
                <a:gd name="T6" fmla="*/ 2556556 w 21600"/>
                <a:gd name="T7" fmla="*/ 62221872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E6E6E6"/>
            </a:solidFill>
            <a:ln w="12700" cap="flat" cmpd="sng">
              <a:noFill/>
              <a:prstDash val="solid"/>
              <a:miter lim="0"/>
              <a:headEnd/>
              <a:tailEnd/>
            </a:ln>
          </p:spPr>
          <p:txBody>
            <a:bodyPr lIns="0" tIns="0" rIns="0" bIns="0" anchor="ctr"/>
            <a:lstStyle/>
            <a:p>
              <a:endParaRPr lang="es-ES"/>
            </a:p>
          </p:txBody>
        </p:sp>
        <p:sp>
          <p:nvSpPr>
            <p:cNvPr id="18" name="AutoShape 5"/>
            <p:cNvSpPr>
              <a:spLocks/>
            </p:cNvSpPr>
            <p:nvPr/>
          </p:nvSpPr>
          <p:spPr bwMode="auto">
            <a:xfrm>
              <a:off x="19007" y="1"/>
              <a:ext cx="199400" cy="5184578"/>
            </a:xfrm>
            <a:custGeom>
              <a:avLst/>
              <a:gdLst>
                <a:gd name="T0" fmla="*/ 920379 w 21600"/>
                <a:gd name="T1" fmla="*/ 622218728 h 21600"/>
                <a:gd name="T2" fmla="*/ 920379 w 21600"/>
                <a:gd name="T3" fmla="*/ 622218728 h 21600"/>
                <a:gd name="T4" fmla="*/ 920379 w 21600"/>
                <a:gd name="T5" fmla="*/ 622218728 h 21600"/>
                <a:gd name="T6" fmla="*/ 920379 w 21600"/>
                <a:gd name="T7" fmla="*/ 62221872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E6E6E6"/>
            </a:solidFill>
            <a:ln w="12700" cap="flat" cmpd="sng">
              <a:noFill/>
              <a:prstDash val="solid"/>
              <a:miter lim="0"/>
              <a:headEnd/>
              <a:tailEnd/>
            </a:ln>
          </p:spPr>
          <p:txBody>
            <a:bodyPr lIns="0" tIns="0" rIns="0" bIns="0" anchor="ctr"/>
            <a:lstStyle/>
            <a:p>
              <a:endParaRPr lang="es-ES"/>
            </a:p>
          </p:txBody>
        </p:sp>
        <p:sp>
          <p:nvSpPr>
            <p:cNvPr id="19" name="AutoShape 6"/>
            <p:cNvSpPr>
              <a:spLocks/>
            </p:cNvSpPr>
            <p:nvPr/>
          </p:nvSpPr>
          <p:spPr bwMode="auto">
            <a:xfrm rot="-5400000">
              <a:off x="1411496" y="2660729"/>
              <a:ext cx="1556443" cy="231141"/>
            </a:xfrm>
            <a:custGeom>
              <a:avLst/>
              <a:gdLst>
                <a:gd name="T0" fmla="*/ 56076768 w 21600"/>
                <a:gd name="T1" fmla="*/ 1236722 h 21600"/>
                <a:gd name="T2" fmla="*/ 56076768 w 21600"/>
                <a:gd name="T3" fmla="*/ 1236722 h 21600"/>
                <a:gd name="T4" fmla="*/ 56076768 w 21600"/>
                <a:gd name="T5" fmla="*/ 1236722 h 21600"/>
                <a:gd name="T6" fmla="*/ 56076768 w 21600"/>
                <a:gd name="T7" fmla="*/ 123672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r>
                <a:rPr lang="es-ES" sz="900">
                  <a:solidFill>
                    <a:srgbClr val="7F7F7F"/>
                  </a:solidFill>
                </a:rPr>
                <a:t>Aporte de los grupos de interés</a:t>
              </a:r>
              <a:endParaRPr lang="es-ES"/>
            </a:p>
          </p:txBody>
        </p:sp>
        <p:sp>
          <p:nvSpPr>
            <p:cNvPr id="20" name="AutoShape 7"/>
            <p:cNvSpPr>
              <a:spLocks/>
            </p:cNvSpPr>
            <p:nvPr/>
          </p:nvSpPr>
          <p:spPr bwMode="auto">
            <a:xfrm>
              <a:off x="275194" y="3881420"/>
              <a:ext cx="1694955" cy="396125"/>
            </a:xfrm>
            <a:custGeom>
              <a:avLst/>
              <a:gdLst>
                <a:gd name="T0" fmla="*/ 66501716 w 21600"/>
                <a:gd name="T1" fmla="*/ 3632301 h 21600"/>
                <a:gd name="T2" fmla="*/ 66501716 w 21600"/>
                <a:gd name="T3" fmla="*/ 3632301 h 21600"/>
                <a:gd name="T4" fmla="*/ 66501716 w 21600"/>
                <a:gd name="T5" fmla="*/ 3632301 h 21600"/>
                <a:gd name="T6" fmla="*/ 66501716 w 21600"/>
                <a:gd name="T7" fmla="*/ 363230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E6E6E6"/>
            </a:solidFill>
            <a:ln w="12700" cap="flat" cmpd="sng">
              <a:noFill/>
              <a:prstDash val="solid"/>
              <a:miter lim="0"/>
              <a:headEnd/>
              <a:tailEnd/>
            </a:ln>
          </p:spPr>
          <p:txBody>
            <a:bodyPr lIns="0" tIns="0" rIns="0" bIns="0" anchor="ctr"/>
            <a:lstStyle/>
            <a:p>
              <a:endParaRPr lang="es-ES"/>
            </a:p>
          </p:txBody>
        </p:sp>
        <p:sp>
          <p:nvSpPr>
            <p:cNvPr id="21" name="AutoShape 8"/>
            <p:cNvSpPr>
              <a:spLocks/>
            </p:cNvSpPr>
            <p:nvPr/>
          </p:nvSpPr>
          <p:spPr bwMode="auto">
            <a:xfrm rot="-5400000">
              <a:off x="-570341" y="2566603"/>
              <a:ext cx="1371821" cy="231141"/>
            </a:xfrm>
            <a:custGeom>
              <a:avLst/>
              <a:gdLst>
                <a:gd name="T0" fmla="*/ 43562366 w 21600"/>
                <a:gd name="T1" fmla="*/ 1236722 h 21600"/>
                <a:gd name="T2" fmla="*/ 43562366 w 21600"/>
                <a:gd name="T3" fmla="*/ 1236722 h 21600"/>
                <a:gd name="T4" fmla="*/ 43562366 w 21600"/>
                <a:gd name="T5" fmla="*/ 1236722 h 21600"/>
                <a:gd name="T6" fmla="*/ 43562366 w 21600"/>
                <a:gd name="T7" fmla="*/ 123672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r>
                <a:rPr lang="es-ES" sz="900">
                  <a:solidFill>
                    <a:srgbClr val="7F7F7F"/>
                  </a:solidFill>
                </a:rPr>
                <a:t>Ciclo de vida útil de la mina</a:t>
              </a:r>
              <a:endParaRPr lang="es-ES"/>
            </a:p>
          </p:txBody>
        </p:sp>
        <p:grpSp>
          <p:nvGrpSpPr>
            <p:cNvPr id="22" name="Group 9"/>
            <p:cNvGrpSpPr>
              <a:grpSpLocks/>
            </p:cNvGrpSpPr>
            <p:nvPr/>
          </p:nvGrpSpPr>
          <p:grpSpPr bwMode="auto">
            <a:xfrm>
              <a:off x="1706697" y="784919"/>
              <a:ext cx="574432" cy="3470989"/>
              <a:chOff x="0" y="0"/>
              <a:chExt cx="574431" cy="3470989"/>
            </a:xfrm>
          </p:grpSpPr>
          <p:pic>
            <p:nvPicPr>
              <p:cNvPr id="29" name="Picture 10" descr="image2.png"/>
              <p:cNvPicPr>
                <a:picLocks noChangeAspect="1"/>
              </p:cNvPicPr>
              <p:nvPr/>
            </p:nvPicPr>
            <p:blipFill>
              <a:blip r:embed="rId2" cstate="print"/>
              <a:srcRect/>
              <a:stretch>
                <a:fillRect/>
              </a:stretch>
            </p:blipFill>
            <p:spPr bwMode="auto">
              <a:xfrm>
                <a:off x="0" y="0"/>
                <a:ext cx="574431" cy="254001"/>
              </a:xfrm>
              <a:prstGeom prst="rect">
                <a:avLst/>
              </a:prstGeom>
              <a:noFill/>
              <a:ln w="12700">
                <a:noFill/>
                <a:miter lim="0"/>
                <a:headEnd/>
                <a:tailEnd/>
              </a:ln>
            </p:spPr>
          </p:pic>
          <p:pic>
            <p:nvPicPr>
              <p:cNvPr id="30" name="Picture 11" descr="image2.png"/>
              <p:cNvPicPr>
                <a:picLocks noChangeAspect="1"/>
              </p:cNvPicPr>
              <p:nvPr/>
            </p:nvPicPr>
            <p:blipFill>
              <a:blip r:embed="rId2" cstate="print"/>
              <a:srcRect/>
              <a:stretch>
                <a:fillRect/>
              </a:stretch>
            </p:blipFill>
            <p:spPr bwMode="auto">
              <a:xfrm>
                <a:off x="0" y="324128"/>
                <a:ext cx="574431" cy="254001"/>
              </a:xfrm>
              <a:prstGeom prst="rect">
                <a:avLst/>
              </a:prstGeom>
              <a:noFill/>
              <a:ln w="12700">
                <a:noFill/>
                <a:miter lim="0"/>
                <a:headEnd/>
                <a:tailEnd/>
              </a:ln>
            </p:spPr>
          </p:pic>
          <p:pic>
            <p:nvPicPr>
              <p:cNvPr id="31" name="Picture 12" descr="image2.png"/>
              <p:cNvPicPr>
                <a:picLocks noChangeAspect="1"/>
              </p:cNvPicPr>
              <p:nvPr/>
            </p:nvPicPr>
            <p:blipFill>
              <a:blip r:embed="rId2" cstate="print"/>
              <a:srcRect/>
              <a:stretch>
                <a:fillRect/>
              </a:stretch>
            </p:blipFill>
            <p:spPr bwMode="auto">
              <a:xfrm>
                <a:off x="0" y="878700"/>
                <a:ext cx="574431" cy="254001"/>
              </a:xfrm>
              <a:prstGeom prst="rect">
                <a:avLst/>
              </a:prstGeom>
              <a:noFill/>
              <a:ln w="12700">
                <a:noFill/>
                <a:miter lim="0"/>
                <a:headEnd/>
                <a:tailEnd/>
              </a:ln>
            </p:spPr>
          </p:pic>
          <p:pic>
            <p:nvPicPr>
              <p:cNvPr id="32" name="Picture 13" descr="image2.png"/>
              <p:cNvPicPr>
                <a:picLocks noChangeAspect="1"/>
              </p:cNvPicPr>
              <p:nvPr/>
            </p:nvPicPr>
            <p:blipFill>
              <a:blip r:embed="rId2" cstate="print"/>
              <a:srcRect/>
              <a:stretch>
                <a:fillRect/>
              </a:stretch>
            </p:blipFill>
            <p:spPr bwMode="auto">
              <a:xfrm>
                <a:off x="0" y="2750908"/>
                <a:ext cx="574431" cy="254001"/>
              </a:xfrm>
              <a:prstGeom prst="rect">
                <a:avLst/>
              </a:prstGeom>
              <a:noFill/>
              <a:ln w="12700">
                <a:noFill/>
                <a:miter lim="0"/>
                <a:headEnd/>
                <a:tailEnd/>
              </a:ln>
            </p:spPr>
          </p:pic>
          <p:pic>
            <p:nvPicPr>
              <p:cNvPr id="33" name="Picture 14" descr="image2.png"/>
              <p:cNvPicPr>
                <a:picLocks noChangeAspect="1"/>
              </p:cNvPicPr>
              <p:nvPr/>
            </p:nvPicPr>
            <p:blipFill>
              <a:blip r:embed="rId2" cstate="print"/>
              <a:srcRect/>
              <a:stretch>
                <a:fillRect/>
              </a:stretch>
            </p:blipFill>
            <p:spPr bwMode="auto">
              <a:xfrm>
                <a:off x="0" y="3216988"/>
                <a:ext cx="574431" cy="254001"/>
              </a:xfrm>
              <a:prstGeom prst="rect">
                <a:avLst/>
              </a:prstGeom>
              <a:noFill/>
              <a:ln w="12700">
                <a:noFill/>
                <a:miter lim="0"/>
                <a:headEnd/>
                <a:tailEnd/>
              </a:ln>
            </p:spPr>
          </p:pic>
        </p:grpSp>
        <p:pic>
          <p:nvPicPr>
            <p:cNvPr id="23" name="Picture 15" descr="image3.png"/>
            <p:cNvPicPr>
              <a:picLocks noChangeAspect="1"/>
            </p:cNvPicPr>
            <p:nvPr/>
          </p:nvPicPr>
          <p:blipFill>
            <a:blip r:embed="rId3" cstate="print"/>
            <a:srcRect/>
            <a:stretch>
              <a:fillRect/>
            </a:stretch>
          </p:blipFill>
          <p:spPr bwMode="auto">
            <a:xfrm>
              <a:off x="633311" y="1154663"/>
              <a:ext cx="398585" cy="1803401"/>
            </a:xfrm>
            <a:prstGeom prst="rect">
              <a:avLst/>
            </a:prstGeom>
            <a:noFill/>
            <a:ln w="12700">
              <a:noFill/>
              <a:miter lim="0"/>
              <a:headEnd/>
              <a:tailEnd/>
            </a:ln>
          </p:spPr>
        </p:pic>
        <p:pic>
          <p:nvPicPr>
            <p:cNvPr id="24" name="Picture 16" descr="image4.png"/>
            <p:cNvPicPr>
              <a:picLocks noChangeAspect="1"/>
            </p:cNvPicPr>
            <p:nvPr/>
          </p:nvPicPr>
          <p:blipFill>
            <a:blip r:embed="rId4" cstate="print"/>
            <a:srcRect/>
            <a:stretch>
              <a:fillRect/>
            </a:stretch>
          </p:blipFill>
          <p:spPr bwMode="auto">
            <a:xfrm>
              <a:off x="1297947" y="1153031"/>
              <a:ext cx="398586" cy="1803401"/>
            </a:xfrm>
            <a:prstGeom prst="rect">
              <a:avLst/>
            </a:prstGeom>
            <a:noFill/>
            <a:ln w="12700">
              <a:noFill/>
              <a:miter lim="0"/>
              <a:headEnd/>
              <a:tailEnd/>
            </a:ln>
          </p:spPr>
        </p:pic>
        <p:sp>
          <p:nvSpPr>
            <p:cNvPr id="25" name="AutoShape 17"/>
            <p:cNvSpPr>
              <a:spLocks/>
            </p:cNvSpPr>
            <p:nvPr/>
          </p:nvSpPr>
          <p:spPr bwMode="auto">
            <a:xfrm>
              <a:off x="500878" y="291087"/>
              <a:ext cx="1308545" cy="695961"/>
            </a:xfrm>
            <a:custGeom>
              <a:avLst/>
              <a:gdLst>
                <a:gd name="T0" fmla="*/ 39636373 w 21600"/>
                <a:gd name="T1" fmla="*/ 11212093 h 21600"/>
                <a:gd name="T2" fmla="*/ 39636373 w 21600"/>
                <a:gd name="T3" fmla="*/ 11212093 h 21600"/>
                <a:gd name="T4" fmla="*/ 39636373 w 21600"/>
                <a:gd name="T5" fmla="*/ 11212093 h 21600"/>
                <a:gd name="T6" fmla="*/ 39636373 w 21600"/>
                <a:gd name="T7" fmla="*/ 1121209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ctr">
                <a:lnSpc>
                  <a:spcPct val="90000"/>
                </a:lnSpc>
              </a:pPr>
              <a:r>
                <a:rPr lang="es-ES" sz="1400">
                  <a:solidFill>
                    <a:srgbClr val="7F7F7F"/>
                  </a:solidFill>
                </a:rPr>
                <a:t>PLANIFICACIÓN </a:t>
              </a:r>
            </a:p>
            <a:p>
              <a:pPr algn="ctr">
                <a:lnSpc>
                  <a:spcPct val="90000"/>
                </a:lnSpc>
              </a:pPr>
              <a:r>
                <a:rPr lang="es-ES" sz="1400">
                  <a:solidFill>
                    <a:srgbClr val="7F7F7F"/>
                  </a:solidFill>
                </a:rPr>
                <a:t>CONCEPTUAL </a:t>
              </a:r>
            </a:p>
            <a:p>
              <a:pPr algn="ctr">
                <a:lnSpc>
                  <a:spcPct val="90000"/>
                </a:lnSpc>
              </a:pPr>
              <a:r>
                <a:rPr lang="es-ES" sz="1400">
                  <a:solidFill>
                    <a:srgbClr val="7F7F7F"/>
                  </a:solidFill>
                </a:rPr>
                <a:t>DEL CIERRE </a:t>
              </a:r>
              <a:endParaRPr lang="es-ES"/>
            </a:p>
          </p:txBody>
        </p:sp>
        <p:sp>
          <p:nvSpPr>
            <p:cNvPr id="26" name="AutoShape 18"/>
            <p:cNvSpPr>
              <a:spLocks/>
            </p:cNvSpPr>
            <p:nvPr/>
          </p:nvSpPr>
          <p:spPr bwMode="auto">
            <a:xfrm>
              <a:off x="812687" y="2671149"/>
              <a:ext cx="689705" cy="342901"/>
            </a:xfrm>
            <a:custGeom>
              <a:avLst/>
              <a:gdLst>
                <a:gd name="T0" fmla="*/ 11011428 w 21600"/>
                <a:gd name="T1" fmla="*/ 2721793 h 21600"/>
                <a:gd name="T2" fmla="*/ 11011428 w 21600"/>
                <a:gd name="T3" fmla="*/ 2721793 h 21600"/>
                <a:gd name="T4" fmla="*/ 11011428 w 21600"/>
                <a:gd name="T5" fmla="*/ 2721793 h 21600"/>
                <a:gd name="T6" fmla="*/ 11011428 w 21600"/>
                <a:gd name="T7" fmla="*/ 272179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45719" tIns="45719" rIns="45719" bIns="45719"/>
            <a:lstStyle/>
            <a:p>
              <a:pPr algn="ctr">
                <a:lnSpc>
                  <a:spcPct val="80000"/>
                </a:lnSpc>
              </a:pPr>
              <a:r>
                <a:rPr lang="es-ES" sz="900">
                  <a:solidFill>
                    <a:srgbClr val="7F7F7F"/>
                  </a:solidFill>
                </a:rPr>
                <a:t>CRECIENTES</a:t>
              </a:r>
            </a:p>
            <a:p>
              <a:pPr algn="ctr">
                <a:lnSpc>
                  <a:spcPct val="80000"/>
                </a:lnSpc>
              </a:pPr>
              <a:r>
                <a:rPr lang="es-ES" sz="900">
                  <a:solidFill>
                    <a:srgbClr val="7F7F7F"/>
                  </a:solidFill>
                </a:rPr>
                <a:t> DETALLES</a:t>
              </a:r>
              <a:endParaRPr lang="es-ES"/>
            </a:p>
          </p:txBody>
        </p:sp>
        <p:sp>
          <p:nvSpPr>
            <p:cNvPr id="27" name="AutoShape 19"/>
            <p:cNvSpPr>
              <a:spLocks/>
            </p:cNvSpPr>
            <p:nvPr/>
          </p:nvSpPr>
          <p:spPr bwMode="auto">
            <a:xfrm>
              <a:off x="477948" y="3159130"/>
              <a:ext cx="1308545" cy="695961"/>
            </a:xfrm>
            <a:custGeom>
              <a:avLst/>
              <a:gdLst>
                <a:gd name="T0" fmla="*/ 39636373 w 21600"/>
                <a:gd name="T1" fmla="*/ 11212093 h 21600"/>
                <a:gd name="T2" fmla="*/ 39636373 w 21600"/>
                <a:gd name="T3" fmla="*/ 11212093 h 21600"/>
                <a:gd name="T4" fmla="*/ 39636373 w 21600"/>
                <a:gd name="T5" fmla="*/ 11212093 h 21600"/>
                <a:gd name="T6" fmla="*/ 39636373 w 21600"/>
                <a:gd name="T7" fmla="*/ 1121209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ctr">
                <a:lnSpc>
                  <a:spcPct val="90000"/>
                </a:lnSpc>
              </a:pPr>
              <a:r>
                <a:rPr lang="es-ES" sz="1400">
                  <a:solidFill>
                    <a:srgbClr val="7F7F7F"/>
                  </a:solidFill>
                </a:rPr>
                <a:t>PLANIFICACIÓN </a:t>
              </a:r>
            </a:p>
            <a:p>
              <a:pPr algn="ctr">
                <a:lnSpc>
                  <a:spcPct val="90000"/>
                </a:lnSpc>
              </a:pPr>
              <a:r>
                <a:rPr lang="es-ES" sz="1400">
                  <a:solidFill>
                    <a:srgbClr val="7F7F7F"/>
                  </a:solidFill>
                </a:rPr>
                <a:t>DETALLADA </a:t>
              </a:r>
            </a:p>
            <a:p>
              <a:pPr algn="ctr">
                <a:lnSpc>
                  <a:spcPct val="90000"/>
                </a:lnSpc>
              </a:pPr>
              <a:r>
                <a:rPr lang="es-ES" sz="1400">
                  <a:solidFill>
                    <a:srgbClr val="7F7F7F"/>
                  </a:solidFill>
                </a:rPr>
                <a:t>DEL CIERRE </a:t>
              </a:r>
              <a:endParaRPr lang="es-ES"/>
            </a:p>
          </p:txBody>
        </p:sp>
        <p:sp>
          <p:nvSpPr>
            <p:cNvPr id="28" name="AutoShape 20"/>
            <p:cNvSpPr>
              <a:spLocks/>
            </p:cNvSpPr>
            <p:nvPr/>
          </p:nvSpPr>
          <p:spPr bwMode="auto">
            <a:xfrm>
              <a:off x="578486" y="3927325"/>
              <a:ext cx="1155314" cy="411481"/>
            </a:xfrm>
            <a:custGeom>
              <a:avLst/>
              <a:gdLst>
                <a:gd name="T0" fmla="*/ 30897001 w 21600"/>
                <a:gd name="T1" fmla="*/ 3919376 h 21600"/>
                <a:gd name="T2" fmla="*/ 30897001 w 21600"/>
                <a:gd name="T3" fmla="*/ 3919376 h 21600"/>
                <a:gd name="T4" fmla="*/ 30897001 w 21600"/>
                <a:gd name="T5" fmla="*/ 3919376 h 21600"/>
                <a:gd name="T6" fmla="*/ 30897001 w 21600"/>
                <a:gd name="T7" fmla="*/ 391937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ctr">
                <a:lnSpc>
                  <a:spcPct val="80000"/>
                </a:lnSpc>
              </a:pPr>
              <a:r>
                <a:rPr lang="es-ES" sz="1200">
                  <a:solidFill>
                    <a:srgbClr val="7F7F7F"/>
                  </a:solidFill>
                </a:rPr>
                <a:t>Transición hacia </a:t>
              </a:r>
            </a:p>
            <a:p>
              <a:pPr algn="ctr">
                <a:lnSpc>
                  <a:spcPct val="80000"/>
                </a:lnSpc>
              </a:pPr>
              <a:r>
                <a:rPr lang="es-ES" sz="1200">
                  <a:solidFill>
                    <a:srgbClr val="7F7F7F"/>
                  </a:solidFill>
                </a:rPr>
                <a:t>el cierre </a:t>
              </a:r>
              <a:endParaRPr lang="es-ES"/>
            </a:p>
          </p:txBody>
        </p:sp>
      </p:grpSp>
      <p:grpSp>
        <p:nvGrpSpPr>
          <p:cNvPr id="34" name="Group 21"/>
          <p:cNvGrpSpPr>
            <a:grpSpLocks/>
          </p:cNvGrpSpPr>
          <p:nvPr/>
        </p:nvGrpSpPr>
        <p:grpSpPr bwMode="auto">
          <a:xfrm>
            <a:off x="6740525" y="955675"/>
            <a:ext cx="1695450" cy="3849688"/>
            <a:chOff x="0" y="-1"/>
            <a:chExt cx="1694953" cy="3850491"/>
          </a:xfrm>
        </p:grpSpPr>
        <p:sp>
          <p:nvSpPr>
            <p:cNvPr id="35" name="AutoShape 22"/>
            <p:cNvSpPr>
              <a:spLocks/>
            </p:cNvSpPr>
            <p:nvPr/>
          </p:nvSpPr>
          <p:spPr bwMode="auto">
            <a:xfrm>
              <a:off x="0" y="-1"/>
              <a:ext cx="1694953" cy="3850491"/>
            </a:xfrm>
            <a:custGeom>
              <a:avLst/>
              <a:gdLst>
                <a:gd name="T0" fmla="*/ 66501559 w 21600"/>
                <a:gd name="T1" fmla="*/ 343201037 h 21600"/>
                <a:gd name="T2" fmla="*/ 66501559 w 21600"/>
                <a:gd name="T3" fmla="*/ 343201037 h 21600"/>
                <a:gd name="T4" fmla="*/ 66501559 w 21600"/>
                <a:gd name="T5" fmla="*/ 343201037 h 21600"/>
                <a:gd name="T6" fmla="*/ 66501559 w 21600"/>
                <a:gd name="T7" fmla="*/ 34320103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gradFill rotWithShape="0">
              <a:gsLst>
                <a:gs pos="0">
                  <a:srgbClr val="E6E6E6"/>
                </a:gs>
                <a:gs pos="100000">
                  <a:srgbClr val="808080">
                    <a:alpha val="0"/>
                  </a:srgbClr>
                </a:gs>
              </a:gsLst>
              <a:lin ang="5400000"/>
            </a:gradFill>
            <a:ln w="12700" cap="flat" cmpd="sng">
              <a:noFill/>
              <a:prstDash val="solid"/>
              <a:miter lim="0"/>
              <a:headEnd/>
              <a:tailEnd/>
            </a:ln>
          </p:spPr>
          <p:txBody>
            <a:bodyPr lIns="0" tIns="0" rIns="0" bIns="0" anchor="ctr"/>
            <a:lstStyle/>
            <a:p>
              <a:endParaRPr lang="es-ES"/>
            </a:p>
          </p:txBody>
        </p:sp>
        <p:sp>
          <p:nvSpPr>
            <p:cNvPr id="36" name="AutoShape 23"/>
            <p:cNvSpPr>
              <a:spLocks/>
            </p:cNvSpPr>
            <p:nvPr/>
          </p:nvSpPr>
          <p:spPr bwMode="auto">
            <a:xfrm>
              <a:off x="201720" y="3137656"/>
              <a:ext cx="1308545" cy="695961"/>
            </a:xfrm>
            <a:custGeom>
              <a:avLst/>
              <a:gdLst>
                <a:gd name="T0" fmla="*/ 39636373 w 21600"/>
                <a:gd name="T1" fmla="*/ 11212093 h 21600"/>
                <a:gd name="T2" fmla="*/ 39636373 w 21600"/>
                <a:gd name="T3" fmla="*/ 11212093 h 21600"/>
                <a:gd name="T4" fmla="*/ 39636373 w 21600"/>
                <a:gd name="T5" fmla="*/ 11212093 h 21600"/>
                <a:gd name="T6" fmla="*/ 39636373 w 21600"/>
                <a:gd name="T7" fmla="*/ 1121209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ctr">
                <a:lnSpc>
                  <a:spcPct val="90000"/>
                </a:lnSpc>
              </a:pPr>
              <a:r>
                <a:rPr lang="es-ES" sz="1400"/>
                <a:t>PLANIFICACIÓN </a:t>
              </a:r>
            </a:p>
            <a:p>
              <a:pPr algn="ctr">
                <a:lnSpc>
                  <a:spcPct val="90000"/>
                </a:lnSpc>
              </a:pPr>
              <a:r>
                <a:rPr lang="es-ES" sz="1400"/>
                <a:t>DETALLADA </a:t>
              </a:r>
            </a:p>
            <a:p>
              <a:pPr algn="ctr">
                <a:lnSpc>
                  <a:spcPct val="90000"/>
                </a:lnSpc>
              </a:pPr>
              <a:r>
                <a:rPr lang="es-ES" sz="1400"/>
                <a:t>DEL CIERRE </a:t>
              </a:r>
              <a:endParaRPr lang="es-ES"/>
            </a:p>
          </p:txBody>
        </p:sp>
      </p:grpSp>
      <p:grpSp>
        <p:nvGrpSpPr>
          <p:cNvPr id="37" name="Group 24"/>
          <p:cNvGrpSpPr>
            <a:grpSpLocks/>
          </p:cNvGrpSpPr>
          <p:nvPr/>
        </p:nvGrpSpPr>
        <p:grpSpPr bwMode="auto">
          <a:xfrm>
            <a:off x="6743700" y="966788"/>
            <a:ext cx="1693863" cy="3849687"/>
            <a:chOff x="0" y="-1"/>
            <a:chExt cx="1694953" cy="3850491"/>
          </a:xfrm>
        </p:grpSpPr>
        <p:sp>
          <p:nvSpPr>
            <p:cNvPr id="38" name="AutoShape 25"/>
            <p:cNvSpPr>
              <a:spLocks/>
            </p:cNvSpPr>
            <p:nvPr/>
          </p:nvSpPr>
          <p:spPr bwMode="auto">
            <a:xfrm>
              <a:off x="0" y="-1"/>
              <a:ext cx="1694953" cy="3850491"/>
            </a:xfrm>
            <a:custGeom>
              <a:avLst/>
              <a:gdLst>
                <a:gd name="T0" fmla="*/ 66501559 w 21600"/>
                <a:gd name="T1" fmla="*/ 343201037 h 21600"/>
                <a:gd name="T2" fmla="*/ 66501559 w 21600"/>
                <a:gd name="T3" fmla="*/ 343201037 h 21600"/>
                <a:gd name="T4" fmla="*/ 66501559 w 21600"/>
                <a:gd name="T5" fmla="*/ 343201037 h 21600"/>
                <a:gd name="T6" fmla="*/ 66501559 w 21600"/>
                <a:gd name="T7" fmla="*/ 34320103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gradFill rotWithShape="0">
              <a:gsLst>
                <a:gs pos="0">
                  <a:srgbClr val="9CC646">
                    <a:alpha val="0"/>
                  </a:srgbClr>
                </a:gs>
                <a:gs pos="100000">
                  <a:srgbClr val="E6E6E6"/>
                </a:gs>
              </a:gsLst>
              <a:lin ang="5400000"/>
            </a:gradFill>
            <a:ln w="12700" cap="flat" cmpd="sng">
              <a:noFill/>
              <a:prstDash val="solid"/>
              <a:miter lim="0"/>
              <a:headEnd/>
              <a:tailEnd/>
            </a:ln>
          </p:spPr>
          <p:txBody>
            <a:bodyPr lIns="0" tIns="0" rIns="0" bIns="0" anchor="ctr"/>
            <a:lstStyle/>
            <a:p>
              <a:endParaRPr lang="es-ES"/>
            </a:p>
          </p:txBody>
        </p:sp>
        <p:sp>
          <p:nvSpPr>
            <p:cNvPr id="39" name="AutoShape 26"/>
            <p:cNvSpPr>
              <a:spLocks/>
            </p:cNvSpPr>
            <p:nvPr/>
          </p:nvSpPr>
          <p:spPr bwMode="auto">
            <a:xfrm>
              <a:off x="226080" y="268503"/>
              <a:ext cx="1308545" cy="695961"/>
            </a:xfrm>
            <a:custGeom>
              <a:avLst/>
              <a:gdLst>
                <a:gd name="T0" fmla="*/ 39636373 w 21600"/>
                <a:gd name="T1" fmla="*/ 11212093 h 21600"/>
                <a:gd name="T2" fmla="*/ 39636373 w 21600"/>
                <a:gd name="T3" fmla="*/ 11212093 h 21600"/>
                <a:gd name="T4" fmla="*/ 39636373 w 21600"/>
                <a:gd name="T5" fmla="*/ 11212093 h 21600"/>
                <a:gd name="T6" fmla="*/ 39636373 w 21600"/>
                <a:gd name="T7" fmla="*/ 1121209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ctr">
                <a:lnSpc>
                  <a:spcPct val="90000"/>
                </a:lnSpc>
              </a:pPr>
              <a:r>
                <a:rPr lang="es-ES" sz="1400"/>
                <a:t>PLANIFICACIÓN </a:t>
              </a:r>
            </a:p>
            <a:p>
              <a:pPr algn="ctr">
                <a:lnSpc>
                  <a:spcPct val="90000"/>
                </a:lnSpc>
              </a:pPr>
              <a:r>
                <a:rPr lang="es-ES" sz="1400"/>
                <a:t>CONCEPTUAL </a:t>
              </a:r>
            </a:p>
            <a:p>
              <a:pPr algn="ctr">
                <a:lnSpc>
                  <a:spcPct val="90000"/>
                </a:lnSpc>
              </a:pPr>
              <a:r>
                <a:rPr lang="es-ES" sz="1400"/>
                <a:t>DEL CIERRE </a:t>
              </a:r>
              <a:endParaRPr lang="es-ES"/>
            </a:p>
          </p:txBody>
        </p:sp>
      </p:grpSp>
      <p:grpSp>
        <p:nvGrpSpPr>
          <p:cNvPr id="40" name="Group 27"/>
          <p:cNvGrpSpPr>
            <a:grpSpLocks/>
          </p:cNvGrpSpPr>
          <p:nvPr/>
        </p:nvGrpSpPr>
        <p:grpSpPr bwMode="auto">
          <a:xfrm>
            <a:off x="6470650" y="957263"/>
            <a:ext cx="231775" cy="5184775"/>
            <a:chOff x="-1" y="0"/>
            <a:chExt cx="231142" cy="5184577"/>
          </a:xfrm>
        </p:grpSpPr>
        <p:sp>
          <p:nvSpPr>
            <p:cNvPr id="41" name="AutoShape 28"/>
            <p:cNvSpPr>
              <a:spLocks/>
            </p:cNvSpPr>
            <p:nvPr/>
          </p:nvSpPr>
          <p:spPr bwMode="auto">
            <a:xfrm>
              <a:off x="22547" y="0"/>
              <a:ext cx="199400" cy="5184577"/>
            </a:xfrm>
            <a:custGeom>
              <a:avLst/>
              <a:gdLst>
                <a:gd name="T0" fmla="*/ 920379 w 21600"/>
                <a:gd name="T1" fmla="*/ 622218608 h 21600"/>
                <a:gd name="T2" fmla="*/ 920379 w 21600"/>
                <a:gd name="T3" fmla="*/ 622218608 h 21600"/>
                <a:gd name="T4" fmla="*/ 920379 w 21600"/>
                <a:gd name="T5" fmla="*/ 622218608 h 21600"/>
                <a:gd name="T6" fmla="*/ 920379 w 21600"/>
                <a:gd name="T7" fmla="*/ 62221860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gradFill rotWithShape="0">
              <a:gsLst>
                <a:gs pos="0">
                  <a:srgbClr val="7B57A8"/>
                </a:gs>
                <a:gs pos="100000">
                  <a:srgbClr val="E6E6E6"/>
                </a:gs>
              </a:gsLst>
              <a:lin ang="0"/>
            </a:gradFill>
            <a:ln w="12700" cap="flat" cmpd="sng">
              <a:noFill/>
              <a:prstDash val="solid"/>
              <a:miter lim="0"/>
              <a:headEnd/>
              <a:tailEnd/>
            </a:ln>
          </p:spPr>
          <p:txBody>
            <a:bodyPr lIns="0" tIns="0" rIns="0" bIns="0" anchor="ctr"/>
            <a:lstStyle/>
            <a:p>
              <a:endParaRPr lang="es-ES"/>
            </a:p>
          </p:txBody>
        </p:sp>
        <p:sp>
          <p:nvSpPr>
            <p:cNvPr id="42" name="AutoShape 29"/>
            <p:cNvSpPr>
              <a:spLocks/>
            </p:cNvSpPr>
            <p:nvPr/>
          </p:nvSpPr>
          <p:spPr bwMode="auto">
            <a:xfrm rot="-5400000">
              <a:off x="-570341" y="2545107"/>
              <a:ext cx="1371822" cy="231140"/>
            </a:xfrm>
            <a:custGeom>
              <a:avLst/>
              <a:gdLst>
                <a:gd name="T0" fmla="*/ 43562398 w 21600"/>
                <a:gd name="T1" fmla="*/ 1236706 h 21600"/>
                <a:gd name="T2" fmla="*/ 43562398 w 21600"/>
                <a:gd name="T3" fmla="*/ 1236706 h 21600"/>
                <a:gd name="T4" fmla="*/ 43562398 w 21600"/>
                <a:gd name="T5" fmla="*/ 1236706 h 21600"/>
                <a:gd name="T6" fmla="*/ 43562398 w 21600"/>
                <a:gd name="T7" fmla="*/ 123670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r>
                <a:rPr lang="es-ES" sz="900"/>
                <a:t>Ciclo de vida útil de la mina</a:t>
              </a:r>
              <a:endParaRPr lang="es-ES"/>
            </a:p>
          </p:txBody>
        </p:sp>
      </p:grpSp>
      <p:grpSp>
        <p:nvGrpSpPr>
          <p:cNvPr id="43" name="Group 30"/>
          <p:cNvGrpSpPr>
            <a:grpSpLocks/>
          </p:cNvGrpSpPr>
          <p:nvPr/>
        </p:nvGrpSpPr>
        <p:grpSpPr bwMode="auto">
          <a:xfrm>
            <a:off x="6740525" y="4860925"/>
            <a:ext cx="1695450" cy="427038"/>
            <a:chOff x="0" y="0"/>
            <a:chExt cx="1694953" cy="425888"/>
          </a:xfrm>
        </p:grpSpPr>
        <p:sp>
          <p:nvSpPr>
            <p:cNvPr id="44" name="AutoShape 31"/>
            <p:cNvSpPr>
              <a:spLocks/>
            </p:cNvSpPr>
            <p:nvPr/>
          </p:nvSpPr>
          <p:spPr bwMode="auto">
            <a:xfrm>
              <a:off x="0" y="0"/>
              <a:ext cx="1694953" cy="396125"/>
            </a:xfrm>
            <a:custGeom>
              <a:avLst/>
              <a:gdLst>
                <a:gd name="T0" fmla="*/ 66501559 w 21600"/>
                <a:gd name="T1" fmla="*/ 3632301 h 21600"/>
                <a:gd name="T2" fmla="*/ 66501559 w 21600"/>
                <a:gd name="T3" fmla="*/ 3632301 h 21600"/>
                <a:gd name="T4" fmla="*/ 66501559 w 21600"/>
                <a:gd name="T5" fmla="*/ 3632301 h 21600"/>
                <a:gd name="T6" fmla="*/ 66501559 w 21600"/>
                <a:gd name="T7" fmla="*/ 363230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gradFill rotWithShape="0">
              <a:gsLst>
                <a:gs pos="0">
                  <a:srgbClr val="FF9035"/>
                </a:gs>
                <a:gs pos="100000">
                  <a:srgbClr val="E6E6E6"/>
                </a:gs>
              </a:gsLst>
              <a:lin ang="5400000"/>
            </a:gradFill>
            <a:ln w="12700" cap="flat" cmpd="sng">
              <a:noFill/>
              <a:prstDash val="solid"/>
              <a:miter lim="0"/>
              <a:headEnd/>
              <a:tailEnd/>
            </a:ln>
          </p:spPr>
          <p:txBody>
            <a:bodyPr lIns="0" tIns="0" rIns="0" bIns="0" anchor="ctr"/>
            <a:lstStyle/>
            <a:p>
              <a:endParaRPr lang="es-ES"/>
            </a:p>
          </p:txBody>
        </p:sp>
        <p:sp>
          <p:nvSpPr>
            <p:cNvPr id="45" name="AutoShape 32"/>
            <p:cNvSpPr>
              <a:spLocks/>
            </p:cNvSpPr>
            <p:nvPr/>
          </p:nvSpPr>
          <p:spPr bwMode="auto">
            <a:xfrm>
              <a:off x="304571" y="14406"/>
              <a:ext cx="1155314" cy="411482"/>
            </a:xfrm>
            <a:custGeom>
              <a:avLst/>
              <a:gdLst>
                <a:gd name="T0" fmla="*/ 30897001 w 21600"/>
                <a:gd name="T1" fmla="*/ 3919385 h 21600"/>
                <a:gd name="T2" fmla="*/ 30897001 w 21600"/>
                <a:gd name="T3" fmla="*/ 3919385 h 21600"/>
                <a:gd name="T4" fmla="*/ 30897001 w 21600"/>
                <a:gd name="T5" fmla="*/ 3919385 h 21600"/>
                <a:gd name="T6" fmla="*/ 30897001 w 21600"/>
                <a:gd name="T7" fmla="*/ 391938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ctr">
                <a:lnSpc>
                  <a:spcPct val="80000"/>
                </a:lnSpc>
              </a:pPr>
              <a:r>
                <a:rPr lang="es-ES" sz="1200"/>
                <a:t>Transición hacia </a:t>
              </a:r>
            </a:p>
            <a:p>
              <a:pPr algn="ctr">
                <a:lnSpc>
                  <a:spcPct val="80000"/>
                </a:lnSpc>
              </a:pPr>
              <a:r>
                <a:rPr lang="es-ES" sz="1200"/>
                <a:t>el cierre </a:t>
              </a:r>
              <a:endParaRPr lang="es-ES"/>
            </a:p>
          </p:txBody>
        </p:sp>
      </p:grpSp>
      <p:grpSp>
        <p:nvGrpSpPr>
          <p:cNvPr id="46" name="Group 33"/>
          <p:cNvGrpSpPr>
            <a:grpSpLocks/>
          </p:cNvGrpSpPr>
          <p:nvPr/>
        </p:nvGrpSpPr>
        <p:grpSpPr bwMode="auto">
          <a:xfrm>
            <a:off x="8170863" y="957263"/>
            <a:ext cx="644525" cy="5184775"/>
            <a:chOff x="0" y="0"/>
            <a:chExt cx="644174" cy="5184577"/>
          </a:xfrm>
        </p:grpSpPr>
        <p:grpSp>
          <p:nvGrpSpPr>
            <p:cNvPr id="47" name="Group 34"/>
            <p:cNvGrpSpPr>
              <a:grpSpLocks/>
            </p:cNvGrpSpPr>
            <p:nvPr/>
          </p:nvGrpSpPr>
          <p:grpSpPr bwMode="auto">
            <a:xfrm>
              <a:off x="0" y="0"/>
              <a:ext cx="644174" cy="5184577"/>
              <a:chOff x="-1" y="0"/>
              <a:chExt cx="644175" cy="5184577"/>
            </a:xfrm>
          </p:grpSpPr>
          <p:sp>
            <p:nvSpPr>
              <p:cNvPr id="49" name="AutoShape 35"/>
              <p:cNvSpPr>
                <a:spLocks/>
              </p:cNvSpPr>
              <p:nvPr/>
            </p:nvSpPr>
            <p:spPr bwMode="auto">
              <a:xfrm>
                <a:off x="311844" y="0"/>
                <a:ext cx="332330" cy="5184577"/>
              </a:xfrm>
              <a:custGeom>
                <a:avLst/>
                <a:gdLst>
                  <a:gd name="T0" fmla="*/ 2556556 w 21600"/>
                  <a:gd name="T1" fmla="*/ 622218608 h 21600"/>
                  <a:gd name="T2" fmla="*/ 2556556 w 21600"/>
                  <a:gd name="T3" fmla="*/ 622218608 h 21600"/>
                  <a:gd name="T4" fmla="*/ 2556556 w 21600"/>
                  <a:gd name="T5" fmla="*/ 622218608 h 21600"/>
                  <a:gd name="T6" fmla="*/ 2556556 w 21600"/>
                  <a:gd name="T7" fmla="*/ 62221860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gradFill rotWithShape="0">
                <a:gsLst>
                  <a:gs pos="0">
                    <a:srgbClr val="E6E6E6"/>
                  </a:gs>
                  <a:gs pos="100000">
                    <a:srgbClr val="54A9B1"/>
                  </a:gs>
                </a:gsLst>
                <a:lin ang="0"/>
              </a:gradFill>
              <a:ln w="12700" cap="flat" cmpd="sng">
                <a:noFill/>
                <a:prstDash val="solid"/>
                <a:miter lim="0"/>
                <a:headEnd/>
                <a:tailEnd/>
              </a:ln>
            </p:spPr>
            <p:txBody>
              <a:bodyPr lIns="0" tIns="0" rIns="0" bIns="0" anchor="ctr"/>
              <a:lstStyle/>
              <a:p>
                <a:endParaRPr lang="es-ES"/>
              </a:p>
            </p:txBody>
          </p:sp>
          <p:grpSp>
            <p:nvGrpSpPr>
              <p:cNvPr id="50" name="Group 36"/>
              <p:cNvGrpSpPr>
                <a:grpSpLocks/>
              </p:cNvGrpSpPr>
              <p:nvPr/>
            </p:nvGrpSpPr>
            <p:grpSpPr bwMode="auto">
              <a:xfrm>
                <a:off x="-1" y="792087"/>
                <a:ext cx="574432" cy="3470989"/>
                <a:chOff x="0" y="0"/>
                <a:chExt cx="574431" cy="3470989"/>
              </a:xfrm>
            </p:grpSpPr>
            <p:pic>
              <p:nvPicPr>
                <p:cNvPr id="51" name="Picture 37" descr="image2.png"/>
                <p:cNvPicPr>
                  <a:picLocks noChangeAspect="1"/>
                </p:cNvPicPr>
                <p:nvPr/>
              </p:nvPicPr>
              <p:blipFill>
                <a:blip r:embed="rId2" cstate="print"/>
                <a:srcRect/>
                <a:stretch>
                  <a:fillRect/>
                </a:stretch>
              </p:blipFill>
              <p:spPr bwMode="auto">
                <a:xfrm>
                  <a:off x="0" y="0"/>
                  <a:ext cx="574431" cy="254001"/>
                </a:xfrm>
                <a:prstGeom prst="rect">
                  <a:avLst/>
                </a:prstGeom>
                <a:noFill/>
                <a:ln w="12700">
                  <a:noFill/>
                  <a:miter lim="0"/>
                  <a:headEnd/>
                  <a:tailEnd/>
                </a:ln>
              </p:spPr>
            </p:pic>
            <p:pic>
              <p:nvPicPr>
                <p:cNvPr id="52" name="Picture 38" descr="image2.png"/>
                <p:cNvPicPr>
                  <a:picLocks noChangeAspect="1"/>
                </p:cNvPicPr>
                <p:nvPr/>
              </p:nvPicPr>
              <p:blipFill>
                <a:blip r:embed="rId2" cstate="print"/>
                <a:srcRect/>
                <a:stretch>
                  <a:fillRect/>
                </a:stretch>
              </p:blipFill>
              <p:spPr bwMode="auto">
                <a:xfrm>
                  <a:off x="0" y="324128"/>
                  <a:ext cx="574431" cy="254001"/>
                </a:xfrm>
                <a:prstGeom prst="rect">
                  <a:avLst/>
                </a:prstGeom>
                <a:noFill/>
                <a:ln w="12700">
                  <a:noFill/>
                  <a:miter lim="0"/>
                  <a:headEnd/>
                  <a:tailEnd/>
                </a:ln>
              </p:spPr>
            </p:pic>
            <p:pic>
              <p:nvPicPr>
                <p:cNvPr id="53" name="Picture 39" descr="image2.png"/>
                <p:cNvPicPr>
                  <a:picLocks noChangeAspect="1"/>
                </p:cNvPicPr>
                <p:nvPr/>
              </p:nvPicPr>
              <p:blipFill>
                <a:blip r:embed="rId2" cstate="print"/>
                <a:srcRect/>
                <a:stretch>
                  <a:fillRect/>
                </a:stretch>
              </p:blipFill>
              <p:spPr bwMode="auto">
                <a:xfrm>
                  <a:off x="0" y="878700"/>
                  <a:ext cx="574431" cy="254001"/>
                </a:xfrm>
                <a:prstGeom prst="rect">
                  <a:avLst/>
                </a:prstGeom>
                <a:noFill/>
                <a:ln w="12700">
                  <a:noFill/>
                  <a:miter lim="0"/>
                  <a:headEnd/>
                  <a:tailEnd/>
                </a:ln>
              </p:spPr>
            </p:pic>
            <p:pic>
              <p:nvPicPr>
                <p:cNvPr id="54" name="Picture 40" descr="image2.png"/>
                <p:cNvPicPr>
                  <a:picLocks noChangeAspect="1"/>
                </p:cNvPicPr>
                <p:nvPr/>
              </p:nvPicPr>
              <p:blipFill>
                <a:blip r:embed="rId2" cstate="print"/>
                <a:srcRect/>
                <a:stretch>
                  <a:fillRect/>
                </a:stretch>
              </p:blipFill>
              <p:spPr bwMode="auto">
                <a:xfrm>
                  <a:off x="0" y="2750908"/>
                  <a:ext cx="574431" cy="254001"/>
                </a:xfrm>
                <a:prstGeom prst="rect">
                  <a:avLst/>
                </a:prstGeom>
                <a:noFill/>
                <a:ln w="12700">
                  <a:noFill/>
                  <a:miter lim="0"/>
                  <a:headEnd/>
                  <a:tailEnd/>
                </a:ln>
              </p:spPr>
            </p:pic>
            <p:pic>
              <p:nvPicPr>
                <p:cNvPr id="55" name="Picture 41" descr="image2.png"/>
                <p:cNvPicPr>
                  <a:picLocks noChangeAspect="1"/>
                </p:cNvPicPr>
                <p:nvPr/>
              </p:nvPicPr>
              <p:blipFill>
                <a:blip r:embed="rId2" cstate="print"/>
                <a:srcRect/>
                <a:stretch>
                  <a:fillRect/>
                </a:stretch>
              </p:blipFill>
              <p:spPr bwMode="auto">
                <a:xfrm>
                  <a:off x="0" y="3216988"/>
                  <a:ext cx="574431" cy="254001"/>
                </a:xfrm>
                <a:prstGeom prst="rect">
                  <a:avLst/>
                </a:prstGeom>
                <a:noFill/>
                <a:ln w="12700">
                  <a:noFill/>
                  <a:miter lim="0"/>
                  <a:headEnd/>
                  <a:tailEnd/>
                </a:ln>
              </p:spPr>
            </p:pic>
          </p:grpSp>
        </p:grpSp>
        <p:sp>
          <p:nvSpPr>
            <p:cNvPr id="48" name="AutoShape 42"/>
            <p:cNvSpPr>
              <a:spLocks/>
            </p:cNvSpPr>
            <p:nvPr/>
          </p:nvSpPr>
          <p:spPr bwMode="auto">
            <a:xfrm rot="-5400000">
              <a:off x="-294794" y="2638045"/>
              <a:ext cx="1556443" cy="231141"/>
            </a:xfrm>
            <a:custGeom>
              <a:avLst/>
              <a:gdLst>
                <a:gd name="T0" fmla="*/ 56076768 w 21600"/>
                <a:gd name="T1" fmla="*/ 1236722 h 21600"/>
                <a:gd name="T2" fmla="*/ 56076768 w 21600"/>
                <a:gd name="T3" fmla="*/ 1236722 h 21600"/>
                <a:gd name="T4" fmla="*/ 56076768 w 21600"/>
                <a:gd name="T5" fmla="*/ 1236722 h 21600"/>
                <a:gd name="T6" fmla="*/ 56076768 w 21600"/>
                <a:gd name="T7" fmla="*/ 123672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r>
                <a:rPr lang="es-ES" sz="900"/>
                <a:t>Aporte de los grupos de interés</a:t>
              </a:r>
              <a:endParaRPr lang="es-ES"/>
            </a:p>
          </p:txBody>
        </p:sp>
      </p:grpSp>
      <p:sp>
        <p:nvSpPr>
          <p:cNvPr id="56" name="AutoShape 44"/>
          <p:cNvSpPr>
            <a:spLocks/>
          </p:cNvSpPr>
          <p:nvPr/>
        </p:nvSpPr>
        <p:spPr bwMode="auto">
          <a:xfrm>
            <a:off x="5619750" y="836613"/>
            <a:ext cx="933450" cy="269875"/>
          </a:xfrm>
          <a:custGeom>
            <a:avLst/>
            <a:gdLst>
              <a:gd name="T0" fmla="*/ 20169651 w 21600"/>
              <a:gd name="T1" fmla="*/ 1685944 h 21600"/>
              <a:gd name="T2" fmla="*/ 20169651 w 21600"/>
              <a:gd name="T3" fmla="*/ 1685944 h 21600"/>
              <a:gd name="T4" fmla="*/ 20169651 w 21600"/>
              <a:gd name="T5" fmla="*/ 1685944 h 21600"/>
              <a:gd name="T6" fmla="*/ 20169651 w 21600"/>
              <a:gd name="T7" fmla="*/ 16859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r"/>
            <a:r>
              <a:rPr lang="es-ES" sz="1200">
                <a:solidFill>
                  <a:srgbClr val="808080"/>
                </a:solidFill>
              </a:rPr>
              <a:t>Exploración –</a:t>
            </a:r>
            <a:endParaRPr lang="es-ES"/>
          </a:p>
        </p:txBody>
      </p:sp>
      <p:sp>
        <p:nvSpPr>
          <p:cNvPr id="57" name="AutoShape 45"/>
          <p:cNvSpPr>
            <a:spLocks/>
          </p:cNvSpPr>
          <p:nvPr/>
        </p:nvSpPr>
        <p:spPr bwMode="auto">
          <a:xfrm>
            <a:off x="4729163" y="1719263"/>
            <a:ext cx="1824037" cy="269875"/>
          </a:xfrm>
          <a:custGeom>
            <a:avLst/>
            <a:gdLst>
              <a:gd name="T0" fmla="*/ 77016542 w 21600"/>
              <a:gd name="T1" fmla="*/ 1685944 h 21600"/>
              <a:gd name="T2" fmla="*/ 77016542 w 21600"/>
              <a:gd name="T3" fmla="*/ 1685944 h 21600"/>
              <a:gd name="T4" fmla="*/ 77016542 w 21600"/>
              <a:gd name="T5" fmla="*/ 1685944 h 21600"/>
              <a:gd name="T6" fmla="*/ 77016542 w 21600"/>
              <a:gd name="T7" fmla="*/ 16859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p:spPr>
        <p:txBody>
          <a:bodyPr lIns="45719" tIns="45719" rIns="45719" bIns="45719"/>
          <a:lstStyle/>
          <a:p>
            <a:pPr algn="r"/>
            <a:r>
              <a:rPr lang="es-ES" sz="1200">
                <a:solidFill>
                  <a:srgbClr val="808080"/>
                </a:solidFill>
              </a:rPr>
              <a:t>Estudio de prefactibilidad – </a:t>
            </a:r>
            <a:endParaRPr lang="es-ES"/>
          </a:p>
        </p:txBody>
      </p:sp>
      <p:sp>
        <p:nvSpPr>
          <p:cNvPr id="58" name="AutoShape 46"/>
          <p:cNvSpPr>
            <a:spLocks/>
          </p:cNvSpPr>
          <p:nvPr/>
        </p:nvSpPr>
        <p:spPr bwMode="auto">
          <a:xfrm>
            <a:off x="4729163" y="2058988"/>
            <a:ext cx="1824037" cy="268287"/>
          </a:xfrm>
          <a:custGeom>
            <a:avLst/>
            <a:gdLst>
              <a:gd name="T0" fmla="*/ 77016542 w 21600"/>
              <a:gd name="T1" fmla="*/ 1666168 h 21600"/>
              <a:gd name="T2" fmla="*/ 77016542 w 21600"/>
              <a:gd name="T3" fmla="*/ 1666168 h 21600"/>
              <a:gd name="T4" fmla="*/ 77016542 w 21600"/>
              <a:gd name="T5" fmla="*/ 1666168 h 21600"/>
              <a:gd name="T6" fmla="*/ 77016542 w 21600"/>
              <a:gd name="T7" fmla="*/ 166616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p:spPr>
        <p:txBody>
          <a:bodyPr lIns="45719" tIns="45719" rIns="45719" bIns="45719"/>
          <a:lstStyle/>
          <a:p>
            <a:pPr algn="r"/>
            <a:r>
              <a:rPr lang="es-ES" sz="1200">
                <a:solidFill>
                  <a:srgbClr val="808080"/>
                </a:solidFill>
              </a:rPr>
              <a:t>Estudio de prefactibilidad – </a:t>
            </a:r>
            <a:endParaRPr lang="es-ES"/>
          </a:p>
        </p:txBody>
      </p:sp>
      <p:sp>
        <p:nvSpPr>
          <p:cNvPr id="59" name="AutoShape 47"/>
          <p:cNvSpPr>
            <a:spLocks/>
          </p:cNvSpPr>
          <p:nvPr/>
        </p:nvSpPr>
        <p:spPr bwMode="auto">
          <a:xfrm>
            <a:off x="5394325" y="2635250"/>
            <a:ext cx="1158875" cy="269875"/>
          </a:xfrm>
          <a:custGeom>
            <a:avLst/>
            <a:gdLst>
              <a:gd name="T0" fmla="*/ 31087788 w 21600"/>
              <a:gd name="T1" fmla="*/ 1685944 h 21600"/>
              <a:gd name="T2" fmla="*/ 31087788 w 21600"/>
              <a:gd name="T3" fmla="*/ 1685944 h 21600"/>
              <a:gd name="T4" fmla="*/ 31087788 w 21600"/>
              <a:gd name="T5" fmla="*/ 1685944 h 21600"/>
              <a:gd name="T6" fmla="*/ 31087788 w 21600"/>
              <a:gd name="T7" fmla="*/ 16859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r"/>
            <a:r>
              <a:rPr lang="es-ES" sz="1200">
                <a:solidFill>
                  <a:srgbClr val="808080"/>
                </a:solidFill>
              </a:rPr>
              <a:t>Construcciones –</a:t>
            </a:r>
            <a:endParaRPr lang="es-ES"/>
          </a:p>
        </p:txBody>
      </p:sp>
      <p:sp>
        <p:nvSpPr>
          <p:cNvPr id="60" name="AutoShape 48"/>
          <p:cNvSpPr>
            <a:spLocks/>
          </p:cNvSpPr>
          <p:nvPr/>
        </p:nvSpPr>
        <p:spPr bwMode="auto">
          <a:xfrm>
            <a:off x="5564188" y="2846388"/>
            <a:ext cx="989012" cy="269875"/>
          </a:xfrm>
          <a:custGeom>
            <a:avLst/>
            <a:gdLst>
              <a:gd name="T0" fmla="*/ 22642308 w 21600"/>
              <a:gd name="T1" fmla="*/ 1685944 h 21600"/>
              <a:gd name="T2" fmla="*/ 22642308 w 21600"/>
              <a:gd name="T3" fmla="*/ 1685944 h 21600"/>
              <a:gd name="T4" fmla="*/ 22642308 w 21600"/>
              <a:gd name="T5" fmla="*/ 1685944 h 21600"/>
              <a:gd name="T6" fmla="*/ 22642308 w 21600"/>
              <a:gd name="T7" fmla="*/ 16859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r"/>
            <a:r>
              <a:rPr lang="es-ES" sz="1200">
                <a:solidFill>
                  <a:srgbClr val="808080"/>
                </a:solidFill>
              </a:rPr>
              <a:t>Operaciones –</a:t>
            </a:r>
            <a:endParaRPr lang="es-ES"/>
          </a:p>
        </p:txBody>
      </p:sp>
      <p:sp>
        <p:nvSpPr>
          <p:cNvPr id="61" name="AutoShape 49"/>
          <p:cNvSpPr>
            <a:spLocks/>
          </p:cNvSpPr>
          <p:nvPr/>
        </p:nvSpPr>
        <p:spPr bwMode="auto">
          <a:xfrm>
            <a:off x="5127625" y="4600575"/>
            <a:ext cx="1425575" cy="447675"/>
          </a:xfrm>
          <a:custGeom>
            <a:avLst/>
            <a:gdLst>
              <a:gd name="T0" fmla="*/ 47043183 w 21600"/>
              <a:gd name="T1" fmla="*/ 4639198 h 21600"/>
              <a:gd name="T2" fmla="*/ 47043183 w 21600"/>
              <a:gd name="T3" fmla="*/ 4639198 h 21600"/>
              <a:gd name="T4" fmla="*/ 47043183 w 21600"/>
              <a:gd name="T5" fmla="*/ 4639198 h 21600"/>
              <a:gd name="T6" fmla="*/ 47043183 w 21600"/>
              <a:gd name="T7" fmla="*/ 463919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r"/>
            <a:r>
              <a:rPr lang="es-ES" sz="1200">
                <a:solidFill>
                  <a:srgbClr val="808080"/>
                </a:solidFill>
              </a:rPr>
              <a:t>Desmantelamiento –</a:t>
            </a:r>
          </a:p>
        </p:txBody>
      </p:sp>
      <p:sp>
        <p:nvSpPr>
          <p:cNvPr id="62" name="AutoShape 50"/>
          <p:cNvSpPr>
            <a:spLocks/>
          </p:cNvSpPr>
          <p:nvPr/>
        </p:nvSpPr>
        <p:spPr bwMode="auto">
          <a:xfrm>
            <a:off x="5767388" y="5413375"/>
            <a:ext cx="785812" cy="269875"/>
          </a:xfrm>
          <a:custGeom>
            <a:avLst/>
            <a:gdLst>
              <a:gd name="T0" fmla="*/ 14294048 w 21600"/>
              <a:gd name="T1" fmla="*/ 1685944 h 21600"/>
              <a:gd name="T2" fmla="*/ 14294048 w 21600"/>
              <a:gd name="T3" fmla="*/ 1685944 h 21600"/>
              <a:gd name="T4" fmla="*/ 14294048 w 21600"/>
              <a:gd name="T5" fmla="*/ 1685944 h 21600"/>
              <a:gd name="T6" fmla="*/ 14294048 w 21600"/>
              <a:gd name="T7" fmla="*/ 16859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r"/>
            <a:r>
              <a:rPr lang="es-ES" sz="1200">
                <a:solidFill>
                  <a:srgbClr val="808080"/>
                </a:solidFill>
              </a:rPr>
              <a:t>Poscierre –</a:t>
            </a:r>
            <a:endParaRPr lang="es-ES"/>
          </a:p>
        </p:txBody>
      </p:sp>
      <p:sp>
        <p:nvSpPr>
          <p:cNvPr id="63" name="AutoShape 51"/>
          <p:cNvSpPr>
            <a:spLocks/>
          </p:cNvSpPr>
          <p:nvPr/>
        </p:nvSpPr>
        <p:spPr bwMode="auto">
          <a:xfrm>
            <a:off x="5965825" y="5011738"/>
            <a:ext cx="587375" cy="269875"/>
          </a:xfrm>
          <a:custGeom>
            <a:avLst/>
            <a:gdLst>
              <a:gd name="T0" fmla="*/ 7986342 w 21600"/>
              <a:gd name="T1" fmla="*/ 1685944 h 21600"/>
              <a:gd name="T2" fmla="*/ 7986342 w 21600"/>
              <a:gd name="T3" fmla="*/ 1685944 h 21600"/>
              <a:gd name="T4" fmla="*/ 7986342 w 21600"/>
              <a:gd name="T5" fmla="*/ 1685944 h 21600"/>
              <a:gd name="T6" fmla="*/ 7986342 w 21600"/>
              <a:gd name="T7" fmla="*/ 16859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r"/>
            <a:r>
              <a:rPr lang="es-ES" sz="1200">
                <a:solidFill>
                  <a:srgbClr val="808080"/>
                </a:solidFill>
              </a:rPr>
              <a:t>Cierre –</a:t>
            </a:r>
            <a:endParaRPr lang="es-ES"/>
          </a:p>
        </p:txBody>
      </p:sp>
      <p:sp>
        <p:nvSpPr>
          <p:cNvPr id="64" name="AutoShape 52"/>
          <p:cNvSpPr>
            <a:spLocks/>
          </p:cNvSpPr>
          <p:nvPr/>
        </p:nvSpPr>
        <p:spPr bwMode="auto">
          <a:xfrm>
            <a:off x="4710113" y="5824538"/>
            <a:ext cx="1843087" cy="269875"/>
          </a:xfrm>
          <a:custGeom>
            <a:avLst/>
            <a:gdLst>
              <a:gd name="T0" fmla="*/ 78633643 w 21600"/>
              <a:gd name="T1" fmla="*/ 1685944 h 21600"/>
              <a:gd name="T2" fmla="*/ 78633643 w 21600"/>
              <a:gd name="T3" fmla="*/ 1685944 h 21600"/>
              <a:gd name="T4" fmla="*/ 78633643 w 21600"/>
              <a:gd name="T5" fmla="*/ 1685944 h 21600"/>
              <a:gd name="T6" fmla="*/ 78633643 w 21600"/>
              <a:gd name="T7" fmla="*/ 168594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p:spPr>
        <p:txBody>
          <a:bodyPr lIns="45719" tIns="45719" rIns="45719" bIns="45719"/>
          <a:lstStyle/>
          <a:p>
            <a:pPr algn="r"/>
            <a:r>
              <a:rPr lang="es-ES" sz="1200">
                <a:solidFill>
                  <a:srgbClr val="808080"/>
                </a:solidFill>
              </a:rPr>
              <a:t>Abandono de la concesión –</a:t>
            </a:r>
            <a:endParaRPr lang="es-ES"/>
          </a:p>
        </p:txBody>
      </p:sp>
      <p:sp>
        <p:nvSpPr>
          <p:cNvPr id="65" name="88 CuadroTexto"/>
          <p:cNvSpPr txBox="1">
            <a:spLocks noChangeArrowheads="1"/>
          </p:cNvSpPr>
          <p:nvPr/>
        </p:nvSpPr>
        <p:spPr bwMode="auto">
          <a:xfrm>
            <a:off x="602989" y="2019507"/>
            <a:ext cx="3456384" cy="4265014"/>
          </a:xfrm>
          <a:prstGeom prst="rect">
            <a:avLst/>
          </a:prstGeom>
          <a:noFill/>
          <a:ln w="9525">
            <a:noFill/>
            <a:miter lim="800000"/>
            <a:headEnd/>
            <a:tailEnd/>
          </a:ln>
        </p:spPr>
        <p:txBody>
          <a:bodyPr wrap="square">
            <a:spAutoFit/>
          </a:bodyPr>
          <a:lstStyle/>
          <a:p>
            <a:pPr algn="just">
              <a:lnSpc>
                <a:spcPct val="130000"/>
              </a:lnSpc>
            </a:pPr>
            <a:r>
              <a:rPr lang="es-ES" sz="1100" dirty="0">
                <a:solidFill>
                  <a:schemeClr val="tx1">
                    <a:lumMod val="65000"/>
                    <a:lumOff val="35000"/>
                  </a:schemeClr>
                </a:solidFill>
                <a:latin typeface="Arial"/>
                <a:cs typeface="Arial"/>
              </a:rPr>
              <a:t>Los desafíos relacionados con el cierre físico de una mina han sido sustituidos por desafíos asociados con la naturaleza y aceptación de los resultados del cierre y con la capacidad de 'hacer funcionar' los procesos para lograr resultados aceptables mediante la integración de las consideraciones del cierre con las prácticas cotidianas de negocios. Las actividades físicas necesarias para llegar al cierre son relativamente sencillas. Los mayores desafíos son planteados por la alineación, la definición, la implementación, la revisión y los ajustes del plan de cierre para proporcionar una estrategia de salida sustentable. Sin embargo, mediante la aplicación con esmero del pensamiento y el compromiso en torno a este proceso, la obtención de resultados del cierre mutuamente beneficiosos podría convertirse en una tarea menos desproporcionada para las minas en operaciones.</a:t>
            </a:r>
            <a:endParaRPr lang="es-ES" sz="1100" dirty="0">
              <a:solidFill>
                <a:schemeClr val="tx1">
                  <a:lumMod val="65000"/>
                  <a:lumOff val="35000"/>
                </a:schemeClr>
              </a:solidFill>
              <a:latin typeface="Arial"/>
              <a:cs typeface="Arial"/>
              <a:sym typeface="Arial" pitchFamily="34" charset="0"/>
            </a:endParaRPr>
          </a:p>
          <a:p>
            <a:pPr algn="just">
              <a:lnSpc>
                <a:spcPct val="130000"/>
              </a:lnSpc>
            </a:pPr>
            <a:endParaRPr lang="es-ES" sz="1100" dirty="0">
              <a:solidFill>
                <a:schemeClr val="tx1">
                  <a:lumMod val="65000"/>
                  <a:lumOff val="35000"/>
                </a:schemeClr>
              </a:solidFill>
              <a:latin typeface="Arial"/>
              <a:cs typeface="Arial"/>
            </a:endParaRPr>
          </a:p>
        </p:txBody>
      </p:sp>
      <p:cxnSp>
        <p:nvCxnSpPr>
          <p:cNvPr id="67" name="Conector recto 2"/>
          <p:cNvCxnSpPr>
            <a:cxnSpLocks noChangeShapeType="1"/>
          </p:cNvCxnSpPr>
          <p:nvPr/>
        </p:nvCxnSpPr>
        <p:spPr bwMode="auto">
          <a:xfrm>
            <a:off x="4356100" y="981075"/>
            <a:ext cx="0" cy="5184775"/>
          </a:xfrm>
          <a:prstGeom prst="line">
            <a:avLst/>
          </a:prstGeom>
          <a:noFill/>
          <a:ln w="19050">
            <a:solidFill>
              <a:srgbClr val="999C92"/>
            </a:solidFill>
            <a:prstDash val="dash"/>
            <a:round/>
            <a:headEnd/>
            <a:tailEnd/>
          </a:ln>
        </p:spPr>
      </p:cxnSp>
      <p:sp>
        <p:nvSpPr>
          <p:cNvPr id="3" name="Marcador de número de diapositiva 2"/>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22</a:t>
            </a:fld>
            <a:endParaRPr lang="es-ES" altLang="es-ES" dirty="0"/>
          </a:p>
        </p:txBody>
      </p:sp>
      <p:sp>
        <p:nvSpPr>
          <p:cNvPr id="66"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Cierre de minas. </a:t>
            </a:r>
            <a:endParaRPr lang="es-ES" sz="2400" dirty="0">
              <a:solidFill>
                <a:schemeClr val="bg1">
                  <a:lumMod val="50000"/>
                </a:schemeClr>
              </a:solidFill>
              <a:latin typeface="Helvetica"/>
              <a:ea typeface="Gill Sans" charset="0"/>
              <a:cs typeface="Helvetica"/>
              <a:sym typeface="Gill Sans" charset="0"/>
            </a:endParaRPr>
          </a:p>
        </p:txBody>
      </p:sp>
      <p:sp>
        <p:nvSpPr>
          <p:cNvPr id="69" name="Rectangle 4"/>
          <p:cNvSpPr>
            <a:spLocks/>
          </p:cNvSpPr>
          <p:nvPr/>
        </p:nvSpPr>
        <p:spPr bwMode="auto">
          <a:xfrm>
            <a:off x="676908" y="1285192"/>
            <a:ext cx="3411996" cy="703648"/>
          </a:xfrm>
          <a:prstGeom prst="rect">
            <a:avLst/>
          </a:prstGeom>
          <a:noFill/>
          <a:ln w="12700" cap="flat">
            <a:noFill/>
            <a:miter lim="800000"/>
            <a:headEnd type="none" w="med" len="med"/>
            <a:tailEnd type="none" w="med" len="med"/>
          </a:ln>
          <a:effectLst/>
        </p:spPr>
        <p:txBody>
          <a:bodyPr lIns="0" tIns="0" rIns="0" bIns="0" anchor="ctr"/>
          <a:lstStyle/>
          <a:p>
            <a:r>
              <a:rPr lang="es-ES" sz="2400" dirty="0" smtClean="0">
                <a:solidFill>
                  <a:schemeClr val="bg1">
                    <a:lumMod val="50000"/>
                  </a:schemeClr>
                </a:solidFill>
                <a:latin typeface="Helvetica"/>
                <a:ea typeface="Gill Sans" charset="0"/>
                <a:cs typeface="Helvetica"/>
                <a:sym typeface="Gill Sans" charset="0"/>
              </a:rPr>
              <a:t>Planificación</a:t>
            </a:r>
            <a:endParaRPr lang="es-ES" sz="2400" dirty="0">
              <a:solidFill>
                <a:schemeClr val="bg1">
                  <a:lumMod val="50000"/>
                </a:schemeClr>
              </a:solidFill>
              <a:latin typeface="Helvetica"/>
              <a:ea typeface="Gill Sans" charset="0"/>
              <a:cs typeface="Helvetica"/>
              <a:sym typeface="Gill Sans" charset="0"/>
            </a:endParaRPr>
          </a:p>
        </p:txBody>
      </p:sp>
    </p:spTree>
  </p:cSld>
  <p:clrMapOvr>
    <a:masterClrMapping/>
  </p:clrMapOvr>
  <p:transition spd="slow" advTm="500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righ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up)">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up)">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1" fill="hold" nodeType="clickEffect">
                                  <p:stCondLst>
                                    <p:cond delay="0"/>
                                  </p:stCondLst>
                                  <p:childTnLst>
                                    <p:animEffect transition="out" filter="wipe(up)">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left)">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nodeType="clickEffect">
                                  <p:stCondLst>
                                    <p:cond delay="0"/>
                                  </p:stCondLst>
                                  <p:childTnLst>
                                    <p:animEffect transition="out" filter="wipe(down)">
                                      <p:cBhvr>
                                        <p:cTn id="46" dur="500"/>
                                        <p:tgtEl>
                                          <p:spTgt spid="43"/>
                                        </p:tgtEl>
                                      </p:cBhvr>
                                    </p:animEffect>
                                    <p:set>
                                      <p:cBhvr>
                                        <p:cTn id="47" dur="1" fill="hold">
                                          <p:stCondLst>
                                            <p:cond delay="499"/>
                                          </p:stCondLst>
                                        </p:cTn>
                                        <p:tgtEl>
                                          <p:spTgt spid="4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2" fill="hold" nodeType="clickEffect">
                                  <p:stCondLst>
                                    <p:cond delay="0"/>
                                  </p:stCondLst>
                                  <p:childTnLst>
                                    <p:animEffect transition="out" filter="wipe(right)">
                                      <p:cBhvr>
                                        <p:cTn id="51" dur="500"/>
                                        <p:tgtEl>
                                          <p:spTgt spid="40"/>
                                        </p:tgtEl>
                                      </p:cBhvr>
                                    </p:animEffect>
                                    <p:set>
                                      <p:cBhvr>
                                        <p:cTn id="52"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Agrupar 41"/>
          <p:cNvGrpSpPr/>
          <p:nvPr/>
        </p:nvGrpSpPr>
        <p:grpSpPr>
          <a:xfrm>
            <a:off x="1462882" y="1916832"/>
            <a:ext cx="6980237" cy="3746500"/>
            <a:chOff x="1081088" y="2419350"/>
            <a:chExt cx="6980237" cy="3746500"/>
          </a:xfrm>
        </p:grpSpPr>
        <p:grpSp>
          <p:nvGrpSpPr>
            <p:cNvPr id="2" name="Group 2"/>
            <p:cNvGrpSpPr>
              <a:grpSpLocks/>
            </p:cNvGrpSpPr>
            <p:nvPr/>
          </p:nvGrpSpPr>
          <p:grpSpPr bwMode="auto">
            <a:xfrm>
              <a:off x="1762125" y="2419350"/>
              <a:ext cx="5618163" cy="1946275"/>
              <a:chOff x="0" y="-1"/>
              <a:chExt cx="5616620" cy="2016226"/>
            </a:xfrm>
          </p:grpSpPr>
          <p:grpSp>
            <p:nvGrpSpPr>
              <p:cNvPr id="3" name="Group 3"/>
              <p:cNvGrpSpPr>
                <a:grpSpLocks/>
              </p:cNvGrpSpPr>
              <p:nvPr/>
            </p:nvGrpSpPr>
            <p:grpSpPr bwMode="auto">
              <a:xfrm>
                <a:off x="38754" y="432048"/>
                <a:ext cx="1329379" cy="1584177"/>
                <a:chOff x="-1" y="0"/>
                <a:chExt cx="1329380" cy="1584176"/>
              </a:xfrm>
            </p:grpSpPr>
            <p:sp>
              <p:nvSpPr>
                <p:cNvPr id="16" name="AutoShape 4" descr="ltDnDiag.png"/>
                <p:cNvSpPr>
                  <a:spLocks/>
                </p:cNvSpPr>
                <p:nvPr/>
              </p:nvSpPr>
              <p:spPr bwMode="auto">
                <a:xfrm>
                  <a:off x="-1" y="0"/>
                  <a:ext cx="1329380" cy="1584176"/>
                </a:xfrm>
                <a:custGeom>
                  <a:avLst/>
                  <a:gdLst>
                    <a:gd name="T0" fmla="*/ 40908592 w 21600"/>
                    <a:gd name="T1" fmla="*/ 58092907 h 21600"/>
                    <a:gd name="T2" fmla="*/ 40908592 w 21600"/>
                    <a:gd name="T3" fmla="*/ 58092907 h 21600"/>
                    <a:gd name="T4" fmla="*/ 40908592 w 21600"/>
                    <a:gd name="T5" fmla="*/ 58092907 h 21600"/>
                    <a:gd name="T6" fmla="*/ 40908592 w 21600"/>
                    <a:gd name="T7" fmla="*/ 5809290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blipFill dpi="0" rotWithShape="0">
                  <a:blip r:embed="rId2" cstate="print"/>
                  <a:srcRect/>
                  <a:tile tx="0" ty="0" sx="100000" sy="100000" flip="none" algn="tl"/>
                </a:blipFill>
                <a:ln w="57150" cap="flat" cmpd="sng">
                  <a:solidFill>
                    <a:srgbClr val="FFFFFF"/>
                  </a:solidFill>
                  <a:prstDash val="solid"/>
                  <a:round/>
                  <a:headEnd/>
                  <a:tailEnd/>
                </a:ln>
                <a:effectLst>
                  <a:outerShdw dist="23000" dir="5400000" algn="ctr" rotWithShape="0">
                    <a:srgbClr val="000000">
                      <a:alpha val="34998"/>
                    </a:srgbClr>
                  </a:outerShdw>
                </a:effectLst>
              </p:spPr>
              <p:txBody>
                <a:bodyPr lIns="0" tIns="0" rIns="0" bIns="0" anchor="ctr"/>
                <a:lstStyle/>
                <a:p>
                  <a:endParaRPr lang="es-ES"/>
                </a:p>
              </p:txBody>
            </p:sp>
            <p:sp>
              <p:nvSpPr>
                <p:cNvPr id="17" name="AutoShape 5"/>
                <p:cNvSpPr>
                  <a:spLocks/>
                </p:cNvSpPr>
                <p:nvPr/>
              </p:nvSpPr>
              <p:spPr bwMode="auto">
                <a:xfrm>
                  <a:off x="-1" y="568568"/>
                  <a:ext cx="1329380" cy="447041"/>
                </a:xfrm>
                <a:custGeom>
                  <a:avLst/>
                  <a:gdLst>
                    <a:gd name="T0" fmla="*/ 40908592 w 21600"/>
                    <a:gd name="T1" fmla="*/ 4626067 h 21600"/>
                    <a:gd name="T2" fmla="*/ 40908592 w 21600"/>
                    <a:gd name="T3" fmla="*/ 4626067 h 21600"/>
                    <a:gd name="T4" fmla="*/ 40908592 w 21600"/>
                    <a:gd name="T5" fmla="*/ 4626067 h 21600"/>
                    <a:gd name="T6" fmla="*/ 40908592 w 21600"/>
                    <a:gd name="T7" fmla="*/ 462606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p:spPr>
              <p:txBody>
                <a:bodyPr lIns="0" tIns="0" rIns="0" bIns="0" anchor="ctr"/>
                <a:lstStyle/>
                <a:p>
                  <a:pPr algn="ctr"/>
                  <a:r>
                    <a:rPr lang="es-ES" sz="1200" b="1">
                      <a:solidFill>
                        <a:srgbClr val="808080"/>
                      </a:solidFill>
                    </a:rPr>
                    <a:t>OBJETIVOS ESPERADOS</a:t>
                  </a:r>
                  <a:endParaRPr lang="es-ES"/>
                </a:p>
              </p:txBody>
            </p:sp>
          </p:grpSp>
          <p:grpSp>
            <p:nvGrpSpPr>
              <p:cNvPr id="4" name="Group 6"/>
              <p:cNvGrpSpPr>
                <a:grpSpLocks/>
              </p:cNvGrpSpPr>
              <p:nvPr/>
            </p:nvGrpSpPr>
            <p:grpSpPr bwMode="auto">
              <a:xfrm>
                <a:off x="1442938" y="432048"/>
                <a:ext cx="1329380" cy="1584177"/>
                <a:chOff x="-1" y="0"/>
                <a:chExt cx="1329380" cy="1584176"/>
              </a:xfrm>
            </p:grpSpPr>
            <p:sp>
              <p:nvSpPr>
                <p:cNvPr id="14" name="AutoShape 7" descr="ltDnDiag.png"/>
                <p:cNvSpPr>
                  <a:spLocks/>
                </p:cNvSpPr>
                <p:nvPr/>
              </p:nvSpPr>
              <p:spPr bwMode="auto">
                <a:xfrm>
                  <a:off x="-1" y="0"/>
                  <a:ext cx="1329380" cy="1584176"/>
                </a:xfrm>
                <a:custGeom>
                  <a:avLst/>
                  <a:gdLst>
                    <a:gd name="T0" fmla="*/ 40908592 w 21600"/>
                    <a:gd name="T1" fmla="*/ 58092907 h 21600"/>
                    <a:gd name="T2" fmla="*/ 40908592 w 21600"/>
                    <a:gd name="T3" fmla="*/ 58092907 h 21600"/>
                    <a:gd name="T4" fmla="*/ 40908592 w 21600"/>
                    <a:gd name="T5" fmla="*/ 58092907 h 21600"/>
                    <a:gd name="T6" fmla="*/ 40908592 w 21600"/>
                    <a:gd name="T7" fmla="*/ 5809290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blipFill dpi="0" rotWithShape="0">
                  <a:blip r:embed="rId2" cstate="print"/>
                  <a:srcRect/>
                  <a:tile tx="0" ty="0" sx="100000" sy="100000" flip="none" algn="tl"/>
                </a:blipFill>
                <a:ln w="57150" cap="flat" cmpd="sng">
                  <a:solidFill>
                    <a:srgbClr val="FFFFFF"/>
                  </a:solidFill>
                  <a:prstDash val="solid"/>
                  <a:round/>
                  <a:headEnd/>
                  <a:tailEnd/>
                </a:ln>
                <a:effectLst>
                  <a:outerShdw dist="23000" dir="5400000" algn="ctr" rotWithShape="0">
                    <a:srgbClr val="000000">
                      <a:alpha val="34998"/>
                    </a:srgbClr>
                  </a:outerShdw>
                </a:effectLst>
              </p:spPr>
              <p:txBody>
                <a:bodyPr lIns="0" tIns="0" rIns="0" bIns="0" anchor="ctr"/>
                <a:lstStyle/>
                <a:p>
                  <a:endParaRPr lang="es-ES"/>
                </a:p>
              </p:txBody>
            </p:sp>
            <p:sp>
              <p:nvSpPr>
                <p:cNvPr id="15" name="AutoShape 8"/>
                <p:cNvSpPr>
                  <a:spLocks/>
                </p:cNvSpPr>
                <p:nvPr/>
              </p:nvSpPr>
              <p:spPr bwMode="auto">
                <a:xfrm>
                  <a:off x="-1" y="479668"/>
                  <a:ext cx="1329380" cy="624841"/>
                </a:xfrm>
                <a:custGeom>
                  <a:avLst/>
                  <a:gdLst>
                    <a:gd name="T0" fmla="*/ 40908592 w 21600"/>
                    <a:gd name="T1" fmla="*/ 9037660 h 21600"/>
                    <a:gd name="T2" fmla="*/ 40908592 w 21600"/>
                    <a:gd name="T3" fmla="*/ 9037660 h 21600"/>
                    <a:gd name="T4" fmla="*/ 40908592 w 21600"/>
                    <a:gd name="T5" fmla="*/ 9037660 h 21600"/>
                    <a:gd name="T6" fmla="*/ 40908592 w 21600"/>
                    <a:gd name="T7" fmla="*/ 903766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p:spPr>
              <p:txBody>
                <a:bodyPr lIns="0" tIns="0" rIns="0" bIns="0" anchor="ctr"/>
                <a:lstStyle/>
                <a:p>
                  <a:pPr algn="ctr"/>
                  <a:r>
                    <a:rPr lang="es-ES" sz="1200" b="1">
                      <a:solidFill>
                        <a:srgbClr val="808080"/>
                      </a:solidFill>
                    </a:rPr>
                    <a:t>OBJETIVOS INTERMEDIOS ESPERADOS</a:t>
                  </a:r>
                  <a:endParaRPr lang="es-ES"/>
                </a:p>
              </p:txBody>
            </p:sp>
          </p:grpSp>
          <p:grpSp>
            <p:nvGrpSpPr>
              <p:cNvPr id="5" name="Group 9"/>
              <p:cNvGrpSpPr>
                <a:grpSpLocks/>
              </p:cNvGrpSpPr>
              <p:nvPr/>
            </p:nvGrpSpPr>
            <p:grpSpPr bwMode="auto">
              <a:xfrm>
                <a:off x="2842840" y="432048"/>
                <a:ext cx="1329379" cy="1584177"/>
                <a:chOff x="-1" y="0"/>
                <a:chExt cx="1329380" cy="1584176"/>
              </a:xfrm>
            </p:grpSpPr>
            <p:sp>
              <p:nvSpPr>
                <p:cNvPr id="12" name="AutoShape 10" descr="ltDnDiag.png"/>
                <p:cNvSpPr>
                  <a:spLocks/>
                </p:cNvSpPr>
                <p:nvPr/>
              </p:nvSpPr>
              <p:spPr bwMode="auto">
                <a:xfrm>
                  <a:off x="-1" y="0"/>
                  <a:ext cx="1329380" cy="1584176"/>
                </a:xfrm>
                <a:custGeom>
                  <a:avLst/>
                  <a:gdLst>
                    <a:gd name="T0" fmla="*/ 40908592 w 21600"/>
                    <a:gd name="T1" fmla="*/ 58092907 h 21600"/>
                    <a:gd name="T2" fmla="*/ 40908592 w 21600"/>
                    <a:gd name="T3" fmla="*/ 58092907 h 21600"/>
                    <a:gd name="T4" fmla="*/ 40908592 w 21600"/>
                    <a:gd name="T5" fmla="*/ 58092907 h 21600"/>
                    <a:gd name="T6" fmla="*/ 40908592 w 21600"/>
                    <a:gd name="T7" fmla="*/ 5809290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blipFill dpi="0" rotWithShape="0">
                  <a:blip r:embed="rId2" cstate="print"/>
                  <a:srcRect/>
                  <a:tile tx="0" ty="0" sx="100000" sy="100000" flip="none" algn="tl"/>
                </a:blipFill>
                <a:ln w="57150" cap="flat" cmpd="sng">
                  <a:solidFill>
                    <a:srgbClr val="FFFFFF"/>
                  </a:solidFill>
                  <a:prstDash val="solid"/>
                  <a:round/>
                  <a:headEnd/>
                  <a:tailEnd/>
                </a:ln>
                <a:effectLst>
                  <a:outerShdw dist="23000" dir="5400000" algn="ctr" rotWithShape="0">
                    <a:srgbClr val="000000">
                      <a:alpha val="34998"/>
                    </a:srgbClr>
                  </a:outerShdw>
                </a:effectLst>
              </p:spPr>
              <p:txBody>
                <a:bodyPr lIns="0" tIns="0" rIns="0" bIns="0" anchor="ctr"/>
                <a:lstStyle/>
                <a:p>
                  <a:endParaRPr lang="es-ES"/>
                </a:p>
              </p:txBody>
            </p:sp>
            <p:sp>
              <p:nvSpPr>
                <p:cNvPr id="13" name="AutoShape 11"/>
                <p:cNvSpPr>
                  <a:spLocks/>
                </p:cNvSpPr>
                <p:nvPr/>
              </p:nvSpPr>
              <p:spPr bwMode="auto">
                <a:xfrm>
                  <a:off x="-1" y="124067"/>
                  <a:ext cx="1329380" cy="1336041"/>
                </a:xfrm>
                <a:custGeom>
                  <a:avLst/>
                  <a:gdLst>
                    <a:gd name="T0" fmla="*/ 40908592 w 21600"/>
                    <a:gd name="T1" fmla="*/ 41319604 h 21600"/>
                    <a:gd name="T2" fmla="*/ 40908592 w 21600"/>
                    <a:gd name="T3" fmla="*/ 41319604 h 21600"/>
                    <a:gd name="T4" fmla="*/ 40908592 w 21600"/>
                    <a:gd name="T5" fmla="*/ 41319604 h 21600"/>
                    <a:gd name="T6" fmla="*/ 40908592 w 21600"/>
                    <a:gd name="T7" fmla="*/ 4131960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0" tIns="0" rIns="0" bIns="0" anchor="ctr"/>
                <a:lstStyle/>
                <a:p>
                  <a:pPr algn="ctr"/>
                  <a:r>
                    <a:rPr lang="es-ES" sz="1200" b="1">
                      <a:solidFill>
                        <a:srgbClr val="808080"/>
                      </a:solidFill>
                    </a:rPr>
                    <a:t>INDICADORES PARA VERIFICAR SI LOS OBJETIVOS GENERALES Y LOS INTERMEDIOS </a:t>
                  </a:r>
                </a:p>
                <a:p>
                  <a:pPr algn="ctr"/>
                  <a:r>
                    <a:rPr lang="es-ES" sz="1200" b="1">
                      <a:solidFill>
                        <a:srgbClr val="808080"/>
                      </a:solidFill>
                    </a:rPr>
                    <a:t>SE ESTÁN</a:t>
                  </a:r>
                  <a:endParaRPr lang="es-ES">
                    <a:solidFill>
                      <a:srgbClr val="FFFFFF"/>
                    </a:solidFill>
                  </a:endParaRPr>
                </a:p>
                <a:p>
                  <a:pPr algn="ctr"/>
                  <a:r>
                    <a:rPr lang="es-ES" sz="1200" b="1">
                      <a:solidFill>
                        <a:srgbClr val="808080"/>
                      </a:solidFill>
                    </a:rPr>
                    <a:t>LOGRANDO</a:t>
                  </a:r>
                  <a:endParaRPr lang="es-ES"/>
                </a:p>
              </p:txBody>
            </p:sp>
          </p:grpSp>
          <p:grpSp>
            <p:nvGrpSpPr>
              <p:cNvPr id="6" name="Group 12"/>
              <p:cNvGrpSpPr>
                <a:grpSpLocks/>
              </p:cNvGrpSpPr>
              <p:nvPr/>
            </p:nvGrpSpPr>
            <p:grpSpPr bwMode="auto">
              <a:xfrm>
                <a:off x="4240039" y="432048"/>
                <a:ext cx="1329379" cy="1584177"/>
                <a:chOff x="-1" y="0"/>
                <a:chExt cx="1329380" cy="1584176"/>
              </a:xfrm>
            </p:grpSpPr>
            <p:sp>
              <p:nvSpPr>
                <p:cNvPr id="10" name="AutoShape 13" descr="ltDnDiag.png"/>
                <p:cNvSpPr>
                  <a:spLocks/>
                </p:cNvSpPr>
                <p:nvPr/>
              </p:nvSpPr>
              <p:spPr bwMode="auto">
                <a:xfrm>
                  <a:off x="-1" y="0"/>
                  <a:ext cx="1329380" cy="1584176"/>
                </a:xfrm>
                <a:custGeom>
                  <a:avLst/>
                  <a:gdLst>
                    <a:gd name="T0" fmla="*/ 40908592 w 21600"/>
                    <a:gd name="T1" fmla="*/ 58092907 h 21600"/>
                    <a:gd name="T2" fmla="*/ 40908592 w 21600"/>
                    <a:gd name="T3" fmla="*/ 58092907 h 21600"/>
                    <a:gd name="T4" fmla="*/ 40908592 w 21600"/>
                    <a:gd name="T5" fmla="*/ 58092907 h 21600"/>
                    <a:gd name="T6" fmla="*/ 40908592 w 21600"/>
                    <a:gd name="T7" fmla="*/ 5809290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blipFill dpi="0" rotWithShape="0">
                  <a:blip r:embed="rId2" cstate="print"/>
                  <a:srcRect/>
                  <a:tile tx="0" ty="0" sx="100000" sy="100000" flip="none" algn="tl"/>
                </a:blipFill>
                <a:ln w="57150" cap="flat" cmpd="sng">
                  <a:solidFill>
                    <a:srgbClr val="FFFFFF"/>
                  </a:solidFill>
                  <a:prstDash val="solid"/>
                  <a:round/>
                  <a:headEnd/>
                  <a:tailEnd/>
                </a:ln>
                <a:effectLst>
                  <a:outerShdw dist="23000" dir="5400000" algn="ctr" rotWithShape="0">
                    <a:srgbClr val="000000">
                      <a:alpha val="34998"/>
                    </a:srgbClr>
                  </a:outerShdw>
                </a:effectLst>
              </p:spPr>
              <p:txBody>
                <a:bodyPr lIns="0" tIns="0" rIns="0" bIns="0" anchor="ctr"/>
                <a:lstStyle/>
                <a:p>
                  <a:endParaRPr lang="es-ES"/>
                </a:p>
              </p:txBody>
            </p:sp>
            <p:sp>
              <p:nvSpPr>
                <p:cNvPr id="11" name="AutoShape 14"/>
                <p:cNvSpPr>
                  <a:spLocks/>
                </p:cNvSpPr>
                <p:nvPr/>
              </p:nvSpPr>
              <p:spPr bwMode="auto">
                <a:xfrm>
                  <a:off x="-1" y="479668"/>
                  <a:ext cx="1329380" cy="624841"/>
                </a:xfrm>
                <a:custGeom>
                  <a:avLst/>
                  <a:gdLst>
                    <a:gd name="T0" fmla="*/ 40908592 w 21600"/>
                    <a:gd name="T1" fmla="*/ 9037660 h 21600"/>
                    <a:gd name="T2" fmla="*/ 40908592 w 21600"/>
                    <a:gd name="T3" fmla="*/ 9037660 h 21600"/>
                    <a:gd name="T4" fmla="*/ 40908592 w 21600"/>
                    <a:gd name="T5" fmla="*/ 9037660 h 21600"/>
                    <a:gd name="T6" fmla="*/ 40908592 w 21600"/>
                    <a:gd name="T7" fmla="*/ 903766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p:spPr>
              <p:txBody>
                <a:bodyPr lIns="0" tIns="0" rIns="0" bIns="0" anchor="ctr"/>
                <a:lstStyle/>
                <a:p>
                  <a:pPr algn="ctr"/>
                  <a:r>
                    <a:rPr lang="es-ES" sz="1200" b="1">
                      <a:solidFill>
                        <a:srgbClr val="808080"/>
                      </a:solidFill>
                    </a:rPr>
                    <a:t>CÓMO SERÁN OBTENIDOS ESTOS INDICADORES</a:t>
                  </a:r>
                  <a:endParaRPr lang="es-ES"/>
                </a:p>
              </p:txBody>
            </p:sp>
          </p:grpSp>
          <p:grpSp>
            <p:nvGrpSpPr>
              <p:cNvPr id="7" name="Group 15"/>
              <p:cNvGrpSpPr>
                <a:grpSpLocks/>
              </p:cNvGrpSpPr>
              <p:nvPr/>
            </p:nvGrpSpPr>
            <p:grpSpPr bwMode="auto">
              <a:xfrm>
                <a:off x="0" y="-1"/>
                <a:ext cx="5616620" cy="360042"/>
                <a:chOff x="-1" y="-1"/>
                <a:chExt cx="5616621" cy="360042"/>
              </a:xfrm>
            </p:grpSpPr>
            <p:sp>
              <p:nvSpPr>
                <p:cNvPr id="8" name="AutoShape 16"/>
                <p:cNvSpPr>
                  <a:spLocks/>
                </p:cNvSpPr>
                <p:nvPr/>
              </p:nvSpPr>
              <p:spPr bwMode="auto">
                <a:xfrm>
                  <a:off x="-1" y="-1"/>
                  <a:ext cx="5616621" cy="360042"/>
                </a:xfrm>
                <a:custGeom>
                  <a:avLst/>
                  <a:gdLst>
                    <a:gd name="T0" fmla="*/ 730241599 w 21600"/>
                    <a:gd name="T1" fmla="*/ 3000700 h 21600"/>
                    <a:gd name="T2" fmla="*/ 730241599 w 21600"/>
                    <a:gd name="T3" fmla="*/ 3000700 h 21600"/>
                    <a:gd name="T4" fmla="*/ 730241599 w 21600"/>
                    <a:gd name="T5" fmla="*/ 3000700 h 21600"/>
                    <a:gd name="T6" fmla="*/ 730241599 w 21600"/>
                    <a:gd name="T7" fmla="*/ 3000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gradFill rotWithShape="0">
                  <a:gsLst>
                    <a:gs pos="0">
                      <a:srgbClr val="E6E6E6"/>
                    </a:gs>
                    <a:gs pos="100000">
                      <a:srgbClr val="BFBFBF"/>
                    </a:gs>
                  </a:gsLst>
                  <a:lin ang="5400000"/>
                </a:gradFill>
                <a:ln w="12700" cap="flat" cmpd="sng">
                  <a:noFill/>
                  <a:prstDash val="solid"/>
                  <a:miter lim="0"/>
                  <a:headEnd/>
                  <a:tailEnd/>
                </a:ln>
                <a:effectLst>
                  <a:outerShdw dist="23000" dir="5400000" algn="ctr" rotWithShape="0">
                    <a:srgbClr val="000000">
                      <a:alpha val="34998"/>
                    </a:srgbClr>
                  </a:outerShdw>
                </a:effectLst>
              </p:spPr>
              <p:txBody>
                <a:bodyPr lIns="0" tIns="0" rIns="0" bIns="0" anchor="ctr"/>
                <a:lstStyle/>
                <a:p>
                  <a:endParaRPr lang="es-ES"/>
                </a:p>
              </p:txBody>
            </p:sp>
            <p:sp>
              <p:nvSpPr>
                <p:cNvPr id="9" name="AutoShape 17"/>
                <p:cNvSpPr>
                  <a:spLocks/>
                </p:cNvSpPr>
                <p:nvPr/>
              </p:nvSpPr>
              <p:spPr bwMode="auto">
                <a:xfrm>
                  <a:off x="-1" y="13650"/>
                  <a:ext cx="5616621" cy="332741"/>
                </a:xfrm>
                <a:custGeom>
                  <a:avLst/>
                  <a:gdLst>
                    <a:gd name="T0" fmla="*/ 730241599 w 21600"/>
                    <a:gd name="T1" fmla="*/ 2562891 h 21600"/>
                    <a:gd name="T2" fmla="*/ 730241599 w 21600"/>
                    <a:gd name="T3" fmla="*/ 2562891 h 21600"/>
                    <a:gd name="T4" fmla="*/ 730241599 w 21600"/>
                    <a:gd name="T5" fmla="*/ 2562891 h 21600"/>
                    <a:gd name="T6" fmla="*/ 730241599 w 21600"/>
                    <a:gd name="T7" fmla="*/ 256289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1E758F"/>
                </a:solidFill>
                <a:ln w="12700">
                  <a:noFill/>
                  <a:miter lim="0"/>
                  <a:headEnd/>
                  <a:tailEnd/>
                </a:ln>
              </p:spPr>
              <p:txBody>
                <a:bodyPr lIns="0" tIns="0" rIns="0" bIns="0" anchor="ctr"/>
                <a:lstStyle/>
                <a:p>
                  <a:pPr marL="87313"/>
                  <a:r>
                    <a:rPr lang="es-ES" sz="1600" b="1">
                      <a:solidFill>
                        <a:srgbClr val="F2F2F2"/>
                      </a:solidFill>
                    </a:rPr>
                    <a:t>PLAN DETALLADO DEL CIERRE</a:t>
                  </a:r>
                  <a:endParaRPr lang="es-ES">
                    <a:solidFill>
                      <a:srgbClr val="F2F2F2"/>
                    </a:solidFill>
                  </a:endParaRPr>
                </a:p>
              </p:txBody>
            </p:sp>
          </p:grpSp>
        </p:grpSp>
        <p:grpSp>
          <p:nvGrpSpPr>
            <p:cNvPr id="18" name="Group 18"/>
            <p:cNvGrpSpPr>
              <a:grpSpLocks/>
            </p:cNvGrpSpPr>
            <p:nvPr/>
          </p:nvGrpSpPr>
          <p:grpSpPr bwMode="auto">
            <a:xfrm>
              <a:off x="1081088" y="4508500"/>
              <a:ext cx="6980237" cy="1657350"/>
              <a:chOff x="0" y="-1"/>
              <a:chExt cx="6979237" cy="2016226"/>
            </a:xfrm>
          </p:grpSpPr>
          <p:grpSp>
            <p:nvGrpSpPr>
              <p:cNvPr id="19" name="Group 19"/>
              <p:cNvGrpSpPr>
                <a:grpSpLocks/>
              </p:cNvGrpSpPr>
              <p:nvPr/>
            </p:nvGrpSpPr>
            <p:grpSpPr bwMode="auto">
              <a:xfrm>
                <a:off x="38754" y="432048"/>
                <a:ext cx="1329379" cy="1584177"/>
                <a:chOff x="0" y="0"/>
                <a:chExt cx="1329378" cy="1584176"/>
              </a:xfrm>
            </p:grpSpPr>
            <p:sp>
              <p:nvSpPr>
                <p:cNvPr id="35" name="AutoShape 20" descr="ltDnDiag.png"/>
                <p:cNvSpPr>
                  <a:spLocks/>
                </p:cNvSpPr>
                <p:nvPr/>
              </p:nvSpPr>
              <p:spPr bwMode="auto">
                <a:xfrm>
                  <a:off x="0" y="0"/>
                  <a:ext cx="1329378" cy="1584176"/>
                </a:xfrm>
                <a:custGeom>
                  <a:avLst/>
                  <a:gdLst>
                    <a:gd name="T0" fmla="*/ 40908469 w 21600"/>
                    <a:gd name="T1" fmla="*/ 58092907 h 21600"/>
                    <a:gd name="T2" fmla="*/ 40908469 w 21600"/>
                    <a:gd name="T3" fmla="*/ 58092907 h 21600"/>
                    <a:gd name="T4" fmla="*/ 40908469 w 21600"/>
                    <a:gd name="T5" fmla="*/ 58092907 h 21600"/>
                    <a:gd name="T6" fmla="*/ 40908469 w 21600"/>
                    <a:gd name="T7" fmla="*/ 5809290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blipFill dpi="0" rotWithShape="0">
                  <a:blip r:embed="rId2" cstate="print"/>
                  <a:srcRect/>
                  <a:tile tx="0" ty="0" sx="100000" sy="100000" flip="none" algn="tl"/>
                </a:blipFill>
                <a:ln w="57150" cap="flat" cmpd="sng">
                  <a:solidFill>
                    <a:srgbClr val="FFFFFF"/>
                  </a:solidFill>
                  <a:prstDash val="solid"/>
                  <a:round/>
                  <a:headEnd/>
                  <a:tailEnd/>
                </a:ln>
                <a:effectLst>
                  <a:outerShdw dist="23000" dir="5400000" algn="ctr" rotWithShape="0">
                    <a:srgbClr val="000000">
                      <a:alpha val="34998"/>
                    </a:srgbClr>
                  </a:outerShdw>
                </a:effectLst>
              </p:spPr>
              <p:txBody>
                <a:bodyPr lIns="0" tIns="0" rIns="0" bIns="0" anchor="ctr"/>
                <a:lstStyle/>
                <a:p>
                  <a:endParaRPr lang="es-ES"/>
                </a:p>
              </p:txBody>
            </p:sp>
            <p:sp>
              <p:nvSpPr>
                <p:cNvPr id="36" name="AutoShape 21"/>
                <p:cNvSpPr>
                  <a:spLocks/>
                </p:cNvSpPr>
                <p:nvPr/>
              </p:nvSpPr>
              <p:spPr bwMode="auto">
                <a:xfrm>
                  <a:off x="0" y="568568"/>
                  <a:ext cx="1329378" cy="447041"/>
                </a:xfrm>
                <a:custGeom>
                  <a:avLst/>
                  <a:gdLst>
                    <a:gd name="T0" fmla="*/ 40908469 w 21600"/>
                    <a:gd name="T1" fmla="*/ 4626067 h 21600"/>
                    <a:gd name="T2" fmla="*/ 40908469 w 21600"/>
                    <a:gd name="T3" fmla="*/ 4626067 h 21600"/>
                    <a:gd name="T4" fmla="*/ 40908469 w 21600"/>
                    <a:gd name="T5" fmla="*/ 4626067 h 21600"/>
                    <a:gd name="T6" fmla="*/ 40908469 w 21600"/>
                    <a:gd name="T7" fmla="*/ 462606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p:spPr>
              <p:txBody>
                <a:bodyPr lIns="0" tIns="0" rIns="0" bIns="0" anchor="ctr"/>
                <a:lstStyle/>
                <a:p>
                  <a:pPr algn="ctr"/>
                  <a:r>
                    <a:rPr lang="es-ES" sz="1200" b="1">
                      <a:solidFill>
                        <a:srgbClr val="808080"/>
                      </a:solidFill>
                    </a:rPr>
                    <a:t>QUÉ DEBERÍA HACERSE</a:t>
                  </a:r>
                  <a:endParaRPr lang="es-ES"/>
                </a:p>
              </p:txBody>
            </p:sp>
          </p:grpSp>
          <p:grpSp>
            <p:nvGrpSpPr>
              <p:cNvPr id="20" name="Group 22"/>
              <p:cNvGrpSpPr>
                <a:grpSpLocks/>
              </p:cNvGrpSpPr>
              <p:nvPr/>
            </p:nvGrpSpPr>
            <p:grpSpPr bwMode="auto">
              <a:xfrm>
                <a:off x="1442939" y="432048"/>
                <a:ext cx="1329378" cy="1584177"/>
                <a:chOff x="0" y="0"/>
                <a:chExt cx="1329378" cy="1584176"/>
              </a:xfrm>
            </p:grpSpPr>
            <p:sp>
              <p:nvSpPr>
                <p:cNvPr id="33" name="AutoShape 23" descr="ltDnDiag.png"/>
                <p:cNvSpPr>
                  <a:spLocks/>
                </p:cNvSpPr>
                <p:nvPr/>
              </p:nvSpPr>
              <p:spPr bwMode="auto">
                <a:xfrm>
                  <a:off x="0" y="0"/>
                  <a:ext cx="1329378" cy="1584176"/>
                </a:xfrm>
                <a:custGeom>
                  <a:avLst/>
                  <a:gdLst>
                    <a:gd name="T0" fmla="*/ 40908469 w 21600"/>
                    <a:gd name="T1" fmla="*/ 58092907 h 21600"/>
                    <a:gd name="T2" fmla="*/ 40908469 w 21600"/>
                    <a:gd name="T3" fmla="*/ 58092907 h 21600"/>
                    <a:gd name="T4" fmla="*/ 40908469 w 21600"/>
                    <a:gd name="T5" fmla="*/ 58092907 h 21600"/>
                    <a:gd name="T6" fmla="*/ 40908469 w 21600"/>
                    <a:gd name="T7" fmla="*/ 5809290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blipFill dpi="0" rotWithShape="0">
                  <a:blip r:embed="rId2" cstate="print"/>
                  <a:srcRect/>
                  <a:tile tx="0" ty="0" sx="100000" sy="100000" flip="none" algn="tl"/>
                </a:blipFill>
                <a:ln w="57150" cap="flat" cmpd="sng">
                  <a:solidFill>
                    <a:srgbClr val="FFFFFF"/>
                  </a:solidFill>
                  <a:prstDash val="solid"/>
                  <a:round/>
                  <a:headEnd/>
                  <a:tailEnd/>
                </a:ln>
                <a:effectLst>
                  <a:outerShdw dist="23000" dir="5400000" algn="ctr" rotWithShape="0">
                    <a:srgbClr val="000000">
                      <a:alpha val="34998"/>
                    </a:srgbClr>
                  </a:outerShdw>
                </a:effectLst>
              </p:spPr>
              <p:txBody>
                <a:bodyPr lIns="0" tIns="0" rIns="0" bIns="0" anchor="ctr"/>
                <a:lstStyle/>
                <a:p>
                  <a:endParaRPr lang="es-ES"/>
                </a:p>
              </p:txBody>
            </p:sp>
            <p:sp>
              <p:nvSpPr>
                <p:cNvPr id="34" name="AutoShape 24"/>
                <p:cNvSpPr>
                  <a:spLocks/>
                </p:cNvSpPr>
                <p:nvPr/>
              </p:nvSpPr>
              <p:spPr bwMode="auto">
                <a:xfrm>
                  <a:off x="0" y="568568"/>
                  <a:ext cx="1329378" cy="447041"/>
                </a:xfrm>
                <a:custGeom>
                  <a:avLst/>
                  <a:gdLst>
                    <a:gd name="T0" fmla="*/ 40908469 w 21600"/>
                    <a:gd name="T1" fmla="*/ 4626067 h 21600"/>
                    <a:gd name="T2" fmla="*/ 40908469 w 21600"/>
                    <a:gd name="T3" fmla="*/ 4626067 h 21600"/>
                    <a:gd name="T4" fmla="*/ 40908469 w 21600"/>
                    <a:gd name="T5" fmla="*/ 4626067 h 21600"/>
                    <a:gd name="T6" fmla="*/ 40908469 w 21600"/>
                    <a:gd name="T7" fmla="*/ 462606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p:spPr>
              <p:txBody>
                <a:bodyPr lIns="0" tIns="0" rIns="0" bIns="0" anchor="ctr"/>
                <a:lstStyle/>
                <a:p>
                  <a:pPr algn="ctr"/>
                  <a:r>
                    <a:rPr lang="es-ES" sz="1200" b="1">
                      <a:solidFill>
                        <a:srgbClr val="808080"/>
                      </a:solidFill>
                    </a:rPr>
                    <a:t>CUÁNDO DEBERÍA REALIZARSE</a:t>
                  </a:r>
                  <a:endParaRPr lang="es-ES"/>
                </a:p>
              </p:txBody>
            </p:sp>
          </p:grpSp>
          <p:grpSp>
            <p:nvGrpSpPr>
              <p:cNvPr id="21" name="Group 25"/>
              <p:cNvGrpSpPr>
                <a:grpSpLocks/>
              </p:cNvGrpSpPr>
              <p:nvPr/>
            </p:nvGrpSpPr>
            <p:grpSpPr bwMode="auto">
              <a:xfrm>
                <a:off x="2842840" y="432048"/>
                <a:ext cx="1329379" cy="1584177"/>
                <a:chOff x="0" y="0"/>
                <a:chExt cx="1329378" cy="1584176"/>
              </a:xfrm>
            </p:grpSpPr>
            <p:sp>
              <p:nvSpPr>
                <p:cNvPr id="31" name="AutoShape 26" descr="ltDnDiag.png"/>
                <p:cNvSpPr>
                  <a:spLocks/>
                </p:cNvSpPr>
                <p:nvPr/>
              </p:nvSpPr>
              <p:spPr bwMode="auto">
                <a:xfrm>
                  <a:off x="0" y="0"/>
                  <a:ext cx="1329378" cy="1584176"/>
                </a:xfrm>
                <a:custGeom>
                  <a:avLst/>
                  <a:gdLst>
                    <a:gd name="T0" fmla="*/ 40908469 w 21600"/>
                    <a:gd name="T1" fmla="*/ 58092907 h 21600"/>
                    <a:gd name="T2" fmla="*/ 40908469 w 21600"/>
                    <a:gd name="T3" fmla="*/ 58092907 h 21600"/>
                    <a:gd name="T4" fmla="*/ 40908469 w 21600"/>
                    <a:gd name="T5" fmla="*/ 58092907 h 21600"/>
                    <a:gd name="T6" fmla="*/ 40908469 w 21600"/>
                    <a:gd name="T7" fmla="*/ 5809290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blipFill dpi="0" rotWithShape="0">
                  <a:blip r:embed="rId2" cstate="print"/>
                  <a:srcRect/>
                  <a:tile tx="0" ty="0" sx="100000" sy="100000" flip="none" algn="tl"/>
                </a:blipFill>
                <a:ln w="57150" cap="flat" cmpd="sng">
                  <a:solidFill>
                    <a:srgbClr val="FFFFFF"/>
                  </a:solidFill>
                  <a:prstDash val="solid"/>
                  <a:round/>
                  <a:headEnd/>
                  <a:tailEnd/>
                </a:ln>
                <a:effectLst>
                  <a:outerShdw dist="23000" dir="5400000" algn="ctr" rotWithShape="0">
                    <a:srgbClr val="000000">
                      <a:alpha val="34998"/>
                    </a:srgbClr>
                  </a:outerShdw>
                </a:effectLst>
              </p:spPr>
              <p:txBody>
                <a:bodyPr lIns="0" tIns="0" rIns="0" bIns="0" anchor="ctr"/>
                <a:lstStyle/>
                <a:p>
                  <a:endParaRPr lang="es-ES"/>
                </a:p>
              </p:txBody>
            </p:sp>
            <p:sp>
              <p:nvSpPr>
                <p:cNvPr id="32" name="AutoShape 27"/>
                <p:cNvSpPr>
                  <a:spLocks/>
                </p:cNvSpPr>
                <p:nvPr/>
              </p:nvSpPr>
              <p:spPr bwMode="auto">
                <a:xfrm>
                  <a:off x="0" y="390768"/>
                  <a:ext cx="1329378" cy="802641"/>
                </a:xfrm>
                <a:custGeom>
                  <a:avLst/>
                  <a:gdLst>
                    <a:gd name="T0" fmla="*/ 40908469 w 21600"/>
                    <a:gd name="T1" fmla="*/ 14912810 h 21600"/>
                    <a:gd name="T2" fmla="*/ 40908469 w 21600"/>
                    <a:gd name="T3" fmla="*/ 14912810 h 21600"/>
                    <a:gd name="T4" fmla="*/ 40908469 w 21600"/>
                    <a:gd name="T5" fmla="*/ 14912810 h 21600"/>
                    <a:gd name="T6" fmla="*/ 40908469 w 21600"/>
                    <a:gd name="T7" fmla="*/ 1491281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0" tIns="0" rIns="0" bIns="0" anchor="ctr"/>
                <a:lstStyle/>
                <a:p>
                  <a:pPr algn="ctr"/>
                  <a:r>
                    <a:rPr lang="es-ES" sz="1200" b="1">
                      <a:solidFill>
                        <a:srgbClr val="808080"/>
                      </a:solidFill>
                    </a:rPr>
                    <a:t>QUIÉN ES RESPONSABLE DE QUE ESTA MEDIDA SE LLEVE A CABO</a:t>
                  </a:r>
                  <a:endParaRPr lang="es-ES"/>
                </a:p>
              </p:txBody>
            </p:sp>
          </p:grpSp>
          <p:grpSp>
            <p:nvGrpSpPr>
              <p:cNvPr id="22" name="Group 28"/>
              <p:cNvGrpSpPr>
                <a:grpSpLocks/>
              </p:cNvGrpSpPr>
              <p:nvPr/>
            </p:nvGrpSpPr>
            <p:grpSpPr bwMode="auto">
              <a:xfrm>
                <a:off x="4240039" y="432048"/>
                <a:ext cx="1329379" cy="1584177"/>
                <a:chOff x="0" y="0"/>
                <a:chExt cx="1329378" cy="1584176"/>
              </a:xfrm>
            </p:grpSpPr>
            <p:sp>
              <p:nvSpPr>
                <p:cNvPr id="29" name="AutoShape 29" descr="ltDnDiag.png"/>
                <p:cNvSpPr>
                  <a:spLocks/>
                </p:cNvSpPr>
                <p:nvPr/>
              </p:nvSpPr>
              <p:spPr bwMode="auto">
                <a:xfrm>
                  <a:off x="0" y="0"/>
                  <a:ext cx="1329378" cy="1584176"/>
                </a:xfrm>
                <a:custGeom>
                  <a:avLst/>
                  <a:gdLst>
                    <a:gd name="T0" fmla="*/ 40908469 w 21600"/>
                    <a:gd name="T1" fmla="*/ 58092907 h 21600"/>
                    <a:gd name="T2" fmla="*/ 40908469 w 21600"/>
                    <a:gd name="T3" fmla="*/ 58092907 h 21600"/>
                    <a:gd name="T4" fmla="*/ 40908469 w 21600"/>
                    <a:gd name="T5" fmla="*/ 58092907 h 21600"/>
                    <a:gd name="T6" fmla="*/ 40908469 w 21600"/>
                    <a:gd name="T7" fmla="*/ 5809290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blipFill dpi="0" rotWithShape="0">
                  <a:blip r:embed="rId2" cstate="print"/>
                  <a:srcRect/>
                  <a:tile tx="0" ty="0" sx="100000" sy="100000" flip="none" algn="tl"/>
                </a:blipFill>
                <a:ln w="57150" cap="flat" cmpd="sng">
                  <a:solidFill>
                    <a:srgbClr val="FFFFFF"/>
                  </a:solidFill>
                  <a:prstDash val="solid"/>
                  <a:round/>
                  <a:headEnd/>
                  <a:tailEnd/>
                </a:ln>
                <a:effectLst>
                  <a:outerShdw dist="23000" dir="5400000" algn="ctr" rotWithShape="0">
                    <a:srgbClr val="000000">
                      <a:alpha val="34998"/>
                    </a:srgbClr>
                  </a:outerShdw>
                </a:effectLst>
              </p:spPr>
              <p:txBody>
                <a:bodyPr lIns="0" tIns="0" rIns="0" bIns="0" anchor="ctr"/>
                <a:lstStyle/>
                <a:p>
                  <a:endParaRPr lang="es-ES"/>
                </a:p>
              </p:txBody>
            </p:sp>
            <p:sp>
              <p:nvSpPr>
                <p:cNvPr id="30" name="AutoShape 30"/>
                <p:cNvSpPr>
                  <a:spLocks/>
                </p:cNvSpPr>
                <p:nvPr/>
              </p:nvSpPr>
              <p:spPr bwMode="auto">
                <a:xfrm>
                  <a:off x="0" y="390768"/>
                  <a:ext cx="1329378" cy="802641"/>
                </a:xfrm>
                <a:custGeom>
                  <a:avLst/>
                  <a:gdLst>
                    <a:gd name="T0" fmla="*/ 40908469 w 21600"/>
                    <a:gd name="T1" fmla="*/ 14912810 h 21600"/>
                    <a:gd name="T2" fmla="*/ 40908469 w 21600"/>
                    <a:gd name="T3" fmla="*/ 14912810 h 21600"/>
                    <a:gd name="T4" fmla="*/ 40908469 w 21600"/>
                    <a:gd name="T5" fmla="*/ 14912810 h 21600"/>
                    <a:gd name="T6" fmla="*/ 40908469 w 21600"/>
                    <a:gd name="T7" fmla="*/ 1491281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w="12700">
                  <a:noFill/>
                  <a:miter lim="0"/>
                  <a:headEnd/>
                  <a:tailEnd/>
                </a:ln>
              </p:spPr>
              <p:txBody>
                <a:bodyPr lIns="0" tIns="0" rIns="0" bIns="0" anchor="ctr"/>
                <a:lstStyle/>
                <a:p>
                  <a:pPr algn="ctr"/>
                  <a:r>
                    <a:rPr lang="es-ES" sz="1200" b="1">
                      <a:solidFill>
                        <a:srgbClr val="808080"/>
                      </a:solidFill>
                    </a:rPr>
                    <a:t>LOS RECURSOS NECESARIOS PARA LLEVAR A CABO LA MEDIDA</a:t>
                  </a:r>
                  <a:endParaRPr lang="es-ES"/>
                </a:p>
              </p:txBody>
            </p:sp>
          </p:grpSp>
          <p:grpSp>
            <p:nvGrpSpPr>
              <p:cNvPr id="23" name="Group 31"/>
              <p:cNvGrpSpPr>
                <a:grpSpLocks/>
              </p:cNvGrpSpPr>
              <p:nvPr/>
            </p:nvGrpSpPr>
            <p:grpSpPr bwMode="auto">
              <a:xfrm>
                <a:off x="0" y="-1"/>
                <a:ext cx="6979237" cy="360042"/>
                <a:chOff x="0" y="-1"/>
                <a:chExt cx="6979237" cy="360042"/>
              </a:xfrm>
            </p:grpSpPr>
            <p:sp>
              <p:nvSpPr>
                <p:cNvPr id="27" name="AutoShape 32"/>
                <p:cNvSpPr>
                  <a:spLocks/>
                </p:cNvSpPr>
                <p:nvPr/>
              </p:nvSpPr>
              <p:spPr bwMode="auto">
                <a:xfrm>
                  <a:off x="0" y="-1"/>
                  <a:ext cx="6979237" cy="360042"/>
                </a:xfrm>
                <a:custGeom>
                  <a:avLst/>
                  <a:gdLst>
                    <a:gd name="T0" fmla="*/ 1127540650 w 21600"/>
                    <a:gd name="T1" fmla="*/ 3000700 h 21600"/>
                    <a:gd name="T2" fmla="*/ 1127540650 w 21600"/>
                    <a:gd name="T3" fmla="*/ 3000700 h 21600"/>
                    <a:gd name="T4" fmla="*/ 1127540650 w 21600"/>
                    <a:gd name="T5" fmla="*/ 3000700 h 21600"/>
                    <a:gd name="T6" fmla="*/ 1127540650 w 21600"/>
                    <a:gd name="T7" fmla="*/ 300070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gradFill rotWithShape="0">
                  <a:gsLst>
                    <a:gs pos="0">
                      <a:srgbClr val="E6E6E6"/>
                    </a:gs>
                    <a:gs pos="100000">
                      <a:srgbClr val="BFBFBF"/>
                    </a:gs>
                  </a:gsLst>
                  <a:lin ang="5400000"/>
                </a:gradFill>
                <a:ln w="12700" cap="flat" cmpd="sng">
                  <a:noFill/>
                  <a:prstDash val="solid"/>
                  <a:miter lim="0"/>
                  <a:headEnd/>
                  <a:tailEnd/>
                </a:ln>
                <a:effectLst>
                  <a:outerShdw dist="23000" dir="5400000" algn="ctr" rotWithShape="0">
                    <a:srgbClr val="000000">
                      <a:alpha val="34998"/>
                    </a:srgbClr>
                  </a:outerShdw>
                </a:effectLst>
              </p:spPr>
              <p:txBody>
                <a:bodyPr lIns="0" tIns="0" rIns="0" bIns="0" anchor="ctr"/>
                <a:lstStyle/>
                <a:p>
                  <a:endParaRPr lang="es-ES"/>
                </a:p>
              </p:txBody>
            </p:sp>
            <p:sp>
              <p:nvSpPr>
                <p:cNvPr id="28" name="AutoShape 33"/>
                <p:cNvSpPr>
                  <a:spLocks/>
                </p:cNvSpPr>
                <p:nvPr/>
              </p:nvSpPr>
              <p:spPr bwMode="auto">
                <a:xfrm>
                  <a:off x="0" y="641"/>
                  <a:ext cx="6979237" cy="332741"/>
                </a:xfrm>
                <a:custGeom>
                  <a:avLst/>
                  <a:gdLst>
                    <a:gd name="T0" fmla="*/ 1127540650 w 21600"/>
                    <a:gd name="T1" fmla="*/ 2562891 h 21600"/>
                    <a:gd name="T2" fmla="*/ 1127540650 w 21600"/>
                    <a:gd name="T3" fmla="*/ 2562891 h 21600"/>
                    <a:gd name="T4" fmla="*/ 1127540650 w 21600"/>
                    <a:gd name="T5" fmla="*/ 2562891 h 21600"/>
                    <a:gd name="T6" fmla="*/ 1127540650 w 21600"/>
                    <a:gd name="T7" fmla="*/ 256289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1E758F"/>
                </a:solidFill>
                <a:ln w="12700">
                  <a:noFill/>
                  <a:miter lim="0"/>
                  <a:headEnd/>
                  <a:tailEnd/>
                </a:ln>
              </p:spPr>
              <p:txBody>
                <a:bodyPr lIns="0" tIns="0" rIns="0" bIns="0" anchor="ctr"/>
                <a:lstStyle/>
                <a:p>
                  <a:pPr marL="176213"/>
                  <a:r>
                    <a:rPr lang="es-ES" sz="1600" b="1">
                      <a:solidFill>
                        <a:srgbClr val="F2F2F2"/>
                      </a:solidFill>
                    </a:rPr>
                    <a:t>PLANES DE ACCIÓN</a:t>
                  </a:r>
                  <a:endParaRPr lang="es-ES">
                    <a:solidFill>
                      <a:srgbClr val="F2F2F2"/>
                    </a:solidFill>
                  </a:endParaRPr>
                </a:p>
              </p:txBody>
            </p:sp>
          </p:grpSp>
          <p:grpSp>
            <p:nvGrpSpPr>
              <p:cNvPr id="24" name="Group 34"/>
              <p:cNvGrpSpPr>
                <a:grpSpLocks/>
              </p:cNvGrpSpPr>
              <p:nvPr/>
            </p:nvGrpSpPr>
            <p:grpSpPr bwMode="auto">
              <a:xfrm>
                <a:off x="5630481" y="432048"/>
                <a:ext cx="1329379" cy="1584177"/>
                <a:chOff x="0" y="0"/>
                <a:chExt cx="1329378" cy="1584176"/>
              </a:xfrm>
            </p:grpSpPr>
            <p:sp>
              <p:nvSpPr>
                <p:cNvPr id="25" name="AutoShape 35" descr="ltDnDiag.png"/>
                <p:cNvSpPr>
                  <a:spLocks/>
                </p:cNvSpPr>
                <p:nvPr/>
              </p:nvSpPr>
              <p:spPr bwMode="auto">
                <a:xfrm>
                  <a:off x="0" y="0"/>
                  <a:ext cx="1329378" cy="1584176"/>
                </a:xfrm>
                <a:custGeom>
                  <a:avLst/>
                  <a:gdLst>
                    <a:gd name="T0" fmla="*/ 40908469 w 21600"/>
                    <a:gd name="T1" fmla="*/ 58092907 h 21600"/>
                    <a:gd name="T2" fmla="*/ 40908469 w 21600"/>
                    <a:gd name="T3" fmla="*/ 58092907 h 21600"/>
                    <a:gd name="T4" fmla="*/ 40908469 w 21600"/>
                    <a:gd name="T5" fmla="*/ 58092907 h 21600"/>
                    <a:gd name="T6" fmla="*/ 40908469 w 21600"/>
                    <a:gd name="T7" fmla="*/ 5809290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blipFill dpi="0" rotWithShape="0">
                  <a:blip r:embed="rId2" cstate="print"/>
                  <a:srcRect/>
                  <a:tile tx="0" ty="0" sx="100000" sy="100000" flip="none" algn="tl"/>
                </a:blipFill>
                <a:ln w="57150" cap="flat" cmpd="sng">
                  <a:solidFill>
                    <a:srgbClr val="FFFFFF"/>
                  </a:solidFill>
                  <a:prstDash val="solid"/>
                  <a:round/>
                  <a:headEnd/>
                  <a:tailEnd/>
                </a:ln>
                <a:effectLst>
                  <a:outerShdw dist="23000" dir="5400000" algn="ctr" rotWithShape="0">
                    <a:srgbClr val="000000">
                      <a:alpha val="34998"/>
                    </a:srgbClr>
                  </a:outerShdw>
                </a:effectLst>
              </p:spPr>
              <p:txBody>
                <a:bodyPr lIns="0" tIns="0" rIns="0" bIns="0" anchor="ctr"/>
                <a:lstStyle/>
                <a:p>
                  <a:endParaRPr lang="es-ES"/>
                </a:p>
              </p:txBody>
            </p:sp>
            <p:sp>
              <p:nvSpPr>
                <p:cNvPr id="26" name="AutoShape 36"/>
                <p:cNvSpPr>
                  <a:spLocks/>
                </p:cNvSpPr>
                <p:nvPr/>
              </p:nvSpPr>
              <p:spPr bwMode="auto">
                <a:xfrm>
                  <a:off x="0" y="568568"/>
                  <a:ext cx="1329378" cy="447041"/>
                </a:xfrm>
                <a:custGeom>
                  <a:avLst/>
                  <a:gdLst>
                    <a:gd name="T0" fmla="*/ 40908469 w 21600"/>
                    <a:gd name="T1" fmla="*/ 4626067 h 21600"/>
                    <a:gd name="T2" fmla="*/ 40908469 w 21600"/>
                    <a:gd name="T3" fmla="*/ 4626067 h 21600"/>
                    <a:gd name="T4" fmla="*/ 40908469 w 21600"/>
                    <a:gd name="T5" fmla="*/ 4626067 h 21600"/>
                    <a:gd name="T6" fmla="*/ 40908469 w 21600"/>
                    <a:gd name="T7" fmla="*/ 462606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w="12700">
                  <a:noFill/>
                  <a:miter lim="0"/>
                  <a:headEnd/>
                  <a:tailEnd/>
                </a:ln>
              </p:spPr>
              <p:txBody>
                <a:bodyPr lIns="0" tIns="0" rIns="0" bIns="0" anchor="ctr"/>
                <a:lstStyle/>
                <a:p>
                  <a:pPr algn="ctr"/>
                  <a:r>
                    <a:rPr lang="es-ES" sz="1200" b="1">
                      <a:solidFill>
                        <a:srgbClr val="808080"/>
                      </a:solidFill>
                    </a:rPr>
                    <a:t>EL COSTO DE MEDIDA</a:t>
                  </a:r>
                  <a:endParaRPr lang="es-ES"/>
                </a:p>
              </p:txBody>
            </p:sp>
          </p:grpSp>
        </p:grpSp>
      </p:grpSp>
      <p:sp>
        <p:nvSpPr>
          <p:cNvPr id="37" name="Marcador de número de diapositiva 36"/>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23</a:t>
            </a:fld>
            <a:endParaRPr lang="es-ES" altLang="es-ES" dirty="0"/>
          </a:p>
        </p:txBody>
      </p:sp>
      <p:sp>
        <p:nvSpPr>
          <p:cNvPr id="40"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Cierre de minas. </a:t>
            </a:r>
            <a:r>
              <a:rPr lang="es-ES" sz="2400" dirty="0" smtClean="0">
                <a:solidFill>
                  <a:schemeClr val="bg1">
                    <a:lumMod val="50000"/>
                  </a:schemeClr>
                </a:solidFill>
                <a:latin typeface="Helvetica"/>
                <a:ea typeface="Gill Sans" charset="0"/>
                <a:cs typeface="Helvetica"/>
                <a:sym typeface="Gill Sans" charset="0"/>
              </a:rPr>
              <a:t>Planificación</a:t>
            </a:r>
            <a:r>
              <a:rPr lang="es-ES" sz="2400" dirty="0" smtClean="0">
                <a:solidFill>
                  <a:schemeClr val="tx1">
                    <a:lumMod val="75000"/>
                    <a:lumOff val="25000"/>
                  </a:schemeClr>
                </a:solidFill>
                <a:latin typeface="Helvetica"/>
                <a:ea typeface="Gill Sans" charset="0"/>
                <a:cs typeface="Helvetica"/>
                <a:sym typeface="Gill Sans" charset="0"/>
              </a:rPr>
              <a:t> </a:t>
            </a:r>
            <a:endParaRPr lang="es-ES" sz="2400" dirty="0">
              <a:solidFill>
                <a:schemeClr val="bg1">
                  <a:lumMod val="50000"/>
                </a:schemeClr>
              </a:solidFill>
              <a:latin typeface="Helvetica"/>
              <a:ea typeface="Gill Sans" charset="0"/>
              <a:cs typeface="Helvetica"/>
              <a:sym typeface="Gill Sans" charset="0"/>
            </a:endParaRPr>
          </a:p>
        </p:txBody>
      </p:sp>
    </p:spTree>
  </p:cSld>
  <p:clrMapOvr>
    <a:masterClrMapping/>
  </p:clrMapOvr>
  <p:transition spd="slow" advTm="5000">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2"/>
          <p:cNvSpPr>
            <a:spLocks/>
          </p:cNvSpPr>
          <p:nvPr/>
        </p:nvSpPr>
        <p:spPr bwMode="auto">
          <a:xfrm>
            <a:off x="633000" y="1557338"/>
            <a:ext cx="8640000" cy="791542"/>
          </a:xfrm>
          <a:custGeom>
            <a:avLst/>
            <a:gdLst>
              <a:gd name="T0" fmla="*/ 1528655928 w 21600"/>
              <a:gd name="T1" fmla="*/ 5606192 h 21600"/>
              <a:gd name="T2" fmla="*/ 1528655928 w 21600"/>
              <a:gd name="T3" fmla="*/ 5606192 h 21600"/>
              <a:gd name="T4" fmla="*/ 1528655928 w 21600"/>
              <a:gd name="T5" fmla="*/ 5606192 h 21600"/>
              <a:gd name="T6" fmla="*/ 1528655928 w 21600"/>
              <a:gd name="T7" fmla="*/ 560619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pPr algn="just"/>
            <a:r>
              <a:rPr lang="es-ES" sz="1300" dirty="0" smtClean="0">
                <a:solidFill>
                  <a:srgbClr val="595959"/>
                </a:solidFill>
                <a:latin typeface="Arial"/>
                <a:cs typeface="Arial"/>
                <a:sym typeface="Arial" pitchFamily="34" charset="0"/>
              </a:rPr>
              <a:t>Dentro de todo el proceso de implantación de los cierres de minas es de vital importancia contar </a:t>
            </a:r>
            <a:r>
              <a:rPr lang="es-ES" sz="1300" dirty="0">
                <a:solidFill>
                  <a:srgbClr val="595959"/>
                </a:solidFill>
                <a:latin typeface="Arial"/>
                <a:cs typeface="Arial"/>
                <a:sym typeface="Arial" pitchFamily="34" charset="0"/>
              </a:rPr>
              <a:t>con herramientas </a:t>
            </a:r>
            <a:r>
              <a:rPr lang="es-ES" sz="1300" dirty="0" smtClean="0">
                <a:solidFill>
                  <a:srgbClr val="595959"/>
                </a:solidFill>
                <a:latin typeface="Arial"/>
                <a:cs typeface="Arial"/>
                <a:sym typeface="Arial" pitchFamily="34" charset="0"/>
              </a:rPr>
              <a:t>de gestión y seguimiento. Son un apoyo estratégico en muchas de las etapas y aspectos relacionadas con el cierre de minas.</a:t>
            </a:r>
            <a:endParaRPr lang="es-ES" sz="1300" dirty="0">
              <a:solidFill>
                <a:srgbClr val="595959"/>
              </a:solidFill>
              <a:latin typeface="Arial"/>
              <a:cs typeface="Arial"/>
              <a:sym typeface="Arial" pitchFamily="34" charset="0"/>
            </a:endParaRPr>
          </a:p>
        </p:txBody>
      </p:sp>
      <p:sp>
        <p:nvSpPr>
          <p:cNvPr id="17" name="16 Rectángulo redondeado"/>
          <p:cNvSpPr/>
          <p:nvPr/>
        </p:nvSpPr>
        <p:spPr>
          <a:xfrm>
            <a:off x="2783065" y="2492896"/>
            <a:ext cx="4464496" cy="576064"/>
          </a:xfrm>
          <a:prstGeom prst="roundRect">
            <a:avLst>
              <a:gd name="adj" fmla="val 0"/>
            </a:avLst>
          </a:prstGeom>
          <a:solidFill>
            <a:srgbClr val="1E758F"/>
          </a:solidFill>
          <a:ln>
            <a:no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s-ES" sz="2000" b="1" dirty="0">
                <a:solidFill>
                  <a:schemeClr val="bg1"/>
                </a:solidFill>
              </a:rPr>
              <a:t>PLAN DE CIERRE</a:t>
            </a:r>
          </a:p>
        </p:txBody>
      </p:sp>
      <p:sp>
        <p:nvSpPr>
          <p:cNvPr id="18" name="17 Rectángulo redondeado"/>
          <p:cNvSpPr>
            <a:spLocks noChangeArrowheads="1"/>
          </p:cNvSpPr>
          <p:nvPr/>
        </p:nvSpPr>
        <p:spPr bwMode="auto">
          <a:xfrm>
            <a:off x="5270117" y="3212976"/>
            <a:ext cx="1872208" cy="792162"/>
          </a:xfrm>
          <a:prstGeom prst="roundRect">
            <a:avLst>
              <a:gd name="adj" fmla="val 0"/>
            </a:avLst>
          </a:prstGeom>
          <a:blipFill dpi="0" rotWithShape="0">
            <a:blip r:embed="rId2" cstate="print"/>
            <a:srcRect/>
            <a:tile tx="0" ty="0" sx="100000" sy="100000" flip="none" algn="tl"/>
          </a:blipFill>
          <a:ln w="38100">
            <a:solidFill>
              <a:srgbClr val="FFFFFF"/>
            </a:solidFill>
            <a:round/>
            <a:headEnd/>
            <a:tailEnd/>
          </a:ln>
          <a:effectLst>
            <a:outerShdw dist="23000" dir="5400000" algn="ctr" rotWithShape="0">
              <a:srgbClr val="808080">
                <a:alpha val="34998"/>
              </a:srgbClr>
            </a:outerShdw>
          </a:effectLst>
        </p:spPr>
        <p:txBody>
          <a:bodyPr lIns="0" tIns="0" rIns="0" bIns="0" anchor="ctr"/>
          <a:lstStyle/>
          <a:p>
            <a:pPr algn="ctr"/>
            <a:r>
              <a:rPr lang="es-ES" sz="1100" b="1" dirty="0" smtClean="0">
                <a:solidFill>
                  <a:srgbClr val="7D8078"/>
                </a:solidFill>
              </a:rPr>
              <a:t>ETAPAS DEL </a:t>
            </a:r>
          </a:p>
          <a:p>
            <a:pPr algn="ctr"/>
            <a:r>
              <a:rPr lang="es-ES" sz="1100" b="1" dirty="0" smtClean="0">
                <a:solidFill>
                  <a:srgbClr val="7D8078"/>
                </a:solidFill>
              </a:rPr>
              <a:t>PLAN DE CIERRE</a:t>
            </a:r>
            <a:endParaRPr lang="es-ES" sz="1100" b="1" dirty="0">
              <a:solidFill>
                <a:srgbClr val="7D8078"/>
              </a:solidFill>
            </a:endParaRPr>
          </a:p>
        </p:txBody>
      </p:sp>
      <p:sp>
        <p:nvSpPr>
          <p:cNvPr id="21" name="20 Rectángulo redondeado"/>
          <p:cNvSpPr>
            <a:spLocks noChangeArrowheads="1"/>
          </p:cNvSpPr>
          <p:nvPr/>
        </p:nvSpPr>
        <p:spPr bwMode="auto">
          <a:xfrm>
            <a:off x="2888301" y="3212976"/>
            <a:ext cx="2064700" cy="792088"/>
          </a:xfrm>
          <a:prstGeom prst="roundRect">
            <a:avLst>
              <a:gd name="adj" fmla="val 0"/>
            </a:avLst>
          </a:prstGeom>
          <a:blipFill dpi="0" rotWithShape="0">
            <a:blip r:embed="rId2" cstate="print"/>
            <a:srcRect/>
            <a:tile tx="0" ty="0" sx="100000" sy="100000" flip="none" algn="tl"/>
          </a:blipFill>
          <a:ln w="38100">
            <a:solidFill>
              <a:srgbClr val="FFFFFF"/>
            </a:solidFill>
            <a:round/>
            <a:headEnd/>
            <a:tailEnd/>
          </a:ln>
          <a:effectLst>
            <a:outerShdw dist="23000" dir="5400000" algn="ctr" rotWithShape="0">
              <a:srgbClr val="808080">
                <a:alpha val="34998"/>
              </a:srgbClr>
            </a:outerShdw>
          </a:effectLst>
        </p:spPr>
        <p:txBody>
          <a:bodyPr lIns="0" tIns="0" rIns="0" bIns="0" anchor="ctr"/>
          <a:lstStyle/>
          <a:p>
            <a:pPr algn="ctr"/>
            <a:r>
              <a:rPr lang="es-ES" sz="1100" b="1" dirty="0" smtClean="0">
                <a:solidFill>
                  <a:srgbClr val="7D8078"/>
                </a:solidFill>
              </a:rPr>
              <a:t>CONTROL DE LOS ASPECTOS TÉCNICOS DEL CIERRE DE MINAS</a:t>
            </a:r>
          </a:p>
        </p:txBody>
      </p:sp>
      <p:sp>
        <p:nvSpPr>
          <p:cNvPr id="22" name="AutoShape 1"/>
          <p:cNvSpPr>
            <a:spLocks/>
          </p:cNvSpPr>
          <p:nvPr/>
        </p:nvSpPr>
        <p:spPr bwMode="auto">
          <a:xfrm>
            <a:off x="2864768" y="4077072"/>
            <a:ext cx="2160240" cy="12241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numCol="1" spcCol="540000"/>
          <a:lstStyle/>
          <a:p>
            <a:pPr marL="171450" indent="-171450">
              <a:lnSpc>
                <a:spcPct val="130000"/>
              </a:lnSpc>
              <a:buClr>
                <a:schemeClr val="accent5">
                  <a:lumMod val="75000"/>
                </a:schemeClr>
              </a:buClr>
              <a:buFont typeface="Wingdings" charset="2"/>
              <a:buChar char="§"/>
              <a:defRPr/>
            </a:pPr>
            <a:r>
              <a:rPr lang="es-ES" sz="900" b="1" dirty="0" smtClean="0">
                <a:solidFill>
                  <a:srgbClr val="595959"/>
                </a:solidFill>
                <a:latin typeface="Arial"/>
                <a:ea typeface="ＭＳ Ｐゴシック" charset="0"/>
                <a:cs typeface="Arial"/>
                <a:sym typeface="Calibri" charset="0"/>
              </a:rPr>
              <a:t>SUELOS</a:t>
            </a:r>
            <a:endParaRPr lang="es-ES" sz="900" b="1" dirty="0">
              <a:solidFill>
                <a:srgbClr val="595959"/>
              </a:solidFill>
              <a:latin typeface="Arial"/>
              <a:ea typeface="ＭＳ Ｐゴシック" charset="0"/>
              <a:cs typeface="Arial"/>
              <a:sym typeface="Calibri" charset="0"/>
            </a:endParaRPr>
          </a:p>
          <a:p>
            <a:pPr marL="171450" indent="-171450">
              <a:lnSpc>
                <a:spcPct val="130000"/>
              </a:lnSpc>
              <a:buClr>
                <a:schemeClr val="accent5">
                  <a:lumMod val="75000"/>
                </a:schemeClr>
              </a:buClr>
              <a:buFont typeface="Wingdings" charset="2"/>
              <a:buChar char="§"/>
              <a:defRPr/>
            </a:pPr>
            <a:r>
              <a:rPr lang="es-ES" sz="900" b="1" dirty="0" smtClean="0">
                <a:solidFill>
                  <a:srgbClr val="595959"/>
                </a:solidFill>
                <a:latin typeface="Arial"/>
                <a:ea typeface="ＭＳ Ｐゴシック" charset="0"/>
                <a:cs typeface="Arial"/>
                <a:sym typeface="Calibri" charset="0"/>
              </a:rPr>
              <a:t>AGUA</a:t>
            </a:r>
            <a:endParaRPr lang="es-ES" sz="900" b="1" dirty="0">
              <a:solidFill>
                <a:srgbClr val="595959"/>
              </a:solidFill>
              <a:latin typeface="Arial"/>
              <a:ea typeface="ＭＳ Ｐゴシック" charset="0"/>
              <a:cs typeface="Arial"/>
              <a:sym typeface="Calibri" charset="0"/>
            </a:endParaRPr>
          </a:p>
          <a:p>
            <a:pPr marL="171450" indent="-171450">
              <a:lnSpc>
                <a:spcPct val="130000"/>
              </a:lnSpc>
              <a:buClr>
                <a:schemeClr val="accent5">
                  <a:lumMod val="75000"/>
                </a:schemeClr>
              </a:buClr>
              <a:buFont typeface="Wingdings" charset="2"/>
              <a:buChar char="§"/>
              <a:defRPr/>
            </a:pPr>
            <a:r>
              <a:rPr lang="es-ES" sz="900" b="1" dirty="0">
                <a:solidFill>
                  <a:srgbClr val="595959"/>
                </a:solidFill>
                <a:latin typeface="Arial"/>
                <a:ea typeface="ＭＳ Ｐゴシック" charset="0"/>
                <a:cs typeface="Arial"/>
                <a:sym typeface="Calibri" charset="0"/>
              </a:rPr>
              <a:t>RESIDUOS</a:t>
            </a:r>
          </a:p>
          <a:p>
            <a:pPr marL="171450" indent="-171450">
              <a:lnSpc>
                <a:spcPct val="130000"/>
              </a:lnSpc>
              <a:buClr>
                <a:schemeClr val="accent5">
                  <a:lumMod val="75000"/>
                </a:schemeClr>
              </a:buClr>
              <a:buFont typeface="Wingdings" charset="2"/>
              <a:buChar char="§"/>
              <a:defRPr/>
            </a:pPr>
            <a:r>
              <a:rPr lang="es-ES" sz="900" b="1" dirty="0" smtClean="0">
                <a:solidFill>
                  <a:srgbClr val="595959"/>
                </a:solidFill>
                <a:latin typeface="Arial"/>
                <a:ea typeface="ＭＳ Ｐゴシック" charset="0"/>
                <a:cs typeface="Arial"/>
                <a:sym typeface="Calibri" charset="0"/>
              </a:rPr>
              <a:t>RIESGOS </a:t>
            </a:r>
            <a:r>
              <a:rPr lang="es-ES" sz="900" b="1" dirty="0">
                <a:solidFill>
                  <a:srgbClr val="595959"/>
                </a:solidFill>
                <a:latin typeface="Arial"/>
                <a:ea typeface="ＭＳ Ｐゴシック" charset="0"/>
                <a:cs typeface="Arial"/>
                <a:sym typeface="Calibri" charset="0"/>
              </a:rPr>
              <a:t>GEOLÓGICOS Y AMBIENTALES</a:t>
            </a:r>
          </a:p>
          <a:p>
            <a:pPr marL="171450" indent="-171450">
              <a:lnSpc>
                <a:spcPct val="130000"/>
              </a:lnSpc>
              <a:buClr>
                <a:schemeClr val="accent5">
                  <a:lumMod val="75000"/>
                </a:schemeClr>
              </a:buClr>
              <a:buFont typeface="Wingdings" charset="2"/>
              <a:buChar char="§"/>
              <a:defRPr/>
            </a:pPr>
            <a:r>
              <a:rPr lang="es-ES" sz="900" b="1" dirty="0" smtClean="0">
                <a:solidFill>
                  <a:srgbClr val="595959"/>
                </a:solidFill>
                <a:latin typeface="Arial"/>
                <a:ea typeface="ＭＳ Ｐゴシック" charset="0"/>
                <a:cs typeface="Arial"/>
                <a:sym typeface="Calibri" charset="0"/>
              </a:rPr>
              <a:t>PAISAJE</a:t>
            </a:r>
            <a:endParaRPr lang="es-ES" sz="900" b="1" dirty="0">
              <a:solidFill>
                <a:srgbClr val="595959"/>
              </a:solidFill>
              <a:latin typeface="Arial"/>
              <a:ea typeface="ＭＳ Ｐゴシック" charset="0"/>
              <a:cs typeface="Arial"/>
              <a:sym typeface="Calibri" charset="0"/>
            </a:endParaRPr>
          </a:p>
          <a:p>
            <a:pPr marL="171450" indent="-171450">
              <a:lnSpc>
                <a:spcPct val="130000"/>
              </a:lnSpc>
              <a:buClr>
                <a:schemeClr val="accent5">
                  <a:lumMod val="75000"/>
                </a:schemeClr>
              </a:buClr>
              <a:buFont typeface="Wingdings" charset="2"/>
              <a:buChar char="§"/>
              <a:defRPr/>
            </a:pPr>
            <a:r>
              <a:rPr lang="es-ES" sz="900" b="1" dirty="0" smtClean="0">
                <a:solidFill>
                  <a:srgbClr val="595959"/>
                </a:solidFill>
                <a:latin typeface="Arial"/>
                <a:ea typeface="ＭＳ Ｐゴシック" charset="0"/>
                <a:cs typeface="Arial"/>
                <a:sym typeface="Calibri" charset="0"/>
              </a:rPr>
              <a:t>GESTIÓN </a:t>
            </a:r>
            <a:r>
              <a:rPr lang="es-ES" sz="900" b="1" dirty="0">
                <a:solidFill>
                  <a:srgbClr val="595959"/>
                </a:solidFill>
                <a:latin typeface="Arial"/>
                <a:ea typeface="ＭＳ Ｐゴシック" charset="0"/>
                <a:cs typeface="Arial"/>
                <a:sym typeface="Calibri" charset="0"/>
              </a:rPr>
              <a:t>DE PROYECTOS</a:t>
            </a:r>
          </a:p>
          <a:p>
            <a:pPr marL="171450" indent="-171450">
              <a:lnSpc>
                <a:spcPct val="130000"/>
              </a:lnSpc>
              <a:buClr>
                <a:schemeClr val="accent5">
                  <a:lumMod val="75000"/>
                </a:schemeClr>
              </a:buClr>
              <a:buFont typeface="Wingdings" charset="2"/>
              <a:buChar char="§"/>
              <a:defRPr/>
            </a:pPr>
            <a:r>
              <a:rPr lang="es-ES" sz="900" b="1" dirty="0" smtClean="0">
                <a:solidFill>
                  <a:srgbClr val="595959"/>
                </a:solidFill>
                <a:latin typeface="Arial"/>
                <a:ea typeface="ＭＳ Ｐゴシック" charset="0"/>
                <a:cs typeface="Arial"/>
                <a:sym typeface="Calibri" charset="0"/>
              </a:rPr>
              <a:t>PARTICIPACIÓN</a:t>
            </a:r>
            <a:endParaRPr lang="es-ES" sz="900" b="1" dirty="0">
              <a:solidFill>
                <a:srgbClr val="595959"/>
              </a:solidFill>
              <a:latin typeface="Arial"/>
              <a:ea typeface="ＭＳ Ｐゴシック" charset="0"/>
              <a:cs typeface="Arial"/>
              <a:sym typeface="Calibri" charset="0"/>
            </a:endParaRPr>
          </a:p>
        </p:txBody>
      </p:sp>
      <p:sp>
        <p:nvSpPr>
          <p:cNvPr id="32" name="AutoShape 1"/>
          <p:cNvSpPr>
            <a:spLocks/>
          </p:cNvSpPr>
          <p:nvPr/>
        </p:nvSpPr>
        <p:spPr bwMode="auto">
          <a:xfrm>
            <a:off x="5241032" y="4077072"/>
            <a:ext cx="2016224" cy="7200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numCol="1" spcCol="540000"/>
          <a:lstStyle/>
          <a:p>
            <a:pPr marL="171450" indent="-171450">
              <a:lnSpc>
                <a:spcPct val="130000"/>
              </a:lnSpc>
              <a:buClr>
                <a:schemeClr val="accent5">
                  <a:lumMod val="75000"/>
                </a:schemeClr>
              </a:buClr>
              <a:buFont typeface="Wingdings" charset="2"/>
              <a:buChar char="§"/>
              <a:defRPr/>
            </a:pPr>
            <a:r>
              <a:rPr lang="es-ES" sz="900" b="1" dirty="0">
                <a:solidFill>
                  <a:srgbClr val="595959"/>
                </a:solidFill>
                <a:latin typeface="Arial"/>
                <a:ea typeface="ＭＳ Ｐゴシック" charset="0"/>
                <a:cs typeface="Arial"/>
                <a:sym typeface="Calibri" charset="0"/>
              </a:rPr>
              <a:t>PLAN DE CIERRE INICIAL</a:t>
            </a:r>
          </a:p>
          <a:p>
            <a:pPr marL="171450" indent="-171450">
              <a:lnSpc>
                <a:spcPct val="130000"/>
              </a:lnSpc>
              <a:buClr>
                <a:schemeClr val="accent5">
                  <a:lumMod val="75000"/>
                </a:schemeClr>
              </a:buClr>
              <a:buFont typeface="Wingdings" charset="2"/>
              <a:buChar char="§"/>
              <a:defRPr/>
            </a:pPr>
            <a:r>
              <a:rPr lang="es-ES" sz="900" b="1" dirty="0">
                <a:solidFill>
                  <a:srgbClr val="595959"/>
                </a:solidFill>
                <a:latin typeface="Arial"/>
                <a:ea typeface="ＭＳ Ｐゴシック" charset="0"/>
                <a:cs typeface="Arial"/>
                <a:sym typeface="Calibri" charset="0"/>
              </a:rPr>
              <a:t>ACTUALIZACIÓN DEL </a:t>
            </a:r>
            <a:r>
              <a:rPr lang="es-ES" sz="900" b="1" dirty="0" smtClean="0">
                <a:solidFill>
                  <a:srgbClr val="595959"/>
                </a:solidFill>
                <a:latin typeface="Arial"/>
                <a:ea typeface="ＭＳ Ｐゴシック" charset="0"/>
                <a:cs typeface="Arial"/>
                <a:sym typeface="Calibri" charset="0"/>
              </a:rPr>
              <a:t>PLAN</a:t>
            </a:r>
          </a:p>
          <a:p>
            <a:pPr marL="171450" indent="-171450">
              <a:lnSpc>
                <a:spcPct val="130000"/>
              </a:lnSpc>
              <a:buClr>
                <a:schemeClr val="accent5">
                  <a:lumMod val="75000"/>
                </a:schemeClr>
              </a:buClr>
              <a:buFont typeface="Wingdings" charset="2"/>
              <a:buChar char="§"/>
              <a:defRPr/>
            </a:pPr>
            <a:r>
              <a:rPr lang="es-ES" sz="900" b="1" dirty="0" smtClean="0">
                <a:solidFill>
                  <a:srgbClr val="595959"/>
                </a:solidFill>
                <a:latin typeface="Arial"/>
                <a:ea typeface="ＭＳ Ｐゴシック" charset="0"/>
                <a:cs typeface="Arial"/>
                <a:sym typeface="Calibri" charset="0"/>
              </a:rPr>
              <a:t>IMPLANTACIÓN DEL PLAN</a:t>
            </a:r>
          </a:p>
          <a:p>
            <a:pPr marL="171450" indent="-171450">
              <a:lnSpc>
                <a:spcPct val="130000"/>
              </a:lnSpc>
              <a:buClr>
                <a:schemeClr val="accent5">
                  <a:lumMod val="75000"/>
                </a:schemeClr>
              </a:buClr>
              <a:buFont typeface="Wingdings" charset="2"/>
              <a:buChar char="§"/>
              <a:defRPr/>
            </a:pPr>
            <a:r>
              <a:rPr lang="es-ES" sz="900" b="1" dirty="0">
                <a:solidFill>
                  <a:srgbClr val="595959"/>
                </a:solidFill>
                <a:latin typeface="Arial"/>
                <a:ea typeface="ＭＳ Ｐゴシック" charset="0"/>
                <a:cs typeface="Arial"/>
                <a:sym typeface="Calibri" charset="0"/>
              </a:rPr>
              <a:t>MONITOREO TRAS EL ABANDONO</a:t>
            </a:r>
          </a:p>
          <a:p>
            <a:pPr marL="171450" indent="-171450">
              <a:lnSpc>
                <a:spcPct val="130000"/>
              </a:lnSpc>
              <a:buClr>
                <a:schemeClr val="accent5">
                  <a:lumMod val="75000"/>
                </a:schemeClr>
              </a:buClr>
              <a:buFont typeface="Wingdings" charset="2"/>
              <a:buChar char="§"/>
              <a:defRPr/>
            </a:pPr>
            <a:endParaRPr lang="es-ES" sz="900" b="1" dirty="0">
              <a:solidFill>
                <a:srgbClr val="595959"/>
              </a:solidFill>
              <a:latin typeface="Arial"/>
              <a:ea typeface="ＭＳ Ｐゴシック" charset="0"/>
              <a:cs typeface="Arial"/>
              <a:sym typeface="Calibri" charset="0"/>
            </a:endParaRPr>
          </a:p>
        </p:txBody>
      </p:sp>
      <p:sp>
        <p:nvSpPr>
          <p:cNvPr id="33" name="32 Rectángulo redondeado"/>
          <p:cNvSpPr/>
          <p:nvPr/>
        </p:nvSpPr>
        <p:spPr>
          <a:xfrm>
            <a:off x="2812150" y="3140968"/>
            <a:ext cx="2232248" cy="2592288"/>
          </a:xfrm>
          <a:prstGeom prst="roundRect">
            <a:avLst>
              <a:gd name="adj" fmla="val 0"/>
            </a:avLst>
          </a:prstGeom>
          <a:noFill/>
          <a:ln w="57150" cmpd="sng">
            <a:solidFill>
              <a:srgbClr val="1E758F"/>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ES">
              <a:sym typeface="Calibri" charset="0"/>
            </a:endParaRPr>
          </a:p>
        </p:txBody>
      </p:sp>
      <p:sp>
        <p:nvSpPr>
          <p:cNvPr id="36" name="35 Rectángulo redondeado"/>
          <p:cNvSpPr/>
          <p:nvPr/>
        </p:nvSpPr>
        <p:spPr>
          <a:xfrm>
            <a:off x="5187005" y="3140968"/>
            <a:ext cx="2016224" cy="2592288"/>
          </a:xfrm>
          <a:prstGeom prst="roundRect">
            <a:avLst>
              <a:gd name="adj" fmla="val 0"/>
            </a:avLst>
          </a:prstGeom>
          <a:noFill/>
          <a:ln w="57150" cmpd="sng">
            <a:solidFill>
              <a:srgbClr val="1E758F"/>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es-ES">
              <a:sym typeface="Calibri" charset="0"/>
            </a:endParaRPr>
          </a:p>
        </p:txBody>
      </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24</a:t>
            </a:fld>
            <a:endParaRPr lang="es-ES" altLang="es-ES" dirty="0"/>
          </a:p>
        </p:txBody>
      </p:sp>
      <p:sp>
        <p:nvSpPr>
          <p:cNvPr id="14"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Cierre de minas. </a:t>
            </a:r>
            <a:r>
              <a:rPr lang="es-ES" sz="2400" dirty="0" smtClean="0">
                <a:solidFill>
                  <a:schemeClr val="bg1">
                    <a:lumMod val="50000"/>
                  </a:schemeClr>
                </a:solidFill>
                <a:latin typeface="Helvetica"/>
                <a:ea typeface="Gill Sans" charset="0"/>
                <a:cs typeface="Helvetica"/>
                <a:sym typeface="Gill Sans" charset="0"/>
              </a:rPr>
              <a:t>Herramientas de gestión</a:t>
            </a:r>
            <a:r>
              <a:rPr lang="es-ES" sz="2400" dirty="0" smtClean="0">
                <a:solidFill>
                  <a:schemeClr val="tx1">
                    <a:lumMod val="75000"/>
                    <a:lumOff val="25000"/>
                  </a:schemeClr>
                </a:solidFill>
                <a:latin typeface="Helvetica"/>
                <a:ea typeface="Gill Sans" charset="0"/>
                <a:cs typeface="Helvetica"/>
                <a:sym typeface="Gill Sans" charset="0"/>
              </a:rPr>
              <a:t> </a:t>
            </a:r>
            <a:endParaRPr lang="es-ES" sz="2400" dirty="0">
              <a:solidFill>
                <a:schemeClr val="bg1">
                  <a:lumMod val="50000"/>
                </a:schemeClr>
              </a:solidFill>
              <a:latin typeface="Helvetica"/>
              <a:ea typeface="Gill Sans" charset="0"/>
              <a:cs typeface="Helvetica"/>
              <a:sym typeface="Gill Sans" charset="0"/>
            </a:endParaRPr>
          </a:p>
        </p:txBody>
      </p:sp>
    </p:spTree>
    <p:extLst>
      <p:ext uri="{BB962C8B-B14F-4D97-AF65-F5344CB8AC3E}">
        <p14:creationId xmlns:p14="http://schemas.microsoft.com/office/powerpoint/2010/main" val="2128791420"/>
      </p:ext>
    </p:extLst>
  </p:cSld>
  <p:clrMapOvr>
    <a:masterClrMapping/>
  </p:clrMapOvr>
  <p:transition spd="slow" advTm="5000">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3 Rectángulo redondeado"/>
          <p:cNvSpPr>
            <a:spLocks noChangeArrowheads="1"/>
          </p:cNvSpPr>
          <p:nvPr/>
        </p:nvSpPr>
        <p:spPr bwMode="auto">
          <a:xfrm>
            <a:off x="1388604" y="2070693"/>
            <a:ext cx="7128792" cy="3963534"/>
          </a:xfrm>
          <a:prstGeom prst="roundRect">
            <a:avLst>
              <a:gd name="adj" fmla="val 0"/>
            </a:avLst>
          </a:prstGeom>
          <a:blipFill dpi="0" rotWithShape="0">
            <a:blip r:embed="rId2" cstate="print"/>
            <a:srcRect/>
            <a:tile tx="0" ty="0" sx="100000" sy="100000" flip="none" algn="tl"/>
          </a:blipFill>
          <a:ln w="38100">
            <a:solidFill>
              <a:srgbClr val="FFFFFF"/>
            </a:solidFill>
            <a:round/>
            <a:headEnd/>
            <a:tailEnd/>
          </a:ln>
          <a:effectLst>
            <a:outerShdw dist="23000" dir="5400000" algn="ctr" rotWithShape="0">
              <a:srgbClr val="808080">
                <a:alpha val="34998"/>
              </a:srgbClr>
            </a:outerShdw>
          </a:effectLst>
        </p:spPr>
        <p:txBody>
          <a:bodyPr lIns="0" tIns="0" rIns="0" bIns="0" anchor="ctr"/>
          <a:lstStyle/>
          <a:p>
            <a:pPr algn="ctr"/>
            <a:endParaRPr lang="es-ES" sz="1100" b="1" dirty="0">
              <a:solidFill>
                <a:srgbClr val="7D8078"/>
              </a:solidFill>
            </a:endParaRPr>
          </a:p>
        </p:txBody>
      </p:sp>
      <p:sp>
        <p:nvSpPr>
          <p:cNvPr id="20" name="AutoShape 2"/>
          <p:cNvSpPr>
            <a:spLocks/>
          </p:cNvSpPr>
          <p:nvPr/>
        </p:nvSpPr>
        <p:spPr bwMode="auto">
          <a:xfrm>
            <a:off x="633000" y="1557338"/>
            <a:ext cx="8640000" cy="492125"/>
          </a:xfrm>
          <a:custGeom>
            <a:avLst/>
            <a:gdLst>
              <a:gd name="T0" fmla="*/ 1528655928 w 21600"/>
              <a:gd name="T1" fmla="*/ 5606192 h 21600"/>
              <a:gd name="T2" fmla="*/ 1528655928 w 21600"/>
              <a:gd name="T3" fmla="*/ 5606192 h 21600"/>
              <a:gd name="T4" fmla="*/ 1528655928 w 21600"/>
              <a:gd name="T5" fmla="*/ 5606192 h 21600"/>
              <a:gd name="T6" fmla="*/ 1528655928 w 21600"/>
              <a:gd name="T7" fmla="*/ 560619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45719" tIns="45719" rIns="45719" bIns="45719"/>
          <a:lstStyle/>
          <a:p>
            <a:r>
              <a:rPr lang="es-ES" sz="1300" dirty="0" smtClean="0">
                <a:solidFill>
                  <a:schemeClr val="tx1">
                    <a:lumMod val="65000"/>
                    <a:lumOff val="35000"/>
                  </a:schemeClr>
                </a:solidFill>
                <a:latin typeface="Arial"/>
                <a:cs typeface="Arial"/>
                <a:sym typeface="Arial" pitchFamily="34" charset="0"/>
              </a:rPr>
              <a:t>Las herramientas de gestión territorial son una ayuda indispensable en la planificación detallada de los cierres. Diseño – seguimiento – verificación del cumplimiento de objetivos generales e intermedios.</a:t>
            </a:r>
            <a:endParaRPr lang="es-ES" sz="1300" dirty="0">
              <a:solidFill>
                <a:schemeClr val="tx1">
                  <a:lumMod val="65000"/>
                  <a:lumOff val="35000"/>
                </a:schemeClr>
              </a:solidFill>
              <a:latin typeface="Arial"/>
              <a:cs typeface="Arial"/>
              <a:sym typeface="Arial" pitchFamily="34" charset="0"/>
            </a:endParaRPr>
          </a:p>
        </p:txBody>
      </p:sp>
      <p:grpSp>
        <p:nvGrpSpPr>
          <p:cNvPr id="21" name="Agrupar 2"/>
          <p:cNvGrpSpPr>
            <a:grpSpLocks/>
          </p:cNvGrpSpPr>
          <p:nvPr/>
        </p:nvGrpSpPr>
        <p:grpSpPr bwMode="auto">
          <a:xfrm>
            <a:off x="1528763" y="2204864"/>
            <a:ext cx="6848475" cy="3730625"/>
            <a:chOff x="1181100" y="2132857"/>
            <a:chExt cx="6846888" cy="3744416"/>
          </a:xfrm>
        </p:grpSpPr>
        <p:sp>
          <p:nvSpPr>
            <p:cNvPr id="22" name="AutoShape 1"/>
            <p:cNvSpPr>
              <a:spLocks/>
            </p:cNvSpPr>
            <p:nvPr/>
          </p:nvSpPr>
          <p:spPr bwMode="auto">
            <a:xfrm>
              <a:off x="1181100" y="2132857"/>
              <a:ext cx="6846888" cy="3744416"/>
            </a:xfrm>
            <a:prstGeom prst="roundRect">
              <a:avLst>
                <a:gd name="adj" fmla="val 1486"/>
              </a:avLst>
            </a:prstGeom>
            <a:solidFill>
              <a:srgbClr val="FFFFFF"/>
            </a:solidFill>
            <a:ln w="9525">
              <a:solidFill>
                <a:srgbClr val="FFFFFF"/>
              </a:solidFill>
              <a:round/>
              <a:headEnd/>
              <a:tailEnd/>
            </a:ln>
          </p:spPr>
          <p:txBody>
            <a:bodyPr lIns="0" tIns="0" rIns="0" bIns="0" anchor="ctr"/>
            <a:lstStyle/>
            <a:p>
              <a:pPr algn="ctr"/>
              <a:endParaRPr lang="es-ES">
                <a:solidFill>
                  <a:srgbClr val="FFFFFF"/>
                </a:solidFill>
              </a:endParaRPr>
            </a:p>
          </p:txBody>
        </p:sp>
        <p:pic>
          <p:nvPicPr>
            <p:cNvPr id="23" name="Picture 3" descr="image5.png"/>
            <p:cNvPicPr>
              <a:picLocks noChangeAspect="1"/>
            </p:cNvPicPr>
            <p:nvPr/>
          </p:nvPicPr>
          <p:blipFill>
            <a:blip r:embed="rId3" cstate="print"/>
            <a:srcRect l="5692" t="8614" r="39278"/>
            <a:stretch>
              <a:fillRect/>
            </a:stretch>
          </p:blipFill>
          <p:spPr bwMode="auto">
            <a:xfrm>
              <a:off x="1512888" y="4290219"/>
              <a:ext cx="1862137" cy="1371600"/>
            </a:xfrm>
            <a:prstGeom prst="rect">
              <a:avLst/>
            </a:prstGeom>
            <a:noFill/>
            <a:ln w="12700">
              <a:noFill/>
              <a:miter lim="0"/>
              <a:headEnd/>
              <a:tailEnd/>
            </a:ln>
          </p:spPr>
        </p:pic>
        <p:pic>
          <p:nvPicPr>
            <p:cNvPr id="24" name="Picture 4" descr="C:\Users\Vadim\Desktop\ArchLocalSustent1.JPG"/>
            <p:cNvPicPr>
              <a:picLocks noChangeAspect="1"/>
            </p:cNvPicPr>
            <p:nvPr/>
          </p:nvPicPr>
          <p:blipFill>
            <a:blip r:embed="rId4" cstate="print"/>
            <a:srcRect t="3642" b="5391"/>
            <a:stretch>
              <a:fillRect/>
            </a:stretch>
          </p:blipFill>
          <p:spPr bwMode="auto">
            <a:xfrm>
              <a:off x="1447800" y="2336006"/>
              <a:ext cx="2592388" cy="1868488"/>
            </a:xfrm>
            <a:prstGeom prst="rect">
              <a:avLst/>
            </a:prstGeom>
            <a:noFill/>
            <a:ln w="12700">
              <a:noFill/>
              <a:miter lim="0"/>
              <a:headEnd/>
              <a:tailEnd/>
            </a:ln>
          </p:spPr>
        </p:pic>
        <p:pic>
          <p:nvPicPr>
            <p:cNvPr id="25" name="Picture 5" descr="Captura de pantalla 2013-09-14 a la(s) 10.04.34.png"/>
            <p:cNvPicPr>
              <a:picLocks noChangeAspect="1"/>
            </p:cNvPicPr>
            <p:nvPr/>
          </p:nvPicPr>
          <p:blipFill>
            <a:blip r:embed="rId5" cstate="print"/>
            <a:srcRect l="1134" t="1559" b="836"/>
            <a:stretch>
              <a:fillRect/>
            </a:stretch>
          </p:blipFill>
          <p:spPr bwMode="auto">
            <a:xfrm>
              <a:off x="4203700" y="2399506"/>
              <a:ext cx="3690938" cy="3189288"/>
            </a:xfrm>
            <a:prstGeom prst="rect">
              <a:avLst/>
            </a:prstGeom>
            <a:noFill/>
            <a:ln w="12700">
              <a:noFill/>
              <a:miter lim="0"/>
              <a:headEnd/>
              <a:tailEnd/>
            </a:ln>
          </p:spPr>
        </p:pic>
      </p:gr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25</a:t>
            </a:fld>
            <a:endParaRPr lang="es-ES" altLang="es-ES" dirty="0"/>
          </a:p>
        </p:txBody>
      </p:sp>
      <p:sp>
        <p:nvSpPr>
          <p:cNvPr id="12"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Cierre de minas. </a:t>
            </a:r>
            <a:r>
              <a:rPr lang="es-ES" sz="2400" dirty="0" smtClean="0">
                <a:solidFill>
                  <a:schemeClr val="bg1">
                    <a:lumMod val="50000"/>
                  </a:schemeClr>
                </a:solidFill>
                <a:latin typeface="Helvetica"/>
                <a:ea typeface="Gill Sans" charset="0"/>
                <a:cs typeface="Helvetica"/>
                <a:sym typeface="Gill Sans" charset="0"/>
              </a:rPr>
              <a:t>Herramientas de gestión</a:t>
            </a:r>
            <a:r>
              <a:rPr lang="es-ES" sz="2400" dirty="0" smtClean="0">
                <a:solidFill>
                  <a:schemeClr val="tx1">
                    <a:lumMod val="75000"/>
                    <a:lumOff val="25000"/>
                  </a:schemeClr>
                </a:solidFill>
                <a:latin typeface="Helvetica"/>
                <a:ea typeface="Gill Sans" charset="0"/>
                <a:cs typeface="Helvetica"/>
                <a:sym typeface="Gill Sans" charset="0"/>
              </a:rPr>
              <a:t> </a:t>
            </a:r>
            <a:endParaRPr lang="es-ES" sz="2400" dirty="0">
              <a:solidFill>
                <a:schemeClr val="bg1">
                  <a:lumMod val="50000"/>
                </a:schemeClr>
              </a:solidFill>
              <a:latin typeface="Helvetica"/>
              <a:ea typeface="Gill Sans" charset="0"/>
              <a:cs typeface="Helvetica"/>
              <a:sym typeface="Gill Sans" charset="0"/>
            </a:endParaRPr>
          </a:p>
        </p:txBody>
      </p:sp>
    </p:spTree>
    <p:extLst>
      <p:ext uri="{BB962C8B-B14F-4D97-AF65-F5344CB8AC3E}">
        <p14:creationId xmlns:p14="http://schemas.microsoft.com/office/powerpoint/2010/main" val="2128791420"/>
      </p:ext>
    </p:extLst>
  </p:cSld>
  <p:clrMapOvr>
    <a:masterClrMapping/>
  </p:clrMapOvr>
  <p:transition spd="slow" advTm="5000">
    <p:pu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4 Conector recto"/>
          <p:cNvCxnSpPr/>
          <p:nvPr/>
        </p:nvCxnSpPr>
        <p:spPr>
          <a:xfrm>
            <a:off x="2508721" y="503120"/>
            <a:ext cx="0" cy="693632"/>
          </a:xfrm>
          <a:prstGeom prst="line">
            <a:avLst/>
          </a:prstGeom>
          <a:ln w="38100" cmpd="sng">
            <a:solidFill>
              <a:schemeClr val="bg1"/>
            </a:solidFill>
          </a:ln>
          <a:effectLst/>
        </p:spPr>
        <p:style>
          <a:lnRef idx="3">
            <a:schemeClr val="accent2"/>
          </a:lnRef>
          <a:fillRef idx="0">
            <a:schemeClr val="accent2"/>
          </a:fillRef>
          <a:effectRef idx="2">
            <a:schemeClr val="accent2"/>
          </a:effectRef>
          <a:fontRef idx="minor">
            <a:schemeClr val="tx1"/>
          </a:fontRef>
        </p:style>
      </p:cxnSp>
      <p:sp>
        <p:nvSpPr>
          <p:cNvPr id="5" name="Rectángulo 5"/>
          <p:cNvSpPr/>
          <p:nvPr/>
        </p:nvSpPr>
        <p:spPr>
          <a:xfrm>
            <a:off x="633000" y="4663287"/>
            <a:ext cx="8640000" cy="1285993"/>
          </a:xfrm>
          <a:prstGeom prst="rect">
            <a:avLst/>
          </a:prstGeom>
        </p:spPr>
        <p:txBody>
          <a:bodyPr wrap="square">
            <a:spAutoFit/>
          </a:bodyPr>
          <a:lstStyle/>
          <a:p>
            <a:pPr algn="just">
              <a:lnSpc>
                <a:spcPct val="120000"/>
              </a:lnSpc>
              <a:spcBef>
                <a:spcPts val="600"/>
              </a:spcBef>
            </a:pPr>
            <a:r>
              <a:rPr lang="es-ES" sz="1300" dirty="0" smtClean="0">
                <a:solidFill>
                  <a:schemeClr val="tx1">
                    <a:lumMod val="65000"/>
                    <a:lumOff val="35000"/>
                  </a:schemeClr>
                </a:solidFill>
                <a:latin typeface="Arial"/>
                <a:ea typeface="Gill Sans" charset="0"/>
                <a:cs typeface="Arial"/>
              </a:rPr>
              <a:t>Además, el contar con un equipo humano multidisciplinar y experto en cada uno de los sectores en los que trabajamos que nos ha permitido desarrollar metodologías de formación y capacitación profesional </a:t>
            </a:r>
            <a:r>
              <a:rPr lang="es-ES" sz="1300" dirty="0">
                <a:solidFill>
                  <a:schemeClr val="tx1">
                    <a:lumMod val="65000"/>
                    <a:lumOff val="35000"/>
                  </a:schemeClr>
                </a:solidFill>
                <a:latin typeface="Arial"/>
                <a:ea typeface="Gill Sans" charset="0"/>
                <a:cs typeface="Arial"/>
              </a:rPr>
              <a:t>en materia de minería y </a:t>
            </a:r>
            <a:r>
              <a:rPr lang="es-ES" sz="1300" dirty="0" smtClean="0">
                <a:solidFill>
                  <a:schemeClr val="tx1">
                    <a:lumMod val="65000"/>
                    <a:lumOff val="35000"/>
                  </a:schemeClr>
                </a:solidFill>
                <a:latin typeface="Arial"/>
                <a:ea typeface="Gill Sans" charset="0"/>
                <a:cs typeface="Arial"/>
              </a:rPr>
              <a:t>medioambiente para todos los niveles del personal laboral de nuestros clientes. Un ejemplo de nuestros éxitos en este campo es el desarrollo de plataformas online de formación así como la elaboración de manuales y guías técnicas de operación minera.</a:t>
            </a:r>
          </a:p>
        </p:txBody>
      </p:sp>
      <p:grpSp>
        <p:nvGrpSpPr>
          <p:cNvPr id="12" name="Agrupar 11"/>
          <p:cNvGrpSpPr/>
          <p:nvPr/>
        </p:nvGrpSpPr>
        <p:grpSpPr>
          <a:xfrm>
            <a:off x="2036676" y="2708920"/>
            <a:ext cx="5832648" cy="1728192"/>
            <a:chOff x="1712640" y="2564904"/>
            <a:chExt cx="5832648" cy="2088232"/>
          </a:xfrm>
        </p:grpSpPr>
        <p:sp>
          <p:nvSpPr>
            <p:cNvPr id="3" name="Rectangle 5"/>
            <p:cNvSpPr>
              <a:spLocks/>
            </p:cNvSpPr>
            <p:nvPr/>
          </p:nvSpPr>
          <p:spPr bwMode="auto">
            <a:xfrm>
              <a:off x="1712640" y="2564904"/>
              <a:ext cx="2952328" cy="2088232"/>
            </a:xfrm>
            <a:prstGeom prst="rect">
              <a:avLst/>
            </a:prstGeom>
            <a:blipFill dpi="0" rotWithShape="0">
              <a:blip r:embed="rId2" cstate="print"/>
              <a:srcRect/>
              <a:tile tx="0" ty="0" sx="100000" sy="100000" flip="none" algn="tl"/>
            </a:blipFill>
            <a:ln w="38100">
              <a:solidFill>
                <a:srgbClr val="FFFFFF"/>
              </a:solidFill>
              <a:round/>
              <a:headEnd/>
              <a:tailEnd/>
            </a:ln>
            <a:effectLst>
              <a:outerShdw dist="23000" dir="5400000" algn="ctr" rotWithShape="0">
                <a:srgbClr val="808080">
                  <a:alpha val="34998"/>
                </a:srgbClr>
              </a:outerShdw>
            </a:effectLst>
          </p:spPr>
          <p:txBody>
            <a:bodyPr lIns="252000" tIns="0" rIns="144000" bIns="0" anchor="t"/>
            <a:lstStyle/>
            <a:p>
              <a:endParaRPr lang="es-ES" sz="1600" b="1" dirty="0">
                <a:solidFill>
                  <a:schemeClr val="tx1">
                    <a:lumMod val="65000"/>
                    <a:lumOff val="35000"/>
                  </a:schemeClr>
                </a:solidFill>
                <a:latin typeface="Arial"/>
                <a:cs typeface="Arial"/>
                <a:sym typeface="Helvetica Neue Light" charset="0"/>
              </a:endParaRPr>
            </a:p>
            <a:p>
              <a:r>
                <a:rPr lang="es-ES" sz="1600" b="1" dirty="0">
                  <a:solidFill>
                    <a:schemeClr val="tx1">
                      <a:lumMod val="65000"/>
                      <a:lumOff val="35000"/>
                    </a:schemeClr>
                  </a:solidFill>
                  <a:latin typeface="Arial"/>
                  <a:cs typeface="Arial"/>
                  <a:sym typeface="Helvetica Neue Light" charset="0"/>
                </a:rPr>
                <a:t>SOFTWARE:</a:t>
              </a:r>
            </a:p>
            <a:p>
              <a:r>
                <a:rPr lang="es-ES" sz="1200" dirty="0" err="1">
                  <a:solidFill>
                    <a:schemeClr val="tx1">
                      <a:lumMod val="65000"/>
                      <a:lumOff val="35000"/>
                    </a:schemeClr>
                  </a:solidFill>
                  <a:latin typeface="Arial"/>
                  <a:cs typeface="Arial"/>
                  <a:sym typeface="Helvetica Neue Light" charset="0"/>
                </a:rPr>
                <a:t>Arcgis</a:t>
              </a:r>
              <a:r>
                <a:rPr lang="es-ES" sz="1200" dirty="0">
                  <a:solidFill>
                    <a:schemeClr val="tx1">
                      <a:lumMod val="65000"/>
                      <a:lumOff val="35000"/>
                    </a:schemeClr>
                  </a:solidFill>
                  <a:latin typeface="Arial"/>
                  <a:cs typeface="Arial"/>
                  <a:sym typeface="Helvetica Neue Light" charset="0"/>
                </a:rPr>
                <a:t> Server Avanzado</a:t>
              </a:r>
            </a:p>
            <a:p>
              <a:r>
                <a:rPr lang="es-ES" sz="1200" dirty="0" err="1">
                  <a:solidFill>
                    <a:schemeClr val="tx1">
                      <a:lumMod val="65000"/>
                      <a:lumOff val="35000"/>
                    </a:schemeClr>
                  </a:solidFill>
                  <a:latin typeface="Arial"/>
                  <a:cs typeface="Arial"/>
                  <a:sym typeface="Helvetica Neue Light" charset="0"/>
                </a:rPr>
                <a:t>Ispol</a:t>
              </a:r>
              <a:r>
                <a:rPr lang="es-ES" sz="1200" dirty="0">
                  <a:solidFill>
                    <a:schemeClr val="tx1">
                      <a:lumMod val="65000"/>
                      <a:lumOff val="35000"/>
                    </a:schemeClr>
                  </a:solidFill>
                  <a:latin typeface="Arial"/>
                  <a:cs typeface="Arial"/>
                  <a:sym typeface="Helvetica Neue Light" charset="0"/>
                </a:rPr>
                <a:t> – Istmos para diseño de obra lineal, diseño minero y grandes movimientos de tierra.</a:t>
              </a:r>
            </a:p>
            <a:p>
              <a:r>
                <a:rPr lang="es-ES" sz="1200" dirty="0">
                  <a:solidFill>
                    <a:schemeClr val="tx1">
                      <a:lumMod val="65000"/>
                      <a:lumOff val="35000"/>
                    </a:schemeClr>
                  </a:solidFill>
                  <a:latin typeface="Arial"/>
                  <a:cs typeface="Arial"/>
                  <a:sym typeface="Helvetica Neue Light" charset="0"/>
                </a:rPr>
                <a:t>Autodesk</a:t>
              </a:r>
            </a:p>
            <a:p>
              <a:r>
                <a:rPr lang="es-ES" sz="1200" dirty="0">
                  <a:solidFill>
                    <a:schemeClr val="tx1">
                      <a:lumMod val="65000"/>
                      <a:lumOff val="35000"/>
                    </a:schemeClr>
                  </a:solidFill>
                  <a:latin typeface="Arial"/>
                  <a:cs typeface="Arial"/>
                  <a:sym typeface="Helvetica Neue Light" charset="0"/>
                </a:rPr>
                <a:t>3D Studio</a:t>
              </a:r>
            </a:p>
          </p:txBody>
        </p:sp>
        <p:sp>
          <p:nvSpPr>
            <p:cNvPr id="6" name="Rectángulo 2"/>
            <p:cNvSpPr/>
            <p:nvPr/>
          </p:nvSpPr>
          <p:spPr>
            <a:xfrm>
              <a:off x="4808984" y="2564904"/>
              <a:ext cx="2736304" cy="2088232"/>
            </a:xfrm>
            <a:prstGeom prst="rect">
              <a:avLst/>
            </a:prstGeom>
            <a:blipFill dpi="0" rotWithShape="0">
              <a:blip r:embed="rId2" cstate="print"/>
              <a:srcRect/>
              <a:tile tx="0" ty="0" sx="100000" sy="100000" flip="none" algn="tl"/>
            </a:blipFill>
            <a:ln w="38100">
              <a:solidFill>
                <a:srgbClr val="FFFFFF"/>
              </a:solidFill>
              <a:round/>
              <a:headEnd/>
              <a:tailEnd/>
            </a:ln>
            <a:effectLst>
              <a:outerShdw dist="23000" dir="5400000" algn="ctr" rotWithShape="0">
                <a:srgbClr val="808080">
                  <a:alpha val="34998"/>
                </a:srgbClr>
              </a:outerShdw>
            </a:effectLst>
          </p:spPr>
          <p:txBody>
            <a:bodyPr lIns="252000" tIns="0" rIns="144000" bIns="0" anchor="t"/>
            <a:lstStyle/>
            <a:p>
              <a:endParaRPr lang="es-ES" sz="1100" b="1" dirty="0">
                <a:solidFill>
                  <a:schemeClr val="tx1">
                    <a:lumMod val="65000"/>
                    <a:lumOff val="35000"/>
                  </a:schemeClr>
                </a:solidFill>
                <a:latin typeface="Arial"/>
                <a:cs typeface="Arial"/>
                <a:sym typeface="Helvetica Neue Light" charset="0"/>
              </a:endParaRPr>
            </a:p>
            <a:p>
              <a:r>
                <a:rPr lang="es-ES" sz="1600" b="1" dirty="0">
                  <a:solidFill>
                    <a:schemeClr val="tx1">
                      <a:lumMod val="65000"/>
                      <a:lumOff val="35000"/>
                    </a:schemeClr>
                  </a:solidFill>
                  <a:latin typeface="Arial"/>
                  <a:cs typeface="Arial"/>
                  <a:sym typeface="Helvetica Neue Light" charset="0"/>
                </a:rPr>
                <a:t>HARDWARE</a:t>
              </a:r>
              <a:r>
                <a:rPr lang="es-ES" sz="1400" b="1" dirty="0">
                  <a:solidFill>
                    <a:schemeClr val="tx1">
                      <a:lumMod val="65000"/>
                      <a:lumOff val="35000"/>
                    </a:schemeClr>
                  </a:solidFill>
                  <a:latin typeface="Arial"/>
                  <a:cs typeface="Arial"/>
                  <a:sym typeface="Helvetica Neue Light" charset="0"/>
                </a:rPr>
                <a:t>:</a:t>
              </a:r>
            </a:p>
            <a:p>
              <a:r>
                <a:rPr lang="es-ES" sz="1200" dirty="0">
                  <a:solidFill>
                    <a:schemeClr val="tx1">
                      <a:lumMod val="65000"/>
                      <a:lumOff val="35000"/>
                    </a:schemeClr>
                  </a:solidFill>
                  <a:latin typeface="Arial"/>
                  <a:cs typeface="Arial"/>
                  <a:sym typeface="Helvetica Neue Light" charset="0"/>
                </a:rPr>
                <a:t>Laser Scanner Topográfico de alta precisión (Laser Scanner GLS-1000 de </a:t>
              </a:r>
              <a:r>
                <a:rPr lang="es-ES" sz="1200" dirty="0" err="1">
                  <a:solidFill>
                    <a:schemeClr val="tx1">
                      <a:lumMod val="65000"/>
                      <a:lumOff val="35000"/>
                    </a:schemeClr>
                  </a:solidFill>
                  <a:latin typeface="Arial"/>
                  <a:cs typeface="Arial"/>
                  <a:sym typeface="Helvetica Neue Light" charset="0"/>
                </a:rPr>
                <a:t>Topcon</a:t>
              </a:r>
              <a:r>
                <a:rPr lang="es-ES" sz="1200" dirty="0">
                  <a:solidFill>
                    <a:schemeClr val="tx1">
                      <a:lumMod val="65000"/>
                      <a:lumOff val="35000"/>
                    </a:schemeClr>
                  </a:solidFill>
                  <a:latin typeface="Arial"/>
                  <a:cs typeface="Arial"/>
                  <a:sym typeface="Helvetica Neue Light" charset="0"/>
                </a:rPr>
                <a:t>).</a:t>
              </a:r>
            </a:p>
            <a:p>
              <a:r>
                <a:rPr lang="es-ES" sz="1200" dirty="0">
                  <a:solidFill>
                    <a:schemeClr val="tx1">
                      <a:lumMod val="65000"/>
                      <a:lumOff val="35000"/>
                    </a:schemeClr>
                  </a:solidFill>
                  <a:latin typeface="Arial"/>
                  <a:cs typeface="Arial"/>
                  <a:sym typeface="Helvetica Neue Light" charset="0"/>
                </a:rPr>
                <a:t>Sistema digital de auscultado para sondeos</a:t>
              </a:r>
              <a:r>
                <a:rPr lang="es-ES" sz="1100" b="1" dirty="0">
                  <a:solidFill>
                    <a:schemeClr val="tx1">
                      <a:lumMod val="65000"/>
                      <a:lumOff val="35000"/>
                    </a:schemeClr>
                  </a:solidFill>
                  <a:latin typeface="Arial"/>
                  <a:cs typeface="Arial"/>
                  <a:sym typeface="Helvetica Neue Light" charset="0"/>
                </a:rPr>
                <a:t>.</a:t>
              </a:r>
            </a:p>
            <a:p>
              <a:endParaRPr lang="es-ES" sz="1100" b="1" dirty="0" smtClean="0">
                <a:solidFill>
                  <a:schemeClr val="tx1">
                    <a:lumMod val="65000"/>
                    <a:lumOff val="35000"/>
                  </a:schemeClr>
                </a:solidFill>
                <a:latin typeface="Arial"/>
                <a:cs typeface="Arial"/>
                <a:sym typeface="Helvetica Neue Light" charset="0"/>
              </a:endParaRPr>
            </a:p>
            <a:p>
              <a:endParaRPr lang="es-ES" sz="1100" b="1" dirty="0">
                <a:solidFill>
                  <a:schemeClr val="tx1">
                    <a:lumMod val="65000"/>
                    <a:lumOff val="35000"/>
                  </a:schemeClr>
                </a:solidFill>
                <a:latin typeface="Arial"/>
                <a:cs typeface="Arial"/>
                <a:sym typeface="Helvetica Neue Light" charset="0"/>
              </a:endParaRPr>
            </a:p>
            <a:p>
              <a:endParaRPr lang="es-ES" sz="1100" b="1" dirty="0">
                <a:solidFill>
                  <a:schemeClr val="tx1">
                    <a:lumMod val="65000"/>
                    <a:lumOff val="35000"/>
                  </a:schemeClr>
                </a:solidFill>
                <a:latin typeface="Arial"/>
                <a:cs typeface="Arial"/>
                <a:sym typeface="Helvetica Neue Light" charset="0"/>
              </a:endParaRPr>
            </a:p>
            <a:p>
              <a:endParaRPr lang="es-ES" sz="1100" b="1" dirty="0">
                <a:solidFill>
                  <a:schemeClr val="tx1">
                    <a:lumMod val="65000"/>
                    <a:lumOff val="35000"/>
                  </a:schemeClr>
                </a:solidFill>
                <a:latin typeface="Arial"/>
                <a:cs typeface="Arial"/>
                <a:sym typeface="Helvetica Neue Light" charset="0"/>
              </a:endParaRPr>
            </a:p>
          </p:txBody>
        </p:sp>
      </p:grpSp>
      <p:sp>
        <p:nvSpPr>
          <p:cNvPr id="7" name="Rectángulo 3"/>
          <p:cNvSpPr/>
          <p:nvPr/>
        </p:nvSpPr>
        <p:spPr>
          <a:xfrm>
            <a:off x="633000" y="1844824"/>
            <a:ext cx="8640000" cy="805862"/>
          </a:xfrm>
          <a:prstGeom prst="rect">
            <a:avLst/>
          </a:prstGeom>
        </p:spPr>
        <p:txBody>
          <a:bodyPr wrap="square">
            <a:spAutoFit/>
          </a:bodyPr>
          <a:lstStyle/>
          <a:p>
            <a:pPr algn="just">
              <a:lnSpc>
                <a:spcPct val="120000"/>
              </a:lnSpc>
            </a:pPr>
            <a:r>
              <a:rPr lang="es-ES" sz="1300" b="1" dirty="0">
                <a:solidFill>
                  <a:schemeClr val="tx1">
                    <a:lumMod val="65000"/>
                    <a:lumOff val="35000"/>
                  </a:schemeClr>
                </a:solidFill>
                <a:latin typeface="Arial"/>
                <a:ea typeface="Helvetica Neue Light" charset="0"/>
                <a:cs typeface="Arial"/>
                <a:sym typeface="Helvetica Neue Light" charset="0"/>
              </a:rPr>
              <a:t>La precisión en los cálculos garantiza una importante reducción de costes en las </a:t>
            </a:r>
            <a:r>
              <a:rPr lang="es-ES" sz="1300" b="1" dirty="0" smtClean="0">
                <a:solidFill>
                  <a:schemeClr val="tx1">
                    <a:lumMod val="65000"/>
                    <a:lumOff val="35000"/>
                  </a:schemeClr>
                </a:solidFill>
                <a:latin typeface="Arial"/>
                <a:ea typeface="Helvetica Neue Light" charset="0"/>
                <a:cs typeface="Arial"/>
                <a:sym typeface="Helvetica Neue Light" charset="0"/>
              </a:rPr>
              <a:t>actuaciones.</a:t>
            </a:r>
          </a:p>
          <a:p>
            <a:pPr algn="just">
              <a:lnSpc>
                <a:spcPct val="120000"/>
              </a:lnSpc>
            </a:pPr>
            <a:r>
              <a:rPr lang="es-ES" sz="1300" dirty="0" smtClean="0">
                <a:solidFill>
                  <a:schemeClr val="tx1">
                    <a:lumMod val="65000"/>
                    <a:lumOff val="35000"/>
                  </a:schemeClr>
                </a:solidFill>
                <a:latin typeface="Arial"/>
                <a:ea typeface="Helvetica Neue Light" charset="0"/>
                <a:cs typeface="Arial"/>
                <a:sym typeface="Helvetica Neue Light" charset="0"/>
              </a:rPr>
              <a:t>TEYDE </a:t>
            </a:r>
            <a:r>
              <a:rPr lang="es-ES" sz="1300" dirty="0">
                <a:solidFill>
                  <a:schemeClr val="tx1">
                    <a:lumMod val="65000"/>
                    <a:lumOff val="35000"/>
                  </a:schemeClr>
                </a:solidFill>
                <a:latin typeface="Arial"/>
                <a:ea typeface="Helvetica Neue Light" charset="0"/>
                <a:cs typeface="Arial"/>
                <a:sym typeface="Helvetica Neue Light" charset="0"/>
              </a:rPr>
              <a:t>dispone de, entre otros, los siguientes elementos:</a:t>
            </a:r>
          </a:p>
          <a:p>
            <a:pPr algn="just">
              <a:lnSpc>
                <a:spcPct val="120000"/>
              </a:lnSpc>
            </a:pPr>
            <a:endParaRPr lang="es-ES" sz="1300" b="1" dirty="0">
              <a:solidFill>
                <a:schemeClr val="tx1">
                  <a:lumMod val="65000"/>
                  <a:lumOff val="35000"/>
                </a:schemeClr>
              </a:solidFill>
              <a:latin typeface="Arial"/>
              <a:ea typeface="Helvetica Neue Light" charset="0"/>
              <a:cs typeface="Arial"/>
              <a:sym typeface="Helvetica Neue Light" charset="0"/>
            </a:endParaRPr>
          </a:p>
        </p:txBody>
      </p:sp>
      <p:sp>
        <p:nvSpPr>
          <p:cNvPr id="9" name="Marcador de número de diapositiva 8"/>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26</a:t>
            </a:fld>
            <a:endParaRPr lang="es-ES" altLang="es-ES" dirty="0"/>
          </a:p>
        </p:txBody>
      </p:sp>
      <p:sp>
        <p:nvSpPr>
          <p:cNvPr id="10" name="Rectangle 4"/>
          <p:cNvSpPr>
            <a:spLocks/>
          </p:cNvSpPr>
          <p:nvPr/>
        </p:nvSpPr>
        <p:spPr bwMode="auto">
          <a:xfrm>
            <a:off x="633000"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Equipamiento. </a:t>
            </a:r>
            <a:endParaRPr lang="es-ES" sz="2400" dirty="0">
              <a:solidFill>
                <a:schemeClr val="bg1">
                  <a:lumMod val="50000"/>
                </a:schemeClr>
              </a:solidFill>
              <a:latin typeface="Helvetica"/>
              <a:ea typeface="Gill Sans" charset="0"/>
              <a:cs typeface="Helvetica"/>
              <a:sym typeface="Gill Sans" charset="0"/>
            </a:endParaRPr>
          </a:p>
        </p:txBody>
      </p:sp>
    </p:spTree>
  </p:cSld>
  <p:clrMapOvr>
    <a:masterClrMapping/>
  </p:clrMapOvr>
  <p:transition spd="slow" advTm="5000">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2" cstate="print">
            <a:extLst>
              <a:ext uri="{28A0092B-C50C-407E-A947-70E740481C1C}">
                <a14:useLocalDpi xmlns:a14="http://schemas.microsoft.com/office/drawing/2010/main" val="0"/>
              </a:ext>
            </a:extLst>
          </a:blip>
          <a:srcRect t="10611"/>
          <a:stretch/>
        </p:blipFill>
        <p:spPr>
          <a:xfrm>
            <a:off x="-42087" y="-130717"/>
            <a:ext cx="10107655" cy="7016101"/>
          </a:xfrm>
          <a:prstGeom prst="rect">
            <a:avLst/>
          </a:prstGeom>
          <a:ln>
            <a:noFill/>
          </a:ln>
        </p:spPr>
      </p:pic>
      <p:sp>
        <p:nvSpPr>
          <p:cNvPr id="8" name="Rectángulo 7"/>
          <p:cNvSpPr/>
          <p:nvPr/>
        </p:nvSpPr>
        <p:spPr>
          <a:xfrm>
            <a:off x="4226073" y="719024"/>
            <a:ext cx="5839495" cy="35862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89253" tIns="94627" rIns="189253" bIns="94627" rtlCol="0" anchor="ctr"/>
          <a:lstStyle/>
          <a:p>
            <a:pPr algn="ctr"/>
            <a:endParaRPr lang="es-ES"/>
          </a:p>
        </p:txBody>
      </p:sp>
      <p:sp>
        <p:nvSpPr>
          <p:cNvPr id="11" name="CuadroTexto 10"/>
          <p:cNvSpPr txBox="1"/>
          <p:nvPr/>
        </p:nvSpPr>
        <p:spPr>
          <a:xfrm>
            <a:off x="4425005" y="759415"/>
            <a:ext cx="2976267" cy="3545867"/>
          </a:xfrm>
          <a:prstGeom prst="rect">
            <a:avLst/>
          </a:prstGeom>
          <a:noFill/>
        </p:spPr>
        <p:txBody>
          <a:bodyPr wrap="square" lIns="189253" tIns="94627" rIns="189253" bIns="94627" rtlCol="0">
            <a:spAutoFit/>
          </a:bodyPr>
          <a:lstStyle/>
          <a:p>
            <a:r>
              <a:rPr lang="es-ES" b="1" dirty="0" smtClean="0">
                <a:latin typeface="Helvetica" panose="020B0604020202020204" pitchFamily="2" charset="0"/>
                <a:cs typeface="Helvetica"/>
              </a:rPr>
              <a:t>Estamos en:</a:t>
            </a:r>
          </a:p>
          <a:p>
            <a:endParaRPr lang="es-ES" dirty="0" smtClean="0">
              <a:latin typeface="Helvetica" panose="020B0604020202020204" pitchFamily="2" charset="0"/>
              <a:cs typeface="Helvetica"/>
            </a:endParaRPr>
          </a:p>
          <a:p>
            <a:r>
              <a:rPr lang="es-ES" sz="1400" b="1" dirty="0" smtClean="0">
                <a:latin typeface="Helvetica" panose="020B0604020202020204" pitchFamily="2" charset="0"/>
              </a:rPr>
              <a:t>+ Espa</a:t>
            </a:r>
            <a:r>
              <a:rPr lang="es-ES" sz="1400" b="1" dirty="0" smtClean="0">
                <a:latin typeface="Arial" panose="020B0604020202020204" pitchFamily="34" charset="0"/>
                <a:cs typeface="Arial" panose="020B0604020202020204" pitchFamily="34" charset="0"/>
              </a:rPr>
              <a:t>ñ</a:t>
            </a:r>
            <a:r>
              <a:rPr lang="es-ES" sz="1400" b="1" dirty="0" smtClean="0">
                <a:latin typeface="Helvetica" panose="020B0604020202020204" pitchFamily="2" charset="0"/>
              </a:rPr>
              <a:t>a</a:t>
            </a:r>
            <a:endParaRPr lang="es-ES" sz="1400" dirty="0">
              <a:latin typeface="Helvetica" panose="020B0604020202020204" pitchFamily="2" charset="0"/>
            </a:endParaRPr>
          </a:p>
          <a:p>
            <a:r>
              <a:rPr lang="es-ES" sz="1400" dirty="0">
                <a:latin typeface="Helvetica" panose="020B0604020202020204" pitchFamily="2" charset="0"/>
              </a:rPr>
              <a:t>   Fernández Navarro 50, 3ºA. </a:t>
            </a:r>
          </a:p>
          <a:p>
            <a:r>
              <a:rPr lang="es-ES" sz="1400" dirty="0">
                <a:latin typeface="Helvetica" panose="020B0604020202020204" pitchFamily="2" charset="0"/>
              </a:rPr>
              <a:t>   37003. Santa Cruz de Tenerife.</a:t>
            </a:r>
          </a:p>
          <a:p>
            <a:r>
              <a:rPr lang="es-ES" sz="1400" dirty="0">
                <a:latin typeface="Helvetica" panose="020B0604020202020204" pitchFamily="2" charset="0"/>
              </a:rPr>
              <a:t>   </a:t>
            </a:r>
            <a:r>
              <a:rPr lang="es-ES" sz="1400" dirty="0" smtClean="0">
                <a:latin typeface="Helvetica" panose="020B0604020202020204" pitchFamily="2" charset="0"/>
              </a:rPr>
              <a:t>España</a:t>
            </a:r>
          </a:p>
          <a:p>
            <a:endParaRPr lang="es-ES" sz="1400" dirty="0">
              <a:latin typeface="Helvetica" panose="020B0604020202020204" pitchFamily="2" charset="0"/>
            </a:endParaRPr>
          </a:p>
          <a:p>
            <a:r>
              <a:rPr lang="es-ES" sz="1400" b="1" dirty="0">
                <a:latin typeface="Helvetica" panose="020B0604020202020204" pitchFamily="2" charset="0"/>
              </a:rPr>
              <a:t>+ Colombia</a:t>
            </a:r>
            <a:endParaRPr lang="es-ES" sz="1400" dirty="0">
              <a:latin typeface="Helvetica" panose="020B0604020202020204" pitchFamily="2" charset="0"/>
            </a:endParaRPr>
          </a:p>
          <a:p>
            <a:r>
              <a:rPr lang="es-ES" sz="1400" dirty="0">
                <a:latin typeface="Helvetica" panose="020B0604020202020204" pitchFamily="2" charset="0"/>
              </a:rPr>
              <a:t>   CR 10 # 73 20 Oficina 202.</a:t>
            </a:r>
          </a:p>
          <a:p>
            <a:r>
              <a:rPr lang="es-ES" sz="1400" dirty="0">
                <a:latin typeface="Helvetica" panose="020B0604020202020204" pitchFamily="2" charset="0"/>
              </a:rPr>
              <a:t>   Bogotá. Colombia</a:t>
            </a:r>
            <a:r>
              <a:rPr lang="es-ES" sz="1400" dirty="0" smtClean="0">
                <a:latin typeface="Helvetica" panose="020B0604020202020204" pitchFamily="2" charset="0"/>
              </a:rPr>
              <a:t>.</a:t>
            </a:r>
          </a:p>
          <a:p>
            <a:endParaRPr lang="es-ES" sz="1400" dirty="0">
              <a:latin typeface="Helvetica" panose="020B0604020202020204" pitchFamily="2" charset="0"/>
            </a:endParaRPr>
          </a:p>
          <a:p>
            <a:r>
              <a:rPr lang="es-ES" sz="1400" b="1" dirty="0">
                <a:latin typeface="Helvetica" panose="020B0604020202020204" pitchFamily="2" charset="0"/>
              </a:rPr>
              <a:t>+ Per</a:t>
            </a:r>
            <a:r>
              <a:rPr lang="es-ES" sz="1400" b="1" dirty="0">
                <a:latin typeface="Arial" panose="020B0604020202020204" pitchFamily="34" charset="0"/>
                <a:cs typeface="Arial" panose="020B0604020202020204" pitchFamily="34" charset="0"/>
              </a:rPr>
              <a:t>ú</a:t>
            </a:r>
            <a:endParaRPr lang="es-ES" sz="1400" dirty="0">
              <a:latin typeface="Arial" panose="020B0604020202020204" pitchFamily="34" charset="0"/>
              <a:cs typeface="Arial" panose="020B0604020202020204" pitchFamily="34" charset="0"/>
            </a:endParaRPr>
          </a:p>
          <a:p>
            <a:r>
              <a:rPr lang="es-ES" sz="1400" dirty="0">
                <a:latin typeface="Helvetica" panose="020B0604020202020204" pitchFamily="2" charset="0"/>
              </a:rPr>
              <a:t>   </a:t>
            </a:r>
            <a:r>
              <a:rPr lang="es-ES" sz="1400" dirty="0" err="1" smtClean="0">
                <a:latin typeface="Helvetica" panose="020B0604020202020204" pitchFamily="2" charset="0"/>
              </a:rPr>
              <a:t>Urb.Las</a:t>
            </a:r>
            <a:r>
              <a:rPr lang="es-ES" sz="1400" dirty="0" smtClean="0">
                <a:latin typeface="Helvetica" panose="020B0604020202020204" pitchFamily="2" charset="0"/>
              </a:rPr>
              <a:t> Fresas , </a:t>
            </a:r>
            <a:r>
              <a:rPr lang="es-ES" sz="1400" dirty="0" err="1" smtClean="0">
                <a:latin typeface="Helvetica" panose="020B0604020202020204" pitchFamily="2" charset="0"/>
              </a:rPr>
              <a:t>Mz</a:t>
            </a:r>
            <a:r>
              <a:rPr lang="es-ES" sz="1400" dirty="0" smtClean="0">
                <a:latin typeface="Helvetica" panose="020B0604020202020204" pitchFamily="2" charset="0"/>
              </a:rPr>
              <a:t> V , </a:t>
            </a:r>
            <a:r>
              <a:rPr lang="es-ES" sz="1400" dirty="0" err="1" smtClean="0">
                <a:latin typeface="Helvetica" panose="020B0604020202020204" pitchFamily="2" charset="0"/>
              </a:rPr>
              <a:t>Lt</a:t>
            </a:r>
            <a:r>
              <a:rPr lang="es-ES" sz="1400" dirty="0" smtClean="0">
                <a:latin typeface="Helvetica" panose="020B0604020202020204" pitchFamily="2" charset="0"/>
              </a:rPr>
              <a:t> 12</a:t>
            </a:r>
            <a:endParaRPr lang="es-ES" sz="1400" dirty="0">
              <a:latin typeface="Helvetica" panose="020B0604020202020204" pitchFamily="2" charset="0"/>
            </a:endParaRPr>
          </a:p>
          <a:p>
            <a:r>
              <a:rPr lang="es-ES" sz="1400" dirty="0">
                <a:latin typeface="Helvetica" panose="020B0604020202020204" pitchFamily="2" charset="0"/>
              </a:rPr>
              <a:t>   Santiago de Surco, Lima 33.</a:t>
            </a:r>
          </a:p>
          <a:p>
            <a:r>
              <a:rPr lang="es-ES" sz="1400" dirty="0">
                <a:latin typeface="Helvetica" panose="020B0604020202020204" pitchFamily="2" charset="0"/>
              </a:rPr>
              <a:t>   Lima, Perú</a:t>
            </a:r>
            <a:r>
              <a:rPr lang="es-ES" sz="1400" dirty="0" smtClean="0">
                <a:latin typeface="Helvetica" panose="020B0604020202020204" pitchFamily="2" charset="0"/>
              </a:rPr>
              <a:t>.</a:t>
            </a:r>
            <a:endParaRPr lang="es-ES" sz="1700" dirty="0">
              <a:latin typeface="Helvetica" panose="020B0604020202020204" pitchFamily="2" charset="0"/>
              <a:cs typeface="Helvetica"/>
            </a:endParaRPr>
          </a:p>
        </p:txBody>
      </p:sp>
      <p:sp>
        <p:nvSpPr>
          <p:cNvPr id="12" name="CuadroTexto 11"/>
          <p:cNvSpPr txBox="1"/>
          <p:nvPr/>
        </p:nvSpPr>
        <p:spPr>
          <a:xfrm>
            <a:off x="7339897" y="737296"/>
            <a:ext cx="2725671" cy="2899536"/>
          </a:xfrm>
          <a:prstGeom prst="rect">
            <a:avLst/>
          </a:prstGeom>
          <a:noFill/>
        </p:spPr>
        <p:txBody>
          <a:bodyPr wrap="square" lIns="189253" tIns="94627" rIns="189253" bIns="94627" rtlCol="0">
            <a:spAutoFit/>
          </a:bodyPr>
          <a:lstStyle/>
          <a:p>
            <a:endParaRPr lang="es-ES_tradnl" sz="1900" dirty="0">
              <a:latin typeface="Helvetica"/>
              <a:cs typeface="Helvetica"/>
            </a:endParaRPr>
          </a:p>
          <a:p>
            <a:endParaRPr lang="es-ES_tradnl" sz="1900" dirty="0">
              <a:latin typeface="Helvetica"/>
              <a:cs typeface="Helvetica"/>
            </a:endParaRPr>
          </a:p>
          <a:p>
            <a:r>
              <a:rPr lang="es-ES" sz="1400" b="1" dirty="0">
                <a:latin typeface="Helvetica" panose="020B0604020202020204" pitchFamily="2" charset="0"/>
              </a:rPr>
              <a:t>+ </a:t>
            </a:r>
            <a:r>
              <a:rPr lang="es-ES" sz="1400" dirty="0" err="1" smtClean="0">
                <a:latin typeface="Helvetica" panose="020B0604020202020204" pitchFamily="2" charset="0"/>
              </a:rPr>
              <a:t>Cel</a:t>
            </a:r>
            <a:r>
              <a:rPr lang="es-ES" sz="1400" dirty="0">
                <a:latin typeface="Helvetica" panose="020B0604020202020204" pitchFamily="2" charset="0"/>
              </a:rPr>
              <a:t>: </a:t>
            </a:r>
            <a:r>
              <a:rPr lang="es-ES" sz="1400" dirty="0" smtClean="0">
                <a:latin typeface="Helvetica" panose="020B0604020202020204" pitchFamily="2" charset="0"/>
              </a:rPr>
              <a:t>+34 </a:t>
            </a:r>
            <a:r>
              <a:rPr lang="es-ES" sz="1400" dirty="0">
                <a:latin typeface="Helvetica" panose="020B0604020202020204" pitchFamily="2" charset="0"/>
              </a:rPr>
              <a:t>619 745 190  </a:t>
            </a:r>
          </a:p>
          <a:p>
            <a:r>
              <a:rPr lang="es-ES" sz="1400" b="1" dirty="0">
                <a:latin typeface="Helvetica" panose="020B0604020202020204" pitchFamily="2" charset="0"/>
              </a:rPr>
              <a:t>+ </a:t>
            </a:r>
            <a:r>
              <a:rPr lang="es-ES" sz="1400" dirty="0" err="1" smtClean="0">
                <a:latin typeface="Helvetica" panose="020B0604020202020204" pitchFamily="2" charset="0"/>
              </a:rPr>
              <a:t>Cel</a:t>
            </a:r>
            <a:r>
              <a:rPr lang="es-ES" sz="1400" dirty="0">
                <a:latin typeface="Helvetica" panose="020B0604020202020204" pitchFamily="2" charset="0"/>
              </a:rPr>
              <a:t>: </a:t>
            </a:r>
            <a:r>
              <a:rPr lang="es-ES" sz="1400" dirty="0" smtClean="0">
                <a:latin typeface="Helvetica" panose="020B0604020202020204" pitchFamily="2" charset="0"/>
              </a:rPr>
              <a:t>+51 </a:t>
            </a:r>
            <a:r>
              <a:rPr lang="es-ES" sz="1400" dirty="0">
                <a:latin typeface="Helvetica" panose="020B0604020202020204" pitchFamily="2" charset="0"/>
              </a:rPr>
              <a:t>948 893 </a:t>
            </a:r>
            <a:r>
              <a:rPr lang="es-ES" sz="1400" dirty="0" smtClean="0">
                <a:latin typeface="Helvetica" panose="020B0604020202020204" pitchFamily="2" charset="0"/>
              </a:rPr>
              <a:t>145</a:t>
            </a:r>
          </a:p>
          <a:p>
            <a:r>
              <a:rPr lang="es-ES" sz="1400" smtClean="0">
                <a:latin typeface="Helvetica" panose="020B0604020202020204" pitchFamily="2" charset="0"/>
              </a:rPr>
              <a:t>+ Cel.:+51 962 675 092</a:t>
            </a:r>
            <a:r>
              <a:rPr lang="es-ES" sz="1400" smtClean="0">
                <a:latin typeface="Helvetica" panose="020B0604020202020204" pitchFamily="2" charset="0"/>
              </a:rPr>
              <a:t> </a:t>
            </a:r>
            <a:r>
              <a:rPr lang="es-ES" sz="1400" dirty="0">
                <a:latin typeface="Helvetica" panose="020B0604020202020204" pitchFamily="2" charset="0"/>
              </a:rPr>
              <a:t> </a:t>
            </a:r>
          </a:p>
          <a:p>
            <a:r>
              <a:rPr lang="es-ES" sz="1400" dirty="0">
                <a:latin typeface="Helvetica" panose="020B0604020202020204" pitchFamily="2" charset="0"/>
              </a:rPr>
              <a:t> </a:t>
            </a:r>
          </a:p>
          <a:p>
            <a:r>
              <a:rPr lang="es-ES" sz="1400" b="1" dirty="0">
                <a:latin typeface="Helvetica" panose="020B0604020202020204" pitchFamily="2" charset="0"/>
              </a:rPr>
              <a:t>+ </a:t>
            </a:r>
            <a:r>
              <a:rPr lang="es-ES" sz="1400" dirty="0" smtClean="0">
                <a:latin typeface="Helvetica" panose="020B0604020202020204" pitchFamily="2" charset="0"/>
              </a:rPr>
              <a:t>ghduran@me.com </a:t>
            </a:r>
            <a:r>
              <a:rPr lang="es-ES" sz="1400" dirty="0">
                <a:latin typeface="Helvetica" panose="020B0604020202020204" pitchFamily="2" charset="0"/>
              </a:rPr>
              <a:t> </a:t>
            </a:r>
          </a:p>
          <a:p>
            <a:r>
              <a:rPr lang="es-ES" sz="1400" b="1" dirty="0">
                <a:latin typeface="Helvetica" panose="020B0604020202020204" pitchFamily="2" charset="0"/>
              </a:rPr>
              <a:t>+ </a:t>
            </a:r>
            <a:r>
              <a:rPr lang="es-ES" sz="1400" dirty="0" err="1" smtClean="0">
                <a:latin typeface="Helvetica" panose="020B0604020202020204" pitchFamily="2" charset="0"/>
              </a:rPr>
              <a:t>www.teyde.pe</a:t>
            </a:r>
            <a:endParaRPr lang="es-ES" sz="1400" dirty="0">
              <a:latin typeface="Helvetica" panose="020B0604020202020204" pitchFamily="2" charset="0"/>
              <a:cs typeface="Helvetica"/>
            </a:endParaRPr>
          </a:p>
          <a:p>
            <a:r>
              <a:rPr lang="es-ES_tradnl" sz="1600" dirty="0" smtClean="0">
                <a:latin typeface="Helvetica"/>
                <a:cs typeface="Helvetica"/>
              </a:rPr>
              <a:t> </a:t>
            </a:r>
            <a:endParaRPr lang="es-ES_tradnl" sz="1600" dirty="0">
              <a:latin typeface="Helvetica"/>
              <a:cs typeface="Helvetica"/>
            </a:endParaRPr>
          </a:p>
          <a:p>
            <a:endParaRPr lang="es-ES_tradnl" sz="1900" dirty="0">
              <a:latin typeface="Helvetica"/>
              <a:cs typeface="Helvetica"/>
            </a:endParaRPr>
          </a:p>
          <a:p>
            <a:endParaRPr lang="es-ES" sz="1900" dirty="0">
              <a:latin typeface="Helvetica"/>
              <a:cs typeface="Helvetica"/>
            </a:endParaRPr>
          </a:p>
        </p:txBody>
      </p:sp>
      <p:cxnSp>
        <p:nvCxnSpPr>
          <p:cNvPr id="14" name="Conector recto 13"/>
          <p:cNvCxnSpPr/>
          <p:nvPr/>
        </p:nvCxnSpPr>
        <p:spPr>
          <a:xfrm>
            <a:off x="7363519" y="1355629"/>
            <a:ext cx="0" cy="1656184"/>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2244118"/>
      </p:ext>
    </p:extLst>
  </p:cSld>
  <p:clrMapOvr>
    <a:masterClrMapping/>
  </p:clrMapOvr>
  <p:transition spd="slow" advTm="5000">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p:cNvSpPr>
          <p:nvPr/>
        </p:nvSpPr>
        <p:spPr bwMode="auto">
          <a:xfrm>
            <a:off x="633000" y="1627200"/>
            <a:ext cx="8640000" cy="2449872"/>
          </a:xfrm>
          <a:prstGeom prst="rect">
            <a:avLst/>
          </a:prstGeom>
          <a:noFill/>
          <a:ln w="12700" cap="flat">
            <a:noFill/>
            <a:miter lim="800000"/>
            <a:headEnd type="none" w="med" len="med"/>
            <a:tailEnd type="none" w="med" len="med"/>
          </a:ln>
        </p:spPr>
        <p:txBody>
          <a:bodyPr lIns="0" tIns="0" rIns="0" bIns="0" anchor="t"/>
          <a:lstStyle/>
          <a:p>
            <a:pPr algn="just" fontAlgn="auto">
              <a:lnSpc>
                <a:spcPct val="110000"/>
              </a:lnSpc>
              <a:spcBef>
                <a:spcPts val="0"/>
              </a:spcBef>
              <a:spcAft>
                <a:spcPts val="0"/>
              </a:spcAft>
              <a:defRPr/>
            </a:pPr>
            <a:r>
              <a:rPr lang="es-ES_tradnl" sz="1300" dirty="0" smtClean="0">
                <a:solidFill>
                  <a:schemeClr val="tx1">
                    <a:lumMod val="65000"/>
                    <a:lumOff val="35000"/>
                  </a:schemeClr>
                </a:solidFill>
                <a:latin typeface="Arial"/>
                <a:ea typeface="Gill Sans" charset="0"/>
                <a:cs typeface="Arial"/>
                <a:sym typeface="Helvetica Neue Light" charset="0"/>
              </a:rPr>
              <a:t>TEYDE </a:t>
            </a:r>
            <a:r>
              <a:rPr lang="es-ES" sz="1300" dirty="0" smtClean="0">
                <a:solidFill>
                  <a:schemeClr val="tx1">
                    <a:lumMod val="65000"/>
                    <a:lumOff val="35000"/>
                  </a:schemeClr>
                </a:solidFill>
                <a:latin typeface="Arial"/>
                <a:ea typeface="Gill Sans" charset="0"/>
                <a:cs typeface="Arial"/>
                <a:sym typeface="Helvetica Neue Light" charset="0"/>
              </a:rPr>
              <a:t>es experta en todo el proceso de gestión territorial que conlleva la actividad minera, desde la planificación territorial previa, con la ordenación minero ambiental, el diseño de modelos de explotación y restauración, pasando por los propios proyectos de explotación y restauración, y llegando hasta los estudios de impacto ambiental.</a:t>
            </a:r>
          </a:p>
          <a:p>
            <a:pPr algn="just" fontAlgn="auto">
              <a:lnSpc>
                <a:spcPct val="110000"/>
              </a:lnSpc>
              <a:spcBef>
                <a:spcPts val="0"/>
              </a:spcBef>
              <a:spcAft>
                <a:spcPts val="0"/>
              </a:spcAft>
              <a:defRPr/>
            </a:pPr>
            <a:r>
              <a:rPr lang="es-ES" sz="1300" dirty="0" smtClean="0">
                <a:solidFill>
                  <a:schemeClr val="tx1">
                    <a:lumMod val="65000"/>
                    <a:lumOff val="35000"/>
                  </a:schemeClr>
                </a:solidFill>
                <a:latin typeface="Arial"/>
                <a:ea typeface="Gill Sans" charset="0"/>
                <a:cs typeface="Arial"/>
                <a:sym typeface="Helvetica Neue Light" charset="0"/>
              </a:rPr>
              <a:t>Gracias a ello, cualquier eslabón de esta cadena es mejor comprendido y desarrollado, utilizando la mejor tecnología existente en cada momento.</a:t>
            </a:r>
          </a:p>
          <a:p>
            <a:pPr algn="just" fontAlgn="auto">
              <a:lnSpc>
                <a:spcPct val="110000"/>
              </a:lnSpc>
              <a:spcBef>
                <a:spcPts val="0"/>
              </a:spcBef>
              <a:spcAft>
                <a:spcPts val="0"/>
              </a:spcAft>
              <a:defRPr/>
            </a:pPr>
            <a:endParaRPr lang="es-ES" sz="1300" dirty="0" smtClean="0">
              <a:solidFill>
                <a:schemeClr val="tx1">
                  <a:lumMod val="65000"/>
                  <a:lumOff val="35000"/>
                </a:schemeClr>
              </a:solidFill>
              <a:latin typeface="Arial"/>
              <a:ea typeface="Gill Sans" charset="0"/>
              <a:cs typeface="Arial"/>
              <a:sym typeface="Helvetica Neue Light" charset="0"/>
            </a:endParaRPr>
          </a:p>
          <a:p>
            <a:pPr algn="just" fontAlgn="auto">
              <a:lnSpc>
                <a:spcPct val="110000"/>
              </a:lnSpc>
              <a:spcBef>
                <a:spcPts val="0"/>
              </a:spcBef>
              <a:spcAft>
                <a:spcPts val="0"/>
              </a:spcAft>
              <a:defRPr/>
            </a:pPr>
            <a:r>
              <a:rPr lang="es-ES" sz="1300" dirty="0" smtClean="0">
                <a:solidFill>
                  <a:schemeClr val="tx1">
                    <a:lumMod val="65000"/>
                    <a:lumOff val="35000"/>
                  </a:schemeClr>
                </a:solidFill>
                <a:latin typeface="Arial"/>
                <a:ea typeface="Gill Sans" charset="0"/>
                <a:cs typeface="Arial"/>
                <a:sym typeface="Helvetica Neue Light" charset="0"/>
              </a:rPr>
              <a:t>TEYDE es empresa de referencia en España en materia de ordenación de recursos mineros, destacando en el uso de SIG, de software de modelización de  de movimientos de tierra, y uso de láser escáner para levantamientos topográficos de gran densidad y complejidad.</a:t>
            </a:r>
          </a:p>
          <a:p>
            <a:pPr algn="just" fontAlgn="auto">
              <a:lnSpc>
                <a:spcPct val="110000"/>
              </a:lnSpc>
              <a:spcBef>
                <a:spcPts val="0"/>
              </a:spcBef>
              <a:spcAft>
                <a:spcPts val="0"/>
              </a:spcAft>
              <a:defRPr/>
            </a:pPr>
            <a:endParaRPr lang="es-ES" sz="1300" dirty="0">
              <a:solidFill>
                <a:schemeClr val="tx1">
                  <a:lumMod val="65000"/>
                  <a:lumOff val="35000"/>
                </a:schemeClr>
              </a:solidFill>
              <a:latin typeface="Arial"/>
              <a:ea typeface="Gill Sans" charset="0"/>
              <a:cs typeface="Arial"/>
              <a:sym typeface="Helvetica Neue Light" charset="0"/>
            </a:endParaRPr>
          </a:p>
        </p:txBody>
      </p:sp>
      <p:sp>
        <p:nvSpPr>
          <p:cNvPr id="17" name="Rectangle 5"/>
          <p:cNvSpPr>
            <a:spLocks/>
          </p:cNvSpPr>
          <p:nvPr/>
        </p:nvSpPr>
        <p:spPr bwMode="auto">
          <a:xfrm>
            <a:off x="633000" y="3861048"/>
            <a:ext cx="6120200" cy="2016224"/>
          </a:xfrm>
          <a:prstGeom prst="rect">
            <a:avLst/>
          </a:prstGeom>
          <a:noFill/>
          <a:ln w="12700" cap="flat">
            <a:noFill/>
            <a:miter lim="800000"/>
            <a:headEnd type="none" w="med" len="med"/>
            <a:tailEnd type="none" w="med" len="med"/>
          </a:ln>
        </p:spPr>
        <p:txBody>
          <a:bodyPr lIns="0" tIns="0" rIns="0" bIns="0" anchor="t"/>
          <a:lstStyle/>
          <a:p>
            <a:pPr fontAlgn="auto">
              <a:lnSpc>
                <a:spcPct val="110000"/>
              </a:lnSpc>
              <a:spcBef>
                <a:spcPts val="0"/>
              </a:spcBef>
              <a:spcAft>
                <a:spcPts val="0"/>
              </a:spcAft>
              <a:defRPr/>
            </a:pPr>
            <a:endParaRPr lang="es-ES" sz="1300" dirty="0">
              <a:solidFill>
                <a:schemeClr val="tx1">
                  <a:lumMod val="65000"/>
                  <a:lumOff val="35000"/>
                </a:schemeClr>
              </a:solidFill>
              <a:latin typeface="Arial"/>
              <a:ea typeface="Gill Sans" charset="0"/>
              <a:cs typeface="Arial"/>
              <a:sym typeface="Helvetica Neue Light" charset="0"/>
            </a:endParaRPr>
          </a:p>
          <a:p>
            <a:pPr marL="184150" lvl="1" indent="-184150">
              <a:lnSpc>
                <a:spcPct val="120000"/>
              </a:lnSpc>
              <a:buClr>
                <a:srgbClr val="C52030"/>
              </a:buClr>
              <a:buFont typeface="Wingdings" charset="2"/>
              <a:buChar char="§"/>
            </a:pPr>
            <a:r>
              <a:rPr lang="es-ES" sz="1300" dirty="0" smtClean="0">
                <a:solidFill>
                  <a:schemeClr val="tx1">
                    <a:lumMod val="65000"/>
                    <a:lumOff val="35000"/>
                  </a:schemeClr>
                </a:solidFill>
                <a:latin typeface="Arial"/>
                <a:ea typeface="Gill Sans" charset="0"/>
                <a:cs typeface="Arial"/>
                <a:sym typeface="Helvetica Neue Light" charset="0"/>
              </a:rPr>
              <a:t>Ordenación Minera </a:t>
            </a:r>
          </a:p>
          <a:p>
            <a:pPr marL="184150" lvl="1" indent="-184150">
              <a:lnSpc>
                <a:spcPct val="120000"/>
              </a:lnSpc>
              <a:buClr>
                <a:srgbClr val="C52030"/>
              </a:buClr>
              <a:buFont typeface="Wingdings" charset="2"/>
              <a:buChar char="§"/>
            </a:pPr>
            <a:r>
              <a:rPr lang="es-ES_tradnl" sz="1300" dirty="0" smtClean="0">
                <a:solidFill>
                  <a:schemeClr val="tx1">
                    <a:lumMod val="65000"/>
                    <a:lumOff val="35000"/>
                  </a:schemeClr>
                </a:solidFill>
                <a:latin typeface="Arial"/>
                <a:ea typeface="Gill Sans" charset="0"/>
                <a:cs typeface="Arial"/>
                <a:sym typeface="Helvetica Neue Light" charset="0"/>
              </a:rPr>
              <a:t>Modelos de explotación y restauración,</a:t>
            </a:r>
          </a:p>
          <a:p>
            <a:pPr marL="0" lvl="1">
              <a:lnSpc>
                <a:spcPct val="120000"/>
              </a:lnSpc>
              <a:buClr>
                <a:srgbClr val="C52030"/>
              </a:buClr>
            </a:pPr>
            <a:r>
              <a:rPr lang="es-ES_tradnl" sz="1300" dirty="0">
                <a:solidFill>
                  <a:schemeClr val="tx1">
                    <a:lumMod val="65000"/>
                    <a:lumOff val="35000"/>
                  </a:schemeClr>
                </a:solidFill>
                <a:latin typeface="Arial"/>
                <a:ea typeface="Gill Sans" charset="0"/>
                <a:cs typeface="Arial"/>
                <a:sym typeface="Helvetica Neue Light" charset="0"/>
              </a:rPr>
              <a:t> </a:t>
            </a:r>
            <a:r>
              <a:rPr lang="es-ES_tradnl" sz="1300" dirty="0" smtClean="0">
                <a:solidFill>
                  <a:schemeClr val="tx1">
                    <a:lumMod val="65000"/>
                    <a:lumOff val="35000"/>
                  </a:schemeClr>
                </a:solidFill>
                <a:latin typeface="Arial"/>
                <a:ea typeface="Gill Sans" charset="0"/>
                <a:cs typeface="Arial"/>
                <a:sym typeface="Helvetica Neue Light" charset="0"/>
              </a:rPr>
              <a:t>   y directrices normativas</a:t>
            </a:r>
          </a:p>
          <a:p>
            <a:pPr marL="184150" lvl="1" indent="-184150">
              <a:lnSpc>
                <a:spcPct val="120000"/>
              </a:lnSpc>
              <a:buClr>
                <a:srgbClr val="C52030"/>
              </a:buClr>
              <a:buFont typeface="Wingdings" charset="2"/>
              <a:buChar char="§"/>
            </a:pPr>
            <a:r>
              <a:rPr lang="es-ES" sz="1300" dirty="0" smtClean="0">
                <a:solidFill>
                  <a:schemeClr val="tx1">
                    <a:lumMod val="65000"/>
                    <a:lumOff val="35000"/>
                  </a:schemeClr>
                </a:solidFill>
                <a:latin typeface="Arial"/>
                <a:ea typeface="Gill Sans" charset="0"/>
                <a:cs typeface="Arial"/>
                <a:sym typeface="Helvetica Neue Light" charset="0"/>
              </a:rPr>
              <a:t>Rehabilitación y cierre de minas</a:t>
            </a:r>
            <a:endParaRPr lang="es-ES_tradnl" sz="1300" dirty="0" smtClean="0">
              <a:solidFill>
                <a:schemeClr val="tx1">
                  <a:lumMod val="65000"/>
                  <a:lumOff val="35000"/>
                </a:schemeClr>
              </a:solidFill>
              <a:latin typeface="Arial"/>
              <a:ea typeface="Gill Sans" charset="0"/>
              <a:cs typeface="Arial"/>
              <a:sym typeface="Helvetica Neue Light" charset="0"/>
            </a:endParaRPr>
          </a:p>
          <a:p>
            <a:pPr marL="184150" lvl="1" indent="-184150">
              <a:lnSpc>
                <a:spcPct val="120000"/>
              </a:lnSpc>
              <a:buClr>
                <a:srgbClr val="C52030"/>
              </a:buClr>
              <a:buFont typeface="Wingdings" charset="2"/>
              <a:buChar char="§"/>
            </a:pPr>
            <a:r>
              <a:rPr lang="es-ES" sz="1300" dirty="0" smtClean="0">
                <a:solidFill>
                  <a:schemeClr val="tx1">
                    <a:lumMod val="65000"/>
                    <a:lumOff val="35000"/>
                  </a:schemeClr>
                </a:solidFill>
                <a:latin typeface="Arial"/>
                <a:ea typeface="Gill Sans" charset="0"/>
                <a:cs typeface="Arial"/>
                <a:sym typeface="Helvetica Neue Light" charset="0"/>
              </a:rPr>
              <a:t>Estudios Geológico – Geotécnicos y modelización de yacimientos    </a:t>
            </a:r>
          </a:p>
          <a:p>
            <a:pPr marL="184150" lvl="1" indent="-184150">
              <a:lnSpc>
                <a:spcPct val="120000"/>
              </a:lnSpc>
              <a:buClr>
                <a:srgbClr val="C52030"/>
              </a:buClr>
              <a:buFont typeface="Wingdings" charset="2"/>
              <a:buChar char="§"/>
            </a:pPr>
            <a:r>
              <a:rPr lang="es-ES" sz="1300" dirty="0" smtClean="0">
                <a:solidFill>
                  <a:schemeClr val="tx1">
                    <a:lumMod val="65000"/>
                    <a:lumOff val="35000"/>
                  </a:schemeClr>
                </a:solidFill>
                <a:latin typeface="Arial"/>
                <a:ea typeface="Gill Sans" charset="0"/>
                <a:cs typeface="Arial"/>
                <a:sym typeface="Helvetica Neue Light" charset="0"/>
              </a:rPr>
              <a:t>Proyectos de explotación y restauración</a:t>
            </a:r>
          </a:p>
          <a:p>
            <a:pPr marL="184150" lvl="1" indent="-184150">
              <a:lnSpc>
                <a:spcPct val="120000"/>
              </a:lnSpc>
              <a:buClr>
                <a:srgbClr val="C52030"/>
              </a:buClr>
              <a:buFont typeface="Wingdings" charset="2"/>
              <a:buChar char="§"/>
            </a:pPr>
            <a:r>
              <a:rPr lang="es-ES" sz="1300" dirty="0" smtClean="0">
                <a:solidFill>
                  <a:schemeClr val="tx1">
                    <a:lumMod val="65000"/>
                    <a:lumOff val="35000"/>
                  </a:schemeClr>
                </a:solidFill>
                <a:latin typeface="Arial"/>
                <a:ea typeface="Gill Sans" charset="0"/>
                <a:cs typeface="Arial"/>
                <a:sym typeface="Helvetica Neue Light" charset="0"/>
              </a:rPr>
              <a:t>Estudios de Impacto Ambiental</a:t>
            </a:r>
            <a:endParaRPr lang="es-ES_tradnl" sz="1300" dirty="0">
              <a:solidFill>
                <a:schemeClr val="tx1">
                  <a:lumMod val="65000"/>
                  <a:lumOff val="35000"/>
                </a:schemeClr>
              </a:solidFill>
              <a:latin typeface="Arial"/>
              <a:ea typeface="Gill Sans" charset="0"/>
              <a:cs typeface="Arial"/>
              <a:sym typeface="Helvetica Neue Light" charset="0"/>
            </a:endParaRPr>
          </a:p>
        </p:txBody>
      </p:sp>
      <p:sp>
        <p:nvSpPr>
          <p:cNvPr id="19"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Servicios en minería</a:t>
            </a:r>
            <a:endParaRPr lang="es-ES" sz="3600" dirty="0">
              <a:solidFill>
                <a:schemeClr val="tx1">
                  <a:lumMod val="75000"/>
                  <a:lumOff val="25000"/>
                </a:schemeClr>
              </a:solidFill>
              <a:latin typeface="Helvetica"/>
              <a:ea typeface="Gill Sans" charset="0"/>
              <a:cs typeface="Helvetica"/>
              <a:sym typeface="Gill Sans" charset="0"/>
            </a:endParaRPr>
          </a:p>
        </p:txBody>
      </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3</a:t>
            </a:fld>
            <a:endParaRPr lang="es-ES" altLang="es-ES" dirty="0"/>
          </a:p>
        </p:txBody>
      </p:sp>
      <p:grpSp>
        <p:nvGrpSpPr>
          <p:cNvPr id="3" name="Agrupar 2"/>
          <p:cNvGrpSpPr/>
          <p:nvPr/>
        </p:nvGrpSpPr>
        <p:grpSpPr>
          <a:xfrm>
            <a:off x="6537176" y="3733834"/>
            <a:ext cx="2688587" cy="2575486"/>
            <a:chOff x="6609184" y="3825044"/>
            <a:chExt cx="2688587" cy="2575486"/>
          </a:xfrm>
        </p:grpSpPr>
        <p:pic>
          <p:nvPicPr>
            <p:cNvPr id="11" name="10 Imagen"/>
            <p:cNvPicPr>
              <a:picLocks/>
            </p:cNvPicPr>
            <p:nvPr/>
          </p:nvPicPr>
          <p:blipFill>
            <a:blip r:embed="rId2" cstate="print"/>
            <a:stretch>
              <a:fillRect/>
            </a:stretch>
          </p:blipFill>
          <p:spPr>
            <a:xfrm>
              <a:off x="6609184" y="4869160"/>
              <a:ext cx="1584176" cy="1531370"/>
            </a:xfrm>
            <a:prstGeom prst="rect">
              <a:avLst/>
            </a:prstGeom>
            <a:ln w="57150" cmpd="sng">
              <a:solidFill>
                <a:schemeClr val="bg1">
                  <a:lumMod val="85000"/>
                </a:schemeClr>
              </a:solidFill>
            </a:ln>
          </p:spPr>
        </p:pic>
        <p:pic>
          <p:nvPicPr>
            <p:cNvPr id="12" name="11 Imagen"/>
            <p:cNvPicPr>
              <a:picLocks/>
            </p:cNvPicPr>
            <p:nvPr/>
          </p:nvPicPr>
          <p:blipFill>
            <a:blip r:embed="rId3" cstate="print"/>
            <a:stretch>
              <a:fillRect/>
            </a:stretch>
          </p:blipFill>
          <p:spPr>
            <a:xfrm>
              <a:off x="7708831" y="3825044"/>
              <a:ext cx="1584177" cy="1531370"/>
            </a:xfrm>
            <a:prstGeom prst="rect">
              <a:avLst/>
            </a:prstGeom>
            <a:ln w="57150" cmpd="sng">
              <a:solidFill>
                <a:schemeClr val="bg1">
                  <a:lumMod val="85000"/>
                </a:schemeClr>
              </a:solidFill>
            </a:ln>
          </p:spPr>
        </p:pic>
        <p:pic>
          <p:nvPicPr>
            <p:cNvPr id="13" name="12 Imagen" descr="511542774_835d77c8c9_b.jpg"/>
            <p:cNvPicPr>
              <a:picLocks/>
            </p:cNvPicPr>
            <p:nvPr/>
          </p:nvPicPr>
          <p:blipFill>
            <a:blip r:embed="rId4" cstate="print"/>
            <a:srcRect l="54725" t="12201" b="25850"/>
            <a:stretch>
              <a:fillRect/>
            </a:stretch>
          </p:blipFill>
          <p:spPr>
            <a:xfrm>
              <a:off x="6609184" y="3825044"/>
              <a:ext cx="1584176" cy="1517322"/>
            </a:xfrm>
            <a:prstGeom prst="rect">
              <a:avLst/>
            </a:prstGeom>
            <a:ln w="57150" cmpd="sng">
              <a:solidFill>
                <a:schemeClr val="bg1">
                  <a:lumMod val="85000"/>
                </a:schemeClr>
              </a:solidFill>
            </a:ln>
          </p:spPr>
        </p:pic>
        <p:pic>
          <p:nvPicPr>
            <p:cNvPr id="14" name="13 Imagen"/>
            <p:cNvPicPr>
              <a:picLocks/>
            </p:cNvPicPr>
            <p:nvPr/>
          </p:nvPicPr>
          <p:blipFill>
            <a:blip r:embed="rId5" cstate="print"/>
            <a:stretch>
              <a:fillRect/>
            </a:stretch>
          </p:blipFill>
          <p:spPr>
            <a:xfrm>
              <a:off x="7713594" y="4869160"/>
              <a:ext cx="1584177" cy="1531370"/>
            </a:xfrm>
            <a:prstGeom prst="rect">
              <a:avLst/>
            </a:prstGeom>
            <a:ln w="57150" cmpd="sng">
              <a:solidFill>
                <a:schemeClr val="bg1">
                  <a:lumMod val="85000"/>
                </a:schemeClr>
              </a:solidFill>
            </a:ln>
          </p:spPr>
        </p:pic>
      </p:grpSp>
    </p:spTree>
  </p:cSld>
  <p:clrMapOvr>
    <a:masterClrMapping/>
  </p:clrMapOvr>
  <p:transition spd="slow" advTm="5000">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p:cNvSpPr>
          <p:nvPr/>
        </p:nvSpPr>
        <p:spPr bwMode="auto">
          <a:xfrm>
            <a:off x="633000" y="1627200"/>
            <a:ext cx="8640000" cy="3673880"/>
          </a:xfrm>
          <a:prstGeom prst="rect">
            <a:avLst/>
          </a:prstGeom>
          <a:noFill/>
          <a:ln w="12700" cap="flat">
            <a:noFill/>
            <a:miter lim="800000"/>
            <a:headEnd type="none" w="med" len="med"/>
            <a:tailEnd type="none" w="med" len="med"/>
          </a:ln>
        </p:spPr>
        <p:txBody>
          <a:bodyPr lIns="0" tIns="0" rIns="0" bIns="0" anchor="t"/>
          <a:lstStyle/>
          <a:p>
            <a:pPr algn="just"/>
            <a:r>
              <a:rPr lang="es-ES_tradnl" sz="1300" dirty="0">
                <a:solidFill>
                  <a:schemeClr val="tx1">
                    <a:lumMod val="65000"/>
                    <a:lumOff val="35000"/>
                  </a:schemeClr>
                </a:solidFill>
                <a:latin typeface="Arial"/>
                <a:cs typeface="Arial"/>
              </a:rPr>
              <a:t>En el campo de la explotación minera ofrecemos un servicio global, desde los primeros pasos de la investigación de yacimientos hasta </a:t>
            </a:r>
            <a:r>
              <a:rPr lang="es-ES_tradnl" sz="1300" dirty="0" smtClean="0">
                <a:solidFill>
                  <a:schemeClr val="tx1">
                    <a:lumMod val="65000"/>
                    <a:lumOff val="35000"/>
                  </a:schemeClr>
                </a:solidFill>
                <a:latin typeface="Arial"/>
                <a:cs typeface="Arial"/>
              </a:rPr>
              <a:t>el Cierre de la Mina o </a:t>
            </a:r>
            <a:r>
              <a:rPr lang="es-ES_tradnl" sz="1300" dirty="0">
                <a:solidFill>
                  <a:schemeClr val="tx1">
                    <a:lumMod val="65000"/>
                    <a:lumOff val="35000"/>
                  </a:schemeClr>
                </a:solidFill>
                <a:latin typeface="Arial"/>
                <a:cs typeface="Arial"/>
              </a:rPr>
              <a:t>R</a:t>
            </a:r>
            <a:r>
              <a:rPr lang="es-ES_tradnl" sz="1300" dirty="0" smtClean="0">
                <a:solidFill>
                  <a:schemeClr val="tx1">
                    <a:lumMod val="65000"/>
                    <a:lumOff val="35000"/>
                  </a:schemeClr>
                </a:solidFill>
                <a:latin typeface="Arial"/>
                <a:cs typeface="Arial"/>
              </a:rPr>
              <a:t>ehabilitación </a:t>
            </a:r>
            <a:r>
              <a:rPr lang="es-ES_tradnl" sz="1300" dirty="0">
                <a:solidFill>
                  <a:schemeClr val="tx1">
                    <a:lumMod val="65000"/>
                    <a:lumOff val="35000"/>
                  </a:schemeClr>
                </a:solidFill>
                <a:latin typeface="Arial"/>
                <a:cs typeface="Arial"/>
              </a:rPr>
              <a:t>de la </a:t>
            </a:r>
            <a:r>
              <a:rPr lang="es-ES_tradnl" sz="1300" dirty="0" smtClean="0">
                <a:solidFill>
                  <a:schemeClr val="tx1">
                    <a:lumMod val="65000"/>
                    <a:lumOff val="35000"/>
                  </a:schemeClr>
                </a:solidFill>
                <a:latin typeface="Arial"/>
                <a:cs typeface="Arial"/>
              </a:rPr>
              <a:t>explotación, </a:t>
            </a:r>
            <a:r>
              <a:rPr lang="es-ES_tradnl" sz="1300" dirty="0">
                <a:solidFill>
                  <a:schemeClr val="tx1">
                    <a:lumMod val="65000"/>
                    <a:lumOff val="35000"/>
                  </a:schemeClr>
                </a:solidFill>
                <a:latin typeface="Arial"/>
                <a:cs typeface="Arial"/>
              </a:rPr>
              <a:t>asesorando a empresas ya consolidadas en el sector y empresas de nueva presencia</a:t>
            </a:r>
            <a:r>
              <a:rPr lang="es-ES_tradnl" sz="1300" dirty="0" smtClean="0">
                <a:solidFill>
                  <a:schemeClr val="tx1">
                    <a:lumMod val="65000"/>
                    <a:lumOff val="35000"/>
                  </a:schemeClr>
                </a:solidFill>
                <a:latin typeface="Arial"/>
                <a:cs typeface="Arial"/>
              </a:rPr>
              <a:t>.</a:t>
            </a:r>
          </a:p>
          <a:p>
            <a:pPr algn="just"/>
            <a:endParaRPr lang="es-ES_tradnl" sz="1300" dirty="0">
              <a:solidFill>
                <a:schemeClr val="tx1">
                  <a:lumMod val="65000"/>
                  <a:lumOff val="35000"/>
                </a:schemeClr>
              </a:solidFill>
              <a:latin typeface="Arial"/>
              <a:cs typeface="Arial"/>
            </a:endParaRPr>
          </a:p>
          <a:p>
            <a:pPr algn="just"/>
            <a:r>
              <a:rPr lang="es-ES_tradnl" sz="1300" dirty="0">
                <a:solidFill>
                  <a:schemeClr val="tx1">
                    <a:lumMod val="65000"/>
                    <a:lumOff val="35000"/>
                  </a:schemeClr>
                </a:solidFill>
                <a:latin typeface="Arial"/>
                <a:cs typeface="Arial"/>
              </a:rPr>
              <a:t>Diseñamos y planificamos nuevas explotaciones redactando los correspondientes proyectos y realizamos un completo seguimiento de los trámites en la administración hasta su correcta autorización</a:t>
            </a:r>
            <a:r>
              <a:rPr lang="es-ES_tradnl" sz="1300" dirty="0" smtClean="0">
                <a:solidFill>
                  <a:schemeClr val="tx1">
                    <a:lumMod val="65000"/>
                    <a:lumOff val="35000"/>
                  </a:schemeClr>
                </a:solidFill>
                <a:latin typeface="Arial"/>
                <a:cs typeface="Arial"/>
              </a:rPr>
              <a:t>.</a:t>
            </a:r>
          </a:p>
          <a:p>
            <a:pPr algn="just"/>
            <a:endParaRPr lang="es-ES_tradnl" sz="1300" dirty="0" smtClean="0">
              <a:solidFill>
                <a:schemeClr val="tx1">
                  <a:lumMod val="65000"/>
                  <a:lumOff val="35000"/>
                </a:schemeClr>
              </a:solidFill>
              <a:latin typeface="Arial"/>
              <a:cs typeface="Arial"/>
            </a:endParaRPr>
          </a:p>
          <a:p>
            <a:pPr algn="just"/>
            <a:r>
              <a:rPr lang="es-ES_tradnl" sz="1300" dirty="0">
                <a:solidFill>
                  <a:schemeClr val="tx1">
                    <a:lumMod val="65000"/>
                    <a:lumOff val="35000"/>
                  </a:schemeClr>
                </a:solidFill>
                <a:latin typeface="Arial"/>
                <a:cs typeface="Arial"/>
              </a:rPr>
              <a:t>O</a:t>
            </a:r>
            <a:r>
              <a:rPr lang="es-ES_tradnl" sz="1300" dirty="0" smtClean="0">
                <a:solidFill>
                  <a:srgbClr val="595959"/>
                </a:solidFill>
                <a:latin typeface="Arial"/>
                <a:cs typeface="Arial"/>
              </a:rPr>
              <a:t>frecemos </a:t>
            </a:r>
            <a:r>
              <a:rPr lang="es-ES_tradnl" sz="1300" dirty="0">
                <a:solidFill>
                  <a:srgbClr val="595959"/>
                </a:solidFill>
                <a:latin typeface="Arial"/>
                <a:cs typeface="Arial"/>
              </a:rPr>
              <a:t>asesoramiento para el diseño y proyecto de nuevas plantas de tratamiento y supervisamos plantas en funcionamiento para asegurar una continua optimización rendimientos.</a:t>
            </a:r>
          </a:p>
          <a:p>
            <a:pPr algn="just"/>
            <a:endParaRPr lang="es-ES" sz="1300" dirty="0">
              <a:solidFill>
                <a:schemeClr val="tx1">
                  <a:lumMod val="65000"/>
                  <a:lumOff val="35000"/>
                </a:schemeClr>
              </a:solidFill>
              <a:latin typeface="Arial"/>
              <a:ea typeface="Helvetica Neue Light" charset="0"/>
              <a:cs typeface="Arial"/>
              <a:sym typeface="Helvetica Neue Light" charset="0"/>
            </a:endParaRPr>
          </a:p>
          <a:p>
            <a:pPr algn="just"/>
            <a:r>
              <a:rPr lang="es-ES" sz="1300" b="1" dirty="0">
                <a:solidFill>
                  <a:schemeClr val="tx1">
                    <a:lumMod val="65000"/>
                    <a:lumOff val="35000"/>
                  </a:schemeClr>
                </a:solidFill>
                <a:latin typeface="Arial"/>
                <a:ea typeface="Helvetica Neue Light" charset="0"/>
                <a:cs typeface="Arial"/>
                <a:sym typeface="Helvetica Neue Light" charset="0"/>
              </a:rPr>
              <a:t>La calidad de nuestros trabajos se apoya en los siguientes pilares</a:t>
            </a:r>
            <a:r>
              <a:rPr lang="es-ES" sz="1300" b="1" dirty="0" smtClean="0">
                <a:solidFill>
                  <a:schemeClr val="tx1">
                    <a:lumMod val="65000"/>
                    <a:lumOff val="35000"/>
                  </a:schemeClr>
                </a:solidFill>
                <a:latin typeface="Arial"/>
                <a:ea typeface="Helvetica Neue Light" charset="0"/>
                <a:cs typeface="Arial"/>
                <a:sym typeface="Helvetica Neue Light" charset="0"/>
              </a:rPr>
              <a:t>:</a:t>
            </a:r>
          </a:p>
          <a:p>
            <a:pPr algn="just"/>
            <a:endParaRPr lang="es-ES" sz="1300" b="1" dirty="0">
              <a:solidFill>
                <a:schemeClr val="tx1">
                  <a:lumMod val="65000"/>
                  <a:lumOff val="35000"/>
                </a:schemeClr>
              </a:solidFill>
              <a:latin typeface="Arial"/>
              <a:ea typeface="Helvetica Neue Light" charset="0"/>
              <a:cs typeface="Arial"/>
              <a:sym typeface="Helvetica Neue Light" charset="0"/>
            </a:endParaRPr>
          </a:p>
          <a:p>
            <a:pPr marL="171450" indent="-171450" algn="just">
              <a:buClr>
                <a:srgbClr val="EC1C3F"/>
              </a:buClr>
              <a:buFont typeface="Wingdings" charset="2"/>
              <a:buChar char="§"/>
            </a:pPr>
            <a:r>
              <a:rPr lang="es-ES" sz="1300" dirty="0" smtClean="0">
                <a:solidFill>
                  <a:schemeClr val="tx1">
                    <a:lumMod val="65000"/>
                    <a:lumOff val="35000"/>
                  </a:schemeClr>
                </a:solidFill>
                <a:latin typeface="Arial"/>
                <a:ea typeface="Helvetica Neue Light" charset="0"/>
                <a:cs typeface="Arial"/>
                <a:sym typeface="Helvetica Neue Light" charset="0"/>
              </a:rPr>
              <a:t>Experiencia.</a:t>
            </a:r>
            <a:endParaRPr lang="es-ES" sz="1300" dirty="0">
              <a:solidFill>
                <a:schemeClr val="tx1">
                  <a:lumMod val="65000"/>
                  <a:lumOff val="35000"/>
                </a:schemeClr>
              </a:solidFill>
              <a:latin typeface="Arial"/>
              <a:ea typeface="Helvetica Neue Light" charset="0"/>
              <a:cs typeface="Arial"/>
              <a:sym typeface="Helvetica Neue Light" charset="0"/>
            </a:endParaRPr>
          </a:p>
          <a:p>
            <a:pPr marL="171450" indent="-171450" algn="just">
              <a:buClr>
                <a:srgbClr val="EC1C3F"/>
              </a:buClr>
              <a:buFont typeface="Wingdings" charset="2"/>
              <a:buChar char="§"/>
            </a:pPr>
            <a:r>
              <a:rPr lang="es-ES" sz="1300" dirty="0">
                <a:solidFill>
                  <a:schemeClr val="tx1">
                    <a:lumMod val="65000"/>
                    <a:lumOff val="35000"/>
                  </a:schemeClr>
                </a:solidFill>
                <a:latin typeface="Arial"/>
                <a:ea typeface="Helvetica Neue Light" charset="0"/>
                <a:cs typeface="Arial"/>
                <a:sym typeface="Helvetica Neue Light" charset="0"/>
              </a:rPr>
              <a:t>Precisión de los </a:t>
            </a:r>
            <a:r>
              <a:rPr lang="es-ES" sz="1300" dirty="0" smtClean="0">
                <a:solidFill>
                  <a:schemeClr val="tx1">
                    <a:lumMod val="65000"/>
                    <a:lumOff val="35000"/>
                  </a:schemeClr>
                </a:solidFill>
                <a:latin typeface="Arial"/>
                <a:ea typeface="Helvetica Neue Light" charset="0"/>
                <a:cs typeface="Arial"/>
                <a:sym typeface="Helvetica Neue Light" charset="0"/>
              </a:rPr>
              <a:t>datos. Equipos topográficos de alta precisión.</a:t>
            </a:r>
            <a:endParaRPr lang="es-ES" sz="1300" dirty="0">
              <a:solidFill>
                <a:schemeClr val="tx1">
                  <a:lumMod val="65000"/>
                  <a:lumOff val="35000"/>
                </a:schemeClr>
              </a:solidFill>
              <a:latin typeface="Arial"/>
              <a:ea typeface="Helvetica Neue Light" charset="0"/>
              <a:cs typeface="Arial"/>
              <a:sym typeface="Helvetica Neue Light" charset="0"/>
            </a:endParaRPr>
          </a:p>
          <a:p>
            <a:pPr marL="171450" indent="-171450" algn="just">
              <a:buClr>
                <a:srgbClr val="EC1C3F"/>
              </a:buClr>
              <a:buFont typeface="Wingdings" charset="2"/>
              <a:buChar char="§"/>
            </a:pPr>
            <a:r>
              <a:rPr lang="es-ES" sz="1300" dirty="0">
                <a:solidFill>
                  <a:schemeClr val="tx1">
                    <a:lumMod val="65000"/>
                    <a:lumOff val="35000"/>
                  </a:schemeClr>
                </a:solidFill>
                <a:latin typeface="Arial"/>
                <a:ea typeface="Helvetica Neue Light" charset="0"/>
                <a:cs typeface="Arial"/>
                <a:sym typeface="Helvetica Neue Light" charset="0"/>
              </a:rPr>
              <a:t>Equilibrio </a:t>
            </a:r>
            <a:r>
              <a:rPr lang="es-ES" sz="1300" dirty="0" smtClean="0">
                <a:solidFill>
                  <a:schemeClr val="tx1">
                    <a:lumMod val="65000"/>
                    <a:lumOff val="35000"/>
                  </a:schemeClr>
                </a:solidFill>
                <a:latin typeface="Arial"/>
                <a:ea typeface="Helvetica Neue Light" charset="0"/>
                <a:cs typeface="Arial"/>
                <a:sym typeface="Helvetica Neue Light" charset="0"/>
              </a:rPr>
              <a:t>seguridad/coste. Estudio real de diferentes tipos de alternativas.</a:t>
            </a:r>
            <a:endParaRPr lang="es-ES" sz="1300" dirty="0">
              <a:solidFill>
                <a:schemeClr val="tx1">
                  <a:lumMod val="65000"/>
                  <a:lumOff val="35000"/>
                </a:schemeClr>
              </a:solidFill>
              <a:latin typeface="Arial"/>
              <a:ea typeface="Helvetica Neue Light" charset="0"/>
              <a:cs typeface="Arial"/>
              <a:sym typeface="Helvetica Neue Light" charset="0"/>
            </a:endParaRPr>
          </a:p>
          <a:p>
            <a:pPr marL="285750" indent="-285750" algn="just">
              <a:buClr>
                <a:srgbClr val="C52030"/>
              </a:buClr>
              <a:buFont typeface="Wingdings" charset="2"/>
              <a:buChar char="§"/>
            </a:pPr>
            <a:endParaRPr lang="es-ES" sz="1300" dirty="0" smtClean="0">
              <a:solidFill>
                <a:schemeClr val="tx1">
                  <a:lumMod val="65000"/>
                  <a:lumOff val="35000"/>
                </a:schemeClr>
              </a:solidFill>
              <a:latin typeface="Arial"/>
              <a:ea typeface="Helvetica Neue Light" charset="0"/>
              <a:cs typeface="Arial"/>
              <a:sym typeface="Helvetica Neue Light" charset="0"/>
            </a:endParaRPr>
          </a:p>
          <a:p>
            <a:pPr algn="just">
              <a:buClr>
                <a:srgbClr val="C52030"/>
              </a:buClr>
            </a:pPr>
            <a:endParaRPr lang="es-ES" sz="1300" dirty="0">
              <a:solidFill>
                <a:schemeClr val="tx1">
                  <a:lumMod val="65000"/>
                  <a:lumOff val="35000"/>
                </a:schemeClr>
              </a:solidFill>
              <a:latin typeface="Arial"/>
              <a:ea typeface="Helvetica Neue Light" charset="0"/>
              <a:cs typeface="Arial"/>
              <a:sym typeface="Helvetica Neue Light" charset="0"/>
            </a:endParaRPr>
          </a:p>
        </p:txBody>
      </p:sp>
      <p:grpSp>
        <p:nvGrpSpPr>
          <p:cNvPr id="3" name="Agrupar 2"/>
          <p:cNvGrpSpPr/>
          <p:nvPr/>
        </p:nvGrpSpPr>
        <p:grpSpPr>
          <a:xfrm>
            <a:off x="2108355" y="4835640"/>
            <a:ext cx="5689290" cy="1429118"/>
            <a:chOff x="2504728" y="4797152"/>
            <a:chExt cx="5689290" cy="1429118"/>
          </a:xfrm>
          <a:effectLst/>
        </p:grpSpPr>
        <p:pic>
          <p:nvPicPr>
            <p:cNvPr id="17" name="16 Imagen" descr="esq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49044" y="4797152"/>
              <a:ext cx="2844974" cy="1429118"/>
            </a:xfrm>
            <a:prstGeom prst="rect">
              <a:avLst/>
            </a:prstGeom>
            <a:ln w="57150" cmpd="sng">
              <a:solidFill>
                <a:srgbClr val="D9D9D9"/>
              </a:solidFill>
            </a:ln>
            <a:effectLst/>
          </p:spPr>
        </p:pic>
        <p:pic>
          <p:nvPicPr>
            <p:cNvPr id="18" name="17 Imagen"/>
            <p:cNvPicPr>
              <a:picLocks noChangeAspect="1"/>
            </p:cNvPicPr>
            <p:nvPr/>
          </p:nvPicPr>
          <p:blipFill rotWithShape="1">
            <a:blip r:embed="rId3" cstate="print">
              <a:extLst>
                <a:ext uri="{28A0092B-C50C-407E-A947-70E740481C1C}">
                  <a14:useLocalDpi xmlns:a14="http://schemas.microsoft.com/office/drawing/2010/main" val="0"/>
                </a:ext>
              </a:extLst>
            </a:blip>
            <a:srcRect t="1" b="61"/>
            <a:stretch/>
          </p:blipFill>
          <p:spPr bwMode="auto">
            <a:xfrm>
              <a:off x="2504728" y="4797152"/>
              <a:ext cx="2714026" cy="1429118"/>
            </a:xfrm>
            <a:prstGeom prst="rect">
              <a:avLst/>
            </a:prstGeom>
            <a:ln w="57150" cmpd="sng">
              <a:solidFill>
                <a:srgbClr val="D9D9D9"/>
              </a:solidFill>
            </a:ln>
            <a:effectLst/>
            <a:extLst>
              <a:ext uri="{53640926-AAD7-44D8-BBD7-CCE9431645EC}">
                <a14:shadowObscured xmlns:a14="http://schemas.microsoft.com/office/drawing/2010/main"/>
              </a:ext>
            </a:extLst>
          </p:spPr>
        </p:pic>
      </p:gr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4</a:t>
            </a:fld>
            <a:endParaRPr lang="es-ES" altLang="es-ES" dirty="0"/>
          </a:p>
        </p:txBody>
      </p:sp>
      <p:sp>
        <p:nvSpPr>
          <p:cNvPr id="9"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Servicios en minería</a:t>
            </a:r>
            <a:endParaRPr lang="es-ES" sz="3600" dirty="0">
              <a:solidFill>
                <a:schemeClr val="tx1">
                  <a:lumMod val="75000"/>
                  <a:lumOff val="25000"/>
                </a:schemeClr>
              </a:solidFill>
              <a:latin typeface="Helvetica"/>
              <a:ea typeface="Gill Sans" charset="0"/>
              <a:cs typeface="Helvetica"/>
              <a:sym typeface="Gill Sans" charset="0"/>
            </a:endParaRPr>
          </a:p>
        </p:txBody>
      </p:sp>
    </p:spTree>
    <p:extLst>
      <p:ext uri="{BB962C8B-B14F-4D97-AF65-F5344CB8AC3E}">
        <p14:creationId xmlns:p14="http://schemas.microsoft.com/office/powerpoint/2010/main" val="2822152718"/>
      </p:ext>
    </p:extLst>
  </p:cSld>
  <p:clrMapOvr>
    <a:masterClrMapping/>
  </p:clrMapOvr>
  <p:transition spd="slow" advTm="5000">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11" y="0"/>
            <a:ext cx="9921311" cy="6858000"/>
          </a:xfrm>
          <a:prstGeom prst="rect">
            <a:avLst/>
          </a:prstGeom>
        </p:spPr>
      </p:pic>
      <p:sp>
        <p:nvSpPr>
          <p:cNvPr id="6" name="Rectángulo 5"/>
          <p:cNvSpPr/>
          <p:nvPr/>
        </p:nvSpPr>
        <p:spPr>
          <a:xfrm>
            <a:off x="0" y="3645024"/>
            <a:ext cx="9906000" cy="3312368"/>
          </a:xfrm>
          <a:prstGeom prst="rect">
            <a:avLst/>
          </a:prstGeom>
          <a:gradFill flip="none" rotWithShape="1">
            <a:gsLst>
              <a:gs pos="0">
                <a:schemeClr val="tx1">
                  <a:lumMod val="95000"/>
                  <a:lumOff val="5000"/>
                  <a:alpha val="86000"/>
                </a:schemeClr>
              </a:gs>
              <a:gs pos="100000">
                <a:schemeClr val="bg1">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Rectangle 4"/>
          <p:cNvSpPr>
            <a:spLocks/>
          </p:cNvSpPr>
          <p:nvPr/>
        </p:nvSpPr>
        <p:spPr bwMode="auto">
          <a:xfrm>
            <a:off x="0" y="4876374"/>
            <a:ext cx="8841432" cy="2009010"/>
          </a:xfrm>
          <a:prstGeom prst="rect">
            <a:avLst/>
          </a:prstGeom>
          <a:noFill/>
          <a:ln w="12700" cap="flat">
            <a:noFill/>
            <a:miter lim="800000"/>
            <a:headEnd type="none" w="med" len="med"/>
            <a:tailEnd type="none" w="med" len="med"/>
          </a:ln>
          <a:effectLst/>
        </p:spPr>
        <p:txBody>
          <a:bodyPr lIns="0" tIns="0" rIns="0" bIns="0" anchor="ctr"/>
          <a:lstStyle/>
          <a:p>
            <a:pPr lvl="1">
              <a:lnSpc>
                <a:spcPct val="90000"/>
              </a:lnSpc>
            </a:pPr>
            <a:r>
              <a:rPr lang="es-ES_tradnl" sz="4800" b="1" dirty="0" smtClean="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Ordenaci</a:t>
            </a:r>
            <a:r>
              <a:rPr lang="es-ES_tradnl" sz="4800" b="1" dirty="0" smtClean="0">
                <a:solidFill>
                  <a:schemeClr val="bg1"/>
                </a:solidFill>
                <a:effectLst>
                  <a:outerShdw blurRad="50800" dist="38100" dir="2700000" algn="tl" rotWithShape="0">
                    <a:prstClr val="black">
                      <a:alpha val="40000"/>
                    </a:prstClr>
                  </a:outerShdw>
                </a:effectLst>
                <a:latin typeface="Arial" panose="020B0604020202020204" pitchFamily="34" charset="0"/>
                <a:ea typeface="Gill Sans" charset="0"/>
                <a:cs typeface="Arial" panose="020B0604020202020204" pitchFamily="34" charset="0"/>
                <a:sym typeface="Gill Sans" charset="0"/>
              </a:rPr>
              <a:t>ó</a:t>
            </a:r>
            <a:r>
              <a:rPr lang="es-ES_tradnl" sz="4800" b="1" dirty="0" smtClean="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n</a:t>
            </a:r>
          </a:p>
          <a:p>
            <a:pPr lvl="1">
              <a:lnSpc>
                <a:spcPct val="90000"/>
              </a:lnSpc>
            </a:pPr>
            <a:r>
              <a:rPr lang="es-ES_tradnl" sz="4800" b="1" dirty="0" smtClean="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rPr>
              <a:t>MINERA</a:t>
            </a:r>
            <a:endParaRPr lang="es-ES" sz="4800" b="1" dirty="0">
              <a:solidFill>
                <a:schemeClr val="bg1"/>
              </a:solidFill>
              <a:effectLst>
                <a:outerShdw blurRad="50800" dist="38100" dir="2700000" algn="tl" rotWithShape="0">
                  <a:prstClr val="black">
                    <a:alpha val="40000"/>
                  </a:prstClr>
                </a:outerShdw>
              </a:effectLst>
              <a:latin typeface="Helvetica"/>
              <a:ea typeface="Gill Sans" charset="0"/>
              <a:cs typeface="Helvetica"/>
              <a:sym typeface="Gill Sans" charset="0"/>
            </a:endParaRPr>
          </a:p>
        </p:txBody>
      </p:sp>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5</a:t>
            </a:fld>
            <a:endParaRPr lang="es-ES" altLang="es-ES" dirty="0"/>
          </a:p>
        </p:txBody>
      </p:sp>
    </p:spTree>
    <p:extLst>
      <p:ext uri="{BB962C8B-B14F-4D97-AF65-F5344CB8AC3E}">
        <p14:creationId xmlns:p14="http://schemas.microsoft.com/office/powerpoint/2010/main" val="1039574455"/>
      </p:ext>
    </p:extLst>
  </p:cSld>
  <p:clrMapOvr>
    <a:masterClrMapping/>
  </p:clrMapOvr>
  <p:transition spd="slow" advTm="5000">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633000" y="1627200"/>
            <a:ext cx="8640000" cy="4160625"/>
          </a:xfrm>
          <a:prstGeom prst="rect">
            <a:avLst/>
          </a:prstGeom>
        </p:spPr>
        <p:txBody>
          <a:bodyPr wrap="square">
            <a:spAutoFit/>
          </a:bodyPr>
          <a:lstStyle/>
          <a:p>
            <a:pPr algn="just"/>
            <a:r>
              <a:rPr lang="es-ES_tradnl" sz="1400" dirty="0" smtClean="0">
                <a:solidFill>
                  <a:schemeClr val="tx1">
                    <a:lumMod val="65000"/>
                    <a:lumOff val="35000"/>
                  </a:schemeClr>
                </a:solidFill>
                <a:latin typeface="Arial"/>
                <a:cs typeface="Arial"/>
              </a:rPr>
              <a:t>TEYDE </a:t>
            </a:r>
            <a:r>
              <a:rPr lang="es-ES_tradnl" sz="1400" dirty="0">
                <a:solidFill>
                  <a:schemeClr val="tx1">
                    <a:lumMod val="65000"/>
                    <a:lumOff val="35000"/>
                  </a:schemeClr>
                </a:solidFill>
                <a:latin typeface="Arial"/>
                <a:cs typeface="Arial"/>
              </a:rPr>
              <a:t>es empresa de referencia en España en éste área. </a:t>
            </a:r>
            <a:r>
              <a:rPr lang="es-ES_tradnl" sz="1400" dirty="0" smtClean="0">
                <a:solidFill>
                  <a:schemeClr val="tx1">
                    <a:lumMod val="65000"/>
                    <a:lumOff val="35000"/>
                  </a:schemeClr>
                </a:solidFill>
                <a:latin typeface="Arial"/>
                <a:cs typeface="Arial"/>
              </a:rPr>
              <a:t> En </a:t>
            </a:r>
            <a:r>
              <a:rPr lang="es-ES_tradnl" sz="1400" dirty="0">
                <a:solidFill>
                  <a:schemeClr val="tx1">
                    <a:lumMod val="65000"/>
                    <a:lumOff val="35000"/>
                  </a:schemeClr>
                </a:solidFill>
                <a:latin typeface="Arial"/>
                <a:cs typeface="Arial"/>
              </a:rPr>
              <a:t>el campo de los planes de ordenación minera ofrecemos un completo servicio en función de las necesidades de nuestros clientes en cuanto a su tipología</a:t>
            </a:r>
            <a:r>
              <a:rPr lang="es-ES_tradnl" sz="1400" dirty="0" smtClean="0">
                <a:solidFill>
                  <a:schemeClr val="tx1">
                    <a:lumMod val="65000"/>
                    <a:lumOff val="35000"/>
                  </a:schemeClr>
                </a:solidFill>
                <a:latin typeface="Arial"/>
                <a:cs typeface="Arial"/>
              </a:rPr>
              <a:t>:</a:t>
            </a:r>
          </a:p>
          <a:p>
            <a:pPr algn="just"/>
            <a:endParaRPr lang="es-ES_tradnl" sz="1400" dirty="0" smtClean="0">
              <a:solidFill>
                <a:schemeClr val="tx1">
                  <a:lumMod val="65000"/>
                  <a:lumOff val="35000"/>
                </a:schemeClr>
              </a:solidFill>
              <a:latin typeface="Arial"/>
              <a:cs typeface="Arial"/>
            </a:endParaRPr>
          </a:p>
          <a:p>
            <a:pPr algn="just"/>
            <a:endParaRPr lang="es-ES_tradnl" sz="1400" dirty="0">
              <a:solidFill>
                <a:schemeClr val="tx1">
                  <a:lumMod val="65000"/>
                  <a:lumOff val="35000"/>
                </a:schemeClr>
              </a:solidFill>
              <a:latin typeface="Arial"/>
              <a:cs typeface="Arial"/>
            </a:endParaRPr>
          </a:p>
          <a:p>
            <a:pPr marL="285750" lvl="1" indent="-285750" algn="just">
              <a:lnSpc>
                <a:spcPct val="110000"/>
              </a:lnSpc>
              <a:buClr>
                <a:srgbClr val="C52030"/>
              </a:buClr>
              <a:buFont typeface="Wingdings" charset="2"/>
              <a:buChar char="§"/>
            </a:pPr>
            <a:r>
              <a:rPr lang="es-ES_tradnl" sz="1400" dirty="0" smtClean="0">
                <a:solidFill>
                  <a:schemeClr val="tx1">
                    <a:lumMod val="65000"/>
                    <a:lumOff val="35000"/>
                  </a:schemeClr>
                </a:solidFill>
                <a:latin typeface="Arial"/>
                <a:cs typeface="Arial"/>
              </a:rPr>
              <a:t>Planes </a:t>
            </a:r>
            <a:r>
              <a:rPr lang="es-ES_tradnl" sz="1400" dirty="0">
                <a:solidFill>
                  <a:schemeClr val="tx1">
                    <a:lumMod val="65000"/>
                    <a:lumOff val="35000"/>
                  </a:schemeClr>
                </a:solidFill>
                <a:latin typeface="Arial"/>
                <a:cs typeface="Arial"/>
              </a:rPr>
              <a:t>territoriales de ordenación de actividades mineras y extractivas</a:t>
            </a:r>
            <a:r>
              <a:rPr lang="es-ES_tradnl" sz="1400" dirty="0" smtClean="0">
                <a:solidFill>
                  <a:schemeClr val="tx1">
                    <a:lumMod val="65000"/>
                    <a:lumOff val="35000"/>
                  </a:schemeClr>
                </a:solidFill>
                <a:latin typeface="Arial"/>
                <a:cs typeface="Arial"/>
              </a:rPr>
              <a:t>.</a:t>
            </a:r>
            <a:endParaRPr lang="es-ES" sz="1400" dirty="0">
              <a:solidFill>
                <a:schemeClr val="tx1">
                  <a:lumMod val="65000"/>
                  <a:lumOff val="35000"/>
                </a:schemeClr>
              </a:solidFill>
              <a:latin typeface="Arial"/>
              <a:ea typeface="Helvetica Neue Light" charset="0"/>
              <a:cs typeface="Arial"/>
              <a:sym typeface="Helvetica Neue Light" charset="0"/>
            </a:endParaRPr>
          </a:p>
          <a:p>
            <a:pPr marL="285750" lvl="1" indent="-285750" algn="just">
              <a:lnSpc>
                <a:spcPct val="110000"/>
              </a:lnSpc>
              <a:buClr>
                <a:srgbClr val="C52030"/>
              </a:buClr>
              <a:buFont typeface="Wingdings" charset="2"/>
              <a:buChar char="§"/>
            </a:pPr>
            <a:r>
              <a:rPr lang="es-ES_tradnl" sz="1400" dirty="0">
                <a:solidFill>
                  <a:schemeClr val="tx1">
                    <a:lumMod val="65000"/>
                    <a:lumOff val="35000"/>
                  </a:schemeClr>
                </a:solidFill>
                <a:latin typeface="Arial"/>
                <a:cs typeface="Arial"/>
              </a:rPr>
              <a:t>Planes especiales de ordenación ambiental y equipamientos.</a:t>
            </a:r>
          </a:p>
          <a:p>
            <a:pPr marL="285750" lvl="1" indent="-285750" algn="just">
              <a:lnSpc>
                <a:spcPct val="110000"/>
              </a:lnSpc>
              <a:buClr>
                <a:srgbClr val="C52030"/>
              </a:buClr>
              <a:buFont typeface="Wingdings" charset="2"/>
              <a:buChar char="§"/>
            </a:pPr>
            <a:r>
              <a:rPr lang="es-ES_tradnl" sz="1400" dirty="0">
                <a:solidFill>
                  <a:schemeClr val="tx1">
                    <a:lumMod val="65000"/>
                    <a:lumOff val="35000"/>
                  </a:schemeClr>
                </a:solidFill>
                <a:latin typeface="Arial"/>
                <a:cs typeface="Arial"/>
              </a:rPr>
              <a:t>Planes parciales</a:t>
            </a:r>
            <a:r>
              <a:rPr lang="es-ES_tradnl" sz="1400" dirty="0" smtClean="0">
                <a:solidFill>
                  <a:schemeClr val="tx1">
                    <a:lumMod val="65000"/>
                    <a:lumOff val="35000"/>
                  </a:schemeClr>
                </a:solidFill>
                <a:latin typeface="Arial"/>
                <a:cs typeface="Arial"/>
              </a:rPr>
              <a:t>.</a:t>
            </a:r>
          </a:p>
          <a:p>
            <a:pPr marL="285750" lvl="1" indent="-285750" algn="just">
              <a:lnSpc>
                <a:spcPct val="110000"/>
              </a:lnSpc>
              <a:buClr>
                <a:srgbClr val="C52030"/>
              </a:buClr>
              <a:buFont typeface="Wingdings" charset="2"/>
              <a:buChar char="§"/>
            </a:pPr>
            <a:endParaRPr lang="es-ES_tradnl" sz="1400" dirty="0">
              <a:solidFill>
                <a:schemeClr val="tx1">
                  <a:lumMod val="65000"/>
                  <a:lumOff val="35000"/>
                </a:schemeClr>
              </a:solidFill>
              <a:latin typeface="Arial"/>
              <a:cs typeface="Arial"/>
            </a:endParaRPr>
          </a:p>
          <a:p>
            <a:pPr algn="just"/>
            <a:endParaRPr lang="es-ES" sz="1400" dirty="0" smtClean="0">
              <a:solidFill>
                <a:schemeClr val="tx1">
                  <a:lumMod val="65000"/>
                  <a:lumOff val="35000"/>
                </a:schemeClr>
              </a:solidFill>
              <a:latin typeface="Arial"/>
              <a:ea typeface="Helvetica Neue Light" charset="0"/>
              <a:cs typeface="Arial"/>
              <a:sym typeface="Helvetica Neue Light" charset="0"/>
            </a:endParaRPr>
          </a:p>
          <a:p>
            <a:pPr algn="just"/>
            <a:r>
              <a:rPr lang="es-ES_tradnl" sz="1400" dirty="0" smtClean="0">
                <a:solidFill>
                  <a:schemeClr val="tx1">
                    <a:lumMod val="65000"/>
                    <a:lumOff val="35000"/>
                  </a:schemeClr>
                </a:solidFill>
                <a:latin typeface="Arial"/>
                <a:cs typeface="Arial"/>
              </a:rPr>
              <a:t>Para </a:t>
            </a:r>
            <a:r>
              <a:rPr lang="es-ES_tradnl" sz="1400" dirty="0">
                <a:solidFill>
                  <a:schemeClr val="tx1">
                    <a:lumMod val="65000"/>
                    <a:lumOff val="35000"/>
                  </a:schemeClr>
                </a:solidFill>
                <a:latin typeface="Arial"/>
                <a:cs typeface="Arial"/>
              </a:rPr>
              <a:t>lograr la cobertura completa de las necesidades de nuestros clientes ofrecemos diversas soluciones que principalmente son</a:t>
            </a:r>
            <a:r>
              <a:rPr lang="es-ES_tradnl" sz="1400" dirty="0" smtClean="0">
                <a:solidFill>
                  <a:schemeClr val="tx1">
                    <a:lumMod val="65000"/>
                    <a:lumOff val="35000"/>
                  </a:schemeClr>
                </a:solidFill>
                <a:latin typeface="Arial"/>
                <a:cs typeface="Arial"/>
              </a:rPr>
              <a:t>:</a:t>
            </a:r>
          </a:p>
          <a:p>
            <a:pPr algn="just"/>
            <a:endParaRPr lang="es-ES_tradnl" sz="1400" dirty="0" smtClean="0">
              <a:solidFill>
                <a:schemeClr val="tx1">
                  <a:lumMod val="65000"/>
                  <a:lumOff val="35000"/>
                </a:schemeClr>
              </a:solidFill>
              <a:latin typeface="Arial"/>
              <a:cs typeface="Arial"/>
            </a:endParaRPr>
          </a:p>
          <a:p>
            <a:pPr marL="285750" lvl="1" indent="-285750" algn="just">
              <a:lnSpc>
                <a:spcPct val="110000"/>
              </a:lnSpc>
              <a:buClr>
                <a:srgbClr val="C52030"/>
              </a:buClr>
              <a:buFont typeface="Wingdings" charset="2"/>
              <a:buChar char="§"/>
            </a:pPr>
            <a:r>
              <a:rPr lang="es-ES_tradnl" sz="1400" dirty="0" smtClean="0">
                <a:solidFill>
                  <a:schemeClr val="tx1">
                    <a:lumMod val="65000"/>
                    <a:lumOff val="35000"/>
                  </a:schemeClr>
                </a:solidFill>
                <a:latin typeface="Arial"/>
                <a:cs typeface="Arial"/>
              </a:rPr>
              <a:t>Mapas </a:t>
            </a:r>
            <a:r>
              <a:rPr lang="es-ES_tradnl" sz="1400" dirty="0">
                <a:solidFill>
                  <a:schemeClr val="tx1">
                    <a:lumMod val="65000"/>
                    <a:lumOff val="35000"/>
                  </a:schemeClr>
                </a:solidFill>
                <a:latin typeface="Arial"/>
                <a:cs typeface="Arial"/>
              </a:rPr>
              <a:t>de compatibilidad minero – ambiental.</a:t>
            </a:r>
          </a:p>
          <a:p>
            <a:pPr marL="285750" lvl="1" indent="-285750" algn="just">
              <a:lnSpc>
                <a:spcPct val="110000"/>
              </a:lnSpc>
              <a:buClr>
                <a:srgbClr val="C52030"/>
              </a:buClr>
              <a:buFont typeface="Wingdings" charset="2"/>
              <a:buChar char="§"/>
            </a:pPr>
            <a:r>
              <a:rPr lang="es-ES_tradnl" sz="1400" dirty="0" smtClean="0">
                <a:solidFill>
                  <a:schemeClr val="tx1">
                    <a:lumMod val="65000"/>
                    <a:lumOff val="35000"/>
                  </a:schemeClr>
                </a:solidFill>
                <a:latin typeface="Arial"/>
                <a:cs typeface="Arial"/>
              </a:rPr>
              <a:t>Modelos </a:t>
            </a:r>
            <a:r>
              <a:rPr lang="es-ES_tradnl" sz="1400" dirty="0">
                <a:solidFill>
                  <a:schemeClr val="tx1">
                    <a:lumMod val="65000"/>
                    <a:lumOff val="35000"/>
                  </a:schemeClr>
                </a:solidFill>
                <a:latin typeface="Arial"/>
                <a:cs typeface="Arial"/>
              </a:rPr>
              <a:t>de restauración y explotación.</a:t>
            </a:r>
          </a:p>
          <a:p>
            <a:pPr marL="285750" lvl="1" indent="-285750" algn="just">
              <a:lnSpc>
                <a:spcPct val="110000"/>
              </a:lnSpc>
              <a:buClr>
                <a:srgbClr val="C52030"/>
              </a:buClr>
              <a:buFont typeface="Wingdings" charset="2"/>
              <a:buChar char="§"/>
            </a:pPr>
            <a:r>
              <a:rPr lang="es-ES_tradnl" sz="1400" dirty="0" smtClean="0">
                <a:solidFill>
                  <a:schemeClr val="tx1">
                    <a:lumMod val="65000"/>
                    <a:lumOff val="35000"/>
                  </a:schemeClr>
                </a:solidFill>
                <a:latin typeface="Arial"/>
                <a:cs typeface="Arial"/>
              </a:rPr>
              <a:t>Estudios </a:t>
            </a:r>
            <a:r>
              <a:rPr lang="es-ES_tradnl" sz="1400" dirty="0">
                <a:solidFill>
                  <a:schemeClr val="tx1">
                    <a:lumMod val="65000"/>
                    <a:lumOff val="35000"/>
                  </a:schemeClr>
                </a:solidFill>
                <a:latin typeface="Arial"/>
                <a:cs typeface="Arial"/>
              </a:rPr>
              <a:t>de Impacto ambiental.</a:t>
            </a:r>
          </a:p>
          <a:p>
            <a:pPr marL="285750" lvl="1" indent="-285750" algn="just">
              <a:lnSpc>
                <a:spcPct val="110000"/>
              </a:lnSpc>
              <a:buClr>
                <a:srgbClr val="C52030"/>
              </a:buClr>
              <a:buFont typeface="Wingdings" charset="2"/>
              <a:buChar char="§"/>
            </a:pPr>
            <a:r>
              <a:rPr lang="es-ES_tradnl" sz="1400" dirty="0" smtClean="0">
                <a:solidFill>
                  <a:schemeClr val="tx1">
                    <a:lumMod val="65000"/>
                    <a:lumOff val="35000"/>
                  </a:schemeClr>
                </a:solidFill>
                <a:latin typeface="Arial"/>
                <a:cs typeface="Arial"/>
              </a:rPr>
              <a:t>Directrices </a:t>
            </a:r>
            <a:r>
              <a:rPr lang="es-ES_tradnl" sz="1400" dirty="0">
                <a:solidFill>
                  <a:schemeClr val="tx1">
                    <a:lumMod val="65000"/>
                    <a:lumOff val="35000"/>
                  </a:schemeClr>
                </a:solidFill>
                <a:latin typeface="Arial"/>
                <a:cs typeface="Arial"/>
              </a:rPr>
              <a:t>de ordenación minera.</a:t>
            </a:r>
          </a:p>
          <a:p>
            <a:pPr marL="285750" lvl="1" indent="-285750" algn="just">
              <a:lnSpc>
                <a:spcPct val="110000"/>
              </a:lnSpc>
              <a:buClr>
                <a:srgbClr val="C52030"/>
              </a:buClr>
              <a:buFont typeface="Wingdings" charset="2"/>
              <a:buChar char="§"/>
            </a:pPr>
            <a:r>
              <a:rPr lang="es-ES_tradnl" sz="1400" dirty="0" smtClean="0">
                <a:solidFill>
                  <a:schemeClr val="tx1">
                    <a:lumMod val="65000"/>
                    <a:lumOff val="35000"/>
                  </a:schemeClr>
                </a:solidFill>
                <a:latin typeface="Arial"/>
                <a:cs typeface="Arial"/>
              </a:rPr>
              <a:t>Informe </a:t>
            </a:r>
            <a:r>
              <a:rPr lang="es-ES_tradnl" sz="1400" dirty="0">
                <a:solidFill>
                  <a:schemeClr val="tx1">
                    <a:lumMod val="65000"/>
                    <a:lumOff val="35000"/>
                  </a:schemeClr>
                </a:solidFill>
                <a:latin typeface="Arial"/>
                <a:cs typeface="Arial"/>
              </a:rPr>
              <a:t>de sostenibilidad ambiental</a:t>
            </a:r>
            <a:r>
              <a:rPr lang="es-ES_tradnl" sz="1400" dirty="0" smtClean="0">
                <a:solidFill>
                  <a:schemeClr val="tx1">
                    <a:lumMod val="65000"/>
                    <a:lumOff val="35000"/>
                  </a:schemeClr>
                </a:solidFill>
                <a:latin typeface="Arial"/>
                <a:cs typeface="Arial"/>
              </a:rPr>
              <a:t>.</a:t>
            </a:r>
            <a:endParaRPr lang="es-ES_tradnl" sz="1400" dirty="0">
              <a:solidFill>
                <a:schemeClr val="tx1">
                  <a:lumMod val="65000"/>
                  <a:lumOff val="35000"/>
                </a:schemeClr>
              </a:solidFill>
              <a:latin typeface="Arial"/>
              <a:cs typeface="Arial"/>
            </a:endParaRPr>
          </a:p>
        </p:txBody>
      </p:sp>
      <p:pic>
        <p:nvPicPr>
          <p:cNvPr id="12" name="Imagen 11" descr="img_b2"/>
          <p:cNvPicPr>
            <a:picLocks noChangeAspect="1"/>
          </p:cNvPicPr>
          <p:nvPr/>
        </p:nvPicPr>
        <p:blipFill>
          <a:blip r:embed="rId2" cstate="print"/>
          <a:srcRect/>
          <a:stretch>
            <a:fillRect/>
          </a:stretch>
        </p:blipFill>
        <p:spPr bwMode="auto">
          <a:xfrm>
            <a:off x="7190310" y="4549895"/>
            <a:ext cx="1939154" cy="1200702"/>
          </a:xfrm>
          <a:prstGeom prst="rect">
            <a:avLst/>
          </a:prstGeom>
          <a:noFill/>
          <a:ln w="57150" cmpd="sng">
            <a:solidFill>
              <a:srgbClr val="D9D9D9"/>
            </a:solidFill>
            <a:miter lim="800000"/>
            <a:headEnd/>
            <a:tailEnd/>
          </a:ln>
          <a:effectLst/>
        </p:spPr>
      </p:pic>
      <p:pic>
        <p:nvPicPr>
          <p:cNvPr id="13" name="Imagen 12" descr="enp_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3548" y="4549895"/>
            <a:ext cx="1450723" cy="1208802"/>
          </a:xfrm>
          <a:prstGeom prst="rect">
            <a:avLst/>
          </a:prstGeom>
          <a:noFill/>
          <a:ln w="57150" cmpd="sng">
            <a:solidFill>
              <a:srgbClr val="D9D9D9"/>
            </a:solidFill>
          </a:ln>
          <a:effectLst/>
          <a:extLst>
            <a:ext uri="{FAA26D3D-D897-4be2-8F04-BA451C77F1D7}">
              <ma14:placeholderFlag xmlns:ma14="http://schemas.microsoft.com/office/mac/drawingml/2011/main" xmlns=""/>
            </a:ext>
          </a:extLst>
        </p:spPr>
      </p:pic>
      <p:sp>
        <p:nvSpPr>
          <p:cNvPr id="2" name="Marcador de número de diapositiva 1"/>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6</a:t>
            </a:fld>
            <a:endParaRPr lang="es-ES" altLang="es-ES" dirty="0"/>
          </a:p>
        </p:txBody>
      </p:sp>
      <p:sp>
        <p:nvSpPr>
          <p:cNvPr id="14"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Ordenación minera</a:t>
            </a:r>
            <a:endParaRPr lang="es-ES" sz="3600" dirty="0">
              <a:solidFill>
                <a:schemeClr val="tx1">
                  <a:lumMod val="75000"/>
                  <a:lumOff val="25000"/>
                </a:schemeClr>
              </a:solidFill>
              <a:latin typeface="Helvetica"/>
              <a:ea typeface="Gill Sans" charset="0"/>
              <a:cs typeface="Helvetica"/>
              <a:sym typeface="Gill Sans" charset="0"/>
            </a:endParaRPr>
          </a:p>
        </p:txBody>
      </p:sp>
    </p:spTree>
    <p:extLst>
      <p:ext uri="{BB962C8B-B14F-4D97-AF65-F5344CB8AC3E}">
        <p14:creationId xmlns:p14="http://schemas.microsoft.com/office/powerpoint/2010/main" val="2822152718"/>
      </p:ext>
    </p:extLst>
  </p:cSld>
  <p:clrMapOvr>
    <a:masterClrMapping/>
  </p:clrMapOvr>
  <p:transition spd="slow" advTm="5000">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redondeado"/>
          <p:cNvSpPr/>
          <p:nvPr/>
        </p:nvSpPr>
        <p:spPr>
          <a:xfrm>
            <a:off x="1244588" y="1628800"/>
            <a:ext cx="7416824" cy="2088232"/>
          </a:xfrm>
          <a:prstGeom prst="roundRect">
            <a:avLst>
              <a:gd name="adj" fmla="val 3142"/>
            </a:avLst>
          </a:prstGeom>
          <a:pattFill prst="ltDnDiag">
            <a:fgClr>
              <a:schemeClr val="bg1"/>
            </a:fgClr>
            <a:bgClr>
              <a:schemeClr val="bg1">
                <a:lumMod val="95000"/>
              </a:schemeClr>
            </a:bgClr>
          </a:pattFill>
          <a:ln w="57150" cmpd="sng">
            <a:solidFill>
              <a:schemeClr val="bg1"/>
            </a:solidFill>
          </a:ln>
        </p:spPr>
        <p:style>
          <a:lnRef idx="3">
            <a:schemeClr val="lt1"/>
          </a:lnRef>
          <a:fillRef idx="1">
            <a:schemeClr val="accent5"/>
          </a:fillRef>
          <a:effectRef idx="1">
            <a:schemeClr val="accent5"/>
          </a:effectRef>
          <a:fontRef idx="minor">
            <a:schemeClr val="lt1"/>
          </a:fontRef>
        </p:style>
        <p:txBody>
          <a:bodyPr rtlCol="0" anchor="t"/>
          <a:lstStyle/>
          <a:p>
            <a:pPr lvl="0" indent="-342900" algn="ctr">
              <a:lnSpc>
                <a:spcPct val="80000"/>
              </a:lnSpc>
              <a:spcBef>
                <a:spcPct val="20000"/>
              </a:spcBef>
              <a:defRPr/>
            </a:pPr>
            <a:endParaRPr lang="es-ES" sz="800" b="1" dirty="0" smtClean="0">
              <a:solidFill>
                <a:srgbClr val="7F7F7F"/>
              </a:solidFill>
              <a:latin typeface="Arial"/>
              <a:cs typeface="Arial"/>
            </a:endParaRPr>
          </a:p>
          <a:p>
            <a:pPr lvl="0" indent="-342900" algn="ctr">
              <a:lnSpc>
                <a:spcPct val="80000"/>
              </a:lnSpc>
              <a:spcBef>
                <a:spcPct val="20000"/>
              </a:spcBef>
              <a:defRPr/>
            </a:pPr>
            <a:r>
              <a:rPr lang="es-ES" sz="1600" b="1" dirty="0" smtClean="0">
                <a:solidFill>
                  <a:srgbClr val="7F7F7F"/>
                </a:solidFill>
                <a:latin typeface="Arial"/>
                <a:cs typeface="Arial"/>
              </a:rPr>
              <a:t>OBJETIVO</a:t>
            </a:r>
          </a:p>
          <a:p>
            <a:pPr lvl="0" indent="-342900" algn="ctr">
              <a:lnSpc>
                <a:spcPct val="90000"/>
              </a:lnSpc>
              <a:spcBef>
                <a:spcPct val="20000"/>
              </a:spcBef>
              <a:defRPr/>
            </a:pPr>
            <a:r>
              <a:rPr lang="es-ES" sz="1100" b="1" dirty="0" smtClean="0">
                <a:solidFill>
                  <a:srgbClr val="7F7F7F"/>
                </a:solidFill>
                <a:latin typeface="Arial"/>
                <a:cs typeface="Arial"/>
              </a:rPr>
              <a:t>IDENTIFICAR AQUELLAS ZONAS DEL TERRITORIO CON UNA MAYOR APTITUD PARA EL DESARROLLO DEL SECTOR MINERO, A PARTIR DE UN BALANCE ENTRE LA PRESENCIA DE RECURSOS GEOLÓGICOS Y LA FRAGILIDAD AMBIENTAL ANTE LA ACTIVIDAD MINERA.</a:t>
            </a:r>
          </a:p>
        </p:txBody>
      </p:sp>
      <p:graphicFrame>
        <p:nvGraphicFramePr>
          <p:cNvPr id="21" name="20 Diagrama"/>
          <p:cNvGraphicFramePr/>
          <p:nvPr>
            <p:extLst>
              <p:ext uri="{D42A27DB-BD31-4B8C-83A1-F6EECF244321}">
                <p14:modId xmlns:p14="http://schemas.microsoft.com/office/powerpoint/2010/main" val="805922650"/>
              </p:ext>
            </p:extLst>
          </p:nvPr>
        </p:nvGraphicFramePr>
        <p:xfrm>
          <a:off x="1172580" y="3639870"/>
          <a:ext cx="7560840" cy="2957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Agrupar 3"/>
          <p:cNvGrpSpPr/>
          <p:nvPr/>
        </p:nvGrpSpPr>
        <p:grpSpPr>
          <a:xfrm>
            <a:off x="3724115" y="2636732"/>
            <a:ext cx="2457771" cy="936284"/>
            <a:chOff x="3619943" y="2447792"/>
            <a:chExt cx="2457771" cy="936284"/>
          </a:xfrm>
        </p:grpSpPr>
        <p:sp>
          <p:nvSpPr>
            <p:cNvPr id="14" name="13 Triángulo isósceles"/>
            <p:cNvSpPr/>
            <p:nvPr/>
          </p:nvSpPr>
          <p:spPr>
            <a:xfrm>
              <a:off x="4669616" y="3179262"/>
              <a:ext cx="256018" cy="204814"/>
            </a:xfrm>
            <a:prstGeom prst="triangle">
              <a:avLst/>
            </a:prstGeom>
            <a:solidFill>
              <a:srgbClr val="7F7F7F"/>
            </a:solidFill>
            <a:ln>
              <a:noFill/>
            </a:ln>
            <a:effectLst/>
          </p:spPr>
          <p:style>
            <a:lnRef idx="3">
              <a:schemeClr val="lt1"/>
            </a:lnRef>
            <a:fillRef idx="1">
              <a:schemeClr val="accent4"/>
            </a:fillRef>
            <a:effectRef idx="1">
              <a:schemeClr val="accent4"/>
            </a:effectRef>
            <a:fontRef idx="minor">
              <a:schemeClr val="lt1"/>
            </a:fontRef>
          </p:style>
          <p:txBody>
            <a:bodyPr rtlCol="0" anchor="ctr"/>
            <a:lstStyle/>
            <a:p>
              <a:pPr algn="ctr"/>
              <a:endParaRPr lang="es-ES"/>
            </a:p>
          </p:txBody>
        </p:sp>
        <p:cxnSp>
          <p:nvCxnSpPr>
            <p:cNvPr id="15" name="14 Conector recto"/>
            <p:cNvCxnSpPr/>
            <p:nvPr/>
          </p:nvCxnSpPr>
          <p:spPr>
            <a:xfrm>
              <a:off x="3671147" y="3150383"/>
              <a:ext cx="2304160" cy="0"/>
            </a:xfrm>
            <a:prstGeom prst="line">
              <a:avLst/>
            </a:prstGeom>
            <a:ln>
              <a:solidFill>
                <a:schemeClr val="bg1">
                  <a:lumMod val="50000"/>
                </a:schemeClr>
              </a:solidFill>
            </a:ln>
            <a:effectLst/>
          </p:spPr>
          <p:style>
            <a:lnRef idx="3">
              <a:schemeClr val="lt1"/>
            </a:lnRef>
            <a:fillRef idx="1">
              <a:schemeClr val="accent4"/>
            </a:fillRef>
            <a:effectRef idx="1">
              <a:schemeClr val="accent4"/>
            </a:effectRef>
            <a:fontRef idx="minor">
              <a:schemeClr val="lt1"/>
            </a:fontRef>
          </p:style>
        </p:cxnSp>
        <p:sp>
          <p:nvSpPr>
            <p:cNvPr id="16" name="15 Elipse"/>
            <p:cNvSpPr/>
            <p:nvPr/>
          </p:nvSpPr>
          <p:spPr>
            <a:xfrm>
              <a:off x="3619943" y="2447792"/>
              <a:ext cx="665646" cy="665646"/>
            </a:xfrm>
            <a:prstGeom prst="ellipse">
              <a:avLst/>
            </a:prstGeom>
            <a:blipFill>
              <a:blip r:embed="rId7" cstate="print"/>
              <a:stretch>
                <a:fillRect/>
              </a:stretch>
            </a:blipFill>
            <a:ln w="38100" cmpd="sng">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Elipse"/>
            <p:cNvSpPr/>
            <p:nvPr/>
          </p:nvSpPr>
          <p:spPr>
            <a:xfrm>
              <a:off x="5412068" y="2447792"/>
              <a:ext cx="665646" cy="665646"/>
            </a:xfrm>
            <a:prstGeom prst="ellipse">
              <a:avLst/>
            </a:prstGeom>
            <a:blipFill>
              <a:blip r:embed="rId8" cstate="print"/>
              <a:stretch>
                <a:fillRect/>
              </a:stretch>
            </a:blipFill>
            <a:ln w="38100" cmpd="sng">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heurón 1"/>
            <p:cNvSpPr/>
            <p:nvPr/>
          </p:nvSpPr>
          <p:spPr>
            <a:xfrm rot="16200000">
              <a:off x="4448944" y="2965265"/>
              <a:ext cx="144016" cy="144016"/>
            </a:xfrm>
            <a:prstGeom prst="chevron">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S">
                <a:solidFill>
                  <a:schemeClr val="tx1"/>
                </a:solidFill>
              </a:endParaRPr>
            </a:p>
          </p:txBody>
        </p:sp>
        <p:sp>
          <p:nvSpPr>
            <p:cNvPr id="22" name="Cheurón 21"/>
            <p:cNvSpPr/>
            <p:nvPr/>
          </p:nvSpPr>
          <p:spPr>
            <a:xfrm rot="5400000">
              <a:off x="5097016" y="3179262"/>
              <a:ext cx="144016" cy="144016"/>
            </a:xfrm>
            <a:prstGeom prst="chevron">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S">
                <a:solidFill>
                  <a:schemeClr val="tx1"/>
                </a:solidFill>
              </a:endParaRPr>
            </a:p>
          </p:txBody>
        </p:sp>
      </p:grpSp>
      <p:sp>
        <p:nvSpPr>
          <p:cNvPr id="3" name="Marcador de número de diapositiva 2"/>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7</a:t>
            </a:fld>
            <a:endParaRPr lang="es-ES" altLang="es-ES" dirty="0"/>
          </a:p>
        </p:txBody>
      </p:sp>
      <p:sp>
        <p:nvSpPr>
          <p:cNvPr id="23"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Ordenación minera</a:t>
            </a:r>
            <a:endParaRPr lang="es-ES" sz="3600" dirty="0">
              <a:solidFill>
                <a:schemeClr val="tx1">
                  <a:lumMod val="75000"/>
                  <a:lumOff val="25000"/>
                </a:schemeClr>
              </a:solidFill>
              <a:latin typeface="Helvetica"/>
              <a:ea typeface="Gill Sans" charset="0"/>
              <a:cs typeface="Helvetica"/>
              <a:sym typeface="Gill Sans" charset="0"/>
            </a:endParaRPr>
          </a:p>
        </p:txBody>
      </p:sp>
    </p:spTree>
    <p:extLst>
      <p:ext uri="{BB962C8B-B14F-4D97-AF65-F5344CB8AC3E}">
        <p14:creationId xmlns:p14="http://schemas.microsoft.com/office/powerpoint/2010/main" val="3966921971"/>
      </p:ext>
    </p:extLst>
  </p:cSld>
  <p:clrMapOvr>
    <a:masterClrMapping/>
  </p:clrMapOvr>
  <p:transition spd="slow" advTm="5000">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2"/>
          <p:cNvGrpSpPr/>
          <p:nvPr/>
        </p:nvGrpSpPr>
        <p:grpSpPr>
          <a:xfrm>
            <a:off x="5428828" y="1988840"/>
            <a:ext cx="2836540" cy="2520280"/>
            <a:chOff x="5428828" y="1988840"/>
            <a:chExt cx="2836540" cy="2520280"/>
          </a:xfrm>
        </p:grpSpPr>
        <p:sp>
          <p:nvSpPr>
            <p:cNvPr id="36" name="Rectángulo 35"/>
            <p:cNvSpPr/>
            <p:nvPr/>
          </p:nvSpPr>
          <p:spPr>
            <a:xfrm>
              <a:off x="5428828" y="1988840"/>
              <a:ext cx="2836540" cy="2520280"/>
            </a:xfrm>
            <a:prstGeom prst="rect">
              <a:avLst/>
            </a:prstGeom>
            <a:pattFill prst="ltDnDiag">
              <a:fgClr>
                <a:schemeClr val="bg1">
                  <a:lumMod val="85000"/>
                </a:schemeClr>
              </a:fgClr>
              <a:bgClr>
                <a:prstClr val="white"/>
              </a:bgClr>
            </a:pattFill>
            <a:ln w="57150" cmpd="sng">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lvl="1"/>
              <a:endParaRPr lang="es-ES_tradnl" sz="1600" dirty="0">
                <a:solidFill>
                  <a:schemeClr val="tx1">
                    <a:lumMod val="50000"/>
                    <a:lumOff val="50000"/>
                  </a:schemeClr>
                </a:solidFill>
              </a:endParaRPr>
            </a:p>
          </p:txBody>
        </p:sp>
        <p:sp>
          <p:nvSpPr>
            <p:cNvPr id="11" name="10 CuadroTexto"/>
            <p:cNvSpPr txBox="1"/>
            <p:nvPr/>
          </p:nvSpPr>
          <p:spPr>
            <a:xfrm rot="16200000">
              <a:off x="5869465" y="2500021"/>
              <a:ext cx="1656184" cy="1785950"/>
            </a:xfrm>
            <a:prstGeom prst="rect">
              <a:avLst/>
            </a:prstGeom>
            <a:noFill/>
          </p:spPr>
          <p:txBody>
            <a:bodyPr wrap="square" rtlCol="0">
              <a:prstTxWarp prst="textButton">
                <a:avLst/>
              </a:prstTxWarp>
              <a:spAutoFit/>
            </a:bodyPr>
            <a:lstStyle/>
            <a:p>
              <a:r>
                <a:rPr lang="es-ES" sz="2000" b="1" dirty="0" smtClean="0">
                  <a:solidFill>
                    <a:schemeClr val="accent6"/>
                  </a:solidFill>
                </a:rPr>
                <a:t>Aptitud o potencialidad del territorio</a:t>
              </a:r>
              <a:endParaRPr lang="es-ES" sz="2000" b="1" dirty="0">
                <a:solidFill>
                  <a:schemeClr val="accent6"/>
                </a:solidFill>
              </a:endParaRPr>
            </a:p>
          </p:txBody>
        </p:sp>
        <p:sp>
          <p:nvSpPr>
            <p:cNvPr id="14" name="13 CuadroTexto"/>
            <p:cNvSpPr txBox="1"/>
            <p:nvPr/>
          </p:nvSpPr>
          <p:spPr>
            <a:xfrm rot="5400000">
              <a:off x="6336662" y="2607178"/>
              <a:ext cx="1656184" cy="1571636"/>
            </a:xfrm>
            <a:prstGeom prst="rect">
              <a:avLst/>
            </a:prstGeom>
            <a:noFill/>
          </p:spPr>
          <p:txBody>
            <a:bodyPr spcFirstLastPara="1" wrap="square" numCol="1" rtlCol="0">
              <a:prstTxWarp prst="textButton">
                <a:avLst/>
              </a:prstTxWarp>
              <a:spAutoFit/>
            </a:bodyPr>
            <a:lstStyle/>
            <a:p>
              <a:r>
                <a:rPr lang="es-ES" sz="2000" b="1" dirty="0" smtClean="0">
                  <a:solidFill>
                    <a:schemeClr val="accent3">
                      <a:lumMod val="75000"/>
                    </a:schemeClr>
                  </a:solidFill>
                </a:rPr>
                <a:t>Vulnerabilidad o fragilidad del medio</a:t>
              </a:r>
            </a:p>
          </p:txBody>
        </p:sp>
        <p:sp>
          <p:nvSpPr>
            <p:cNvPr id="15" name="14 Rectángulo redondeado"/>
            <p:cNvSpPr/>
            <p:nvPr/>
          </p:nvSpPr>
          <p:spPr>
            <a:xfrm>
              <a:off x="5428828" y="2060848"/>
              <a:ext cx="2718064" cy="357190"/>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smtClean="0">
                  <a:solidFill>
                    <a:srgbClr val="7F7F7F"/>
                  </a:solidFill>
                </a:rPr>
                <a:t>CAPACIDAD DE ACOGIDA</a:t>
              </a:r>
              <a:endParaRPr lang="es-ES" sz="1600" b="1" dirty="0">
                <a:solidFill>
                  <a:srgbClr val="7F7F7F"/>
                </a:solidFill>
              </a:endParaRPr>
            </a:p>
          </p:txBody>
        </p:sp>
        <p:pic>
          <p:nvPicPr>
            <p:cNvPr id="16" name="15 Imagen" descr="proy_ley.jpg"/>
            <p:cNvPicPr>
              <a:picLocks noChangeAspect="1"/>
            </p:cNvPicPr>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180341" y="2791188"/>
              <a:ext cx="1480459" cy="1285884"/>
            </a:xfrm>
            <a:prstGeom prst="rect">
              <a:avLst/>
            </a:prstGeom>
          </p:spPr>
        </p:pic>
      </p:grpSp>
      <p:sp>
        <p:nvSpPr>
          <p:cNvPr id="26" name="Rectángulo redondeado 25"/>
          <p:cNvSpPr/>
          <p:nvPr/>
        </p:nvSpPr>
        <p:spPr>
          <a:xfrm>
            <a:off x="1856656" y="4941168"/>
            <a:ext cx="1296143" cy="1183435"/>
          </a:xfrm>
          <a:prstGeom prst="roundRect">
            <a:avLst>
              <a:gd name="adj" fmla="val 0"/>
            </a:avLst>
          </a:prstGeom>
          <a:ln w="57150" cmpd="sng">
            <a:solidFill>
              <a:schemeClr val="bg1">
                <a:lumMod val="95000"/>
              </a:schemeClr>
            </a:solidFill>
          </a:ln>
          <a:effectLst>
            <a:outerShdw blurRad="50800" dist="38100" dir="5400000" sx="99000" sy="99000" algn="t" rotWithShape="0">
              <a:prstClr val="black">
                <a:alpha val="40000"/>
              </a:prstClr>
            </a:outerShdw>
          </a:effectLst>
        </p:spPr>
        <p:style>
          <a:lnRef idx="2">
            <a:scrgbClr r="0" g="0" b="0"/>
          </a:lnRef>
          <a:fillRef idx="1">
            <a:schemeClr val="accent5">
              <a:shade val="80000"/>
              <a:hueOff val="0"/>
              <a:satOff val="0"/>
              <a:lumOff val="0"/>
              <a:alphaOff val="0"/>
            </a:schemeClr>
          </a:fillRef>
          <a:effectRef idx="0">
            <a:scrgbClr r="0" g="0" b="0"/>
          </a:effectRef>
          <a:fontRef idx="minor">
            <a:schemeClr val="lt1"/>
          </a:fontRef>
        </p:style>
        <p:txBody>
          <a:bodyPr anchor="ctr"/>
          <a:lstStyle/>
          <a:p>
            <a:pPr lvl="0" algn="ctr"/>
            <a:r>
              <a:rPr lang="es-ES" sz="1400" dirty="0">
                <a:cs typeface="Arial"/>
              </a:rPr>
              <a:t>ANÁLISIS PREVIO</a:t>
            </a:r>
          </a:p>
        </p:txBody>
      </p:sp>
      <p:sp>
        <p:nvSpPr>
          <p:cNvPr id="29" name="Rectángulo redondeado 28"/>
          <p:cNvSpPr/>
          <p:nvPr/>
        </p:nvSpPr>
        <p:spPr>
          <a:xfrm>
            <a:off x="3512840" y="4941168"/>
            <a:ext cx="1296143" cy="1183435"/>
          </a:xfrm>
          <a:prstGeom prst="roundRect">
            <a:avLst>
              <a:gd name="adj" fmla="val 0"/>
            </a:avLst>
          </a:prstGeom>
          <a:ln w="57150" cmpd="sng">
            <a:solidFill>
              <a:schemeClr val="bg1">
                <a:lumMod val="95000"/>
              </a:schemeClr>
            </a:solidFill>
          </a:ln>
          <a:effectLst>
            <a:outerShdw blurRad="50800" dist="38100" dir="5400000" sx="99000" sy="99000" algn="t" rotWithShape="0">
              <a:prstClr val="black">
                <a:alpha val="40000"/>
              </a:prstClr>
            </a:outerShdw>
          </a:effectLst>
        </p:spPr>
        <p:style>
          <a:lnRef idx="2">
            <a:scrgbClr r="0" g="0" b="0"/>
          </a:lnRef>
          <a:fillRef idx="1">
            <a:schemeClr val="accent5">
              <a:shade val="80000"/>
              <a:hueOff val="0"/>
              <a:satOff val="0"/>
              <a:lumOff val="0"/>
              <a:alphaOff val="0"/>
            </a:schemeClr>
          </a:fillRef>
          <a:effectRef idx="0">
            <a:scrgbClr r="0" g="0" b="0"/>
          </a:effectRef>
          <a:fontRef idx="minor">
            <a:schemeClr val="lt1"/>
          </a:fontRef>
        </p:style>
        <p:txBody>
          <a:bodyPr anchor="ctr"/>
          <a:lstStyle/>
          <a:p>
            <a:pPr lvl="0" algn="ctr"/>
            <a:r>
              <a:rPr lang="es-ES" sz="1400" dirty="0"/>
              <a:t>DIAGNÓSTICO TERRITORIAL</a:t>
            </a:r>
          </a:p>
        </p:txBody>
      </p:sp>
      <p:sp>
        <p:nvSpPr>
          <p:cNvPr id="30" name="Rectángulo redondeado 29"/>
          <p:cNvSpPr/>
          <p:nvPr/>
        </p:nvSpPr>
        <p:spPr>
          <a:xfrm>
            <a:off x="5097016" y="4941168"/>
            <a:ext cx="1296143" cy="1183435"/>
          </a:xfrm>
          <a:prstGeom prst="roundRect">
            <a:avLst>
              <a:gd name="adj" fmla="val 0"/>
            </a:avLst>
          </a:prstGeom>
          <a:ln w="57150" cmpd="sng">
            <a:solidFill>
              <a:schemeClr val="bg1">
                <a:lumMod val="95000"/>
              </a:schemeClr>
            </a:solidFill>
          </a:ln>
          <a:effectLst>
            <a:outerShdw blurRad="50800" dist="38100" dir="5400000" sx="99000" sy="99000" algn="t" rotWithShape="0">
              <a:prstClr val="black">
                <a:alpha val="40000"/>
              </a:prstClr>
            </a:outerShdw>
          </a:effectLst>
        </p:spPr>
        <p:style>
          <a:lnRef idx="2">
            <a:scrgbClr r="0" g="0" b="0"/>
          </a:lnRef>
          <a:fillRef idx="1">
            <a:schemeClr val="accent5">
              <a:shade val="80000"/>
              <a:hueOff val="0"/>
              <a:satOff val="0"/>
              <a:lumOff val="0"/>
              <a:alphaOff val="0"/>
            </a:schemeClr>
          </a:fillRef>
          <a:effectRef idx="0">
            <a:scrgbClr r="0" g="0" b="0"/>
          </a:effectRef>
          <a:fontRef idx="minor">
            <a:schemeClr val="lt1"/>
          </a:fontRef>
        </p:style>
        <p:txBody>
          <a:bodyPr anchor="ctr"/>
          <a:lstStyle/>
          <a:p>
            <a:pPr lvl="0" algn="ctr"/>
            <a:r>
              <a:rPr lang="es-ES" sz="1400" dirty="0"/>
              <a:t>ZONIFICACIÓN DEL TERRITORIO</a:t>
            </a:r>
          </a:p>
        </p:txBody>
      </p:sp>
      <p:sp>
        <p:nvSpPr>
          <p:cNvPr id="31" name="Rectángulo redondeado 30"/>
          <p:cNvSpPr/>
          <p:nvPr/>
        </p:nvSpPr>
        <p:spPr>
          <a:xfrm>
            <a:off x="6681191" y="4941168"/>
            <a:ext cx="1512168" cy="1183435"/>
          </a:xfrm>
          <a:prstGeom prst="roundRect">
            <a:avLst>
              <a:gd name="adj" fmla="val 0"/>
            </a:avLst>
          </a:prstGeom>
          <a:solidFill>
            <a:schemeClr val="accent5">
              <a:lumMod val="50000"/>
            </a:schemeClr>
          </a:solidFill>
          <a:ln w="57150" cmpd="sng">
            <a:solidFill>
              <a:schemeClr val="bg1">
                <a:lumMod val="95000"/>
              </a:schemeClr>
            </a:solidFill>
          </a:ln>
          <a:effectLst>
            <a:outerShdw blurRad="50800" dist="38100" dir="5400000" sx="99000" sy="99000" algn="t" rotWithShape="0">
              <a:prstClr val="black">
                <a:alpha val="40000"/>
              </a:prstClr>
            </a:outerShdw>
          </a:effectLst>
        </p:spPr>
        <p:style>
          <a:lnRef idx="2">
            <a:scrgbClr r="0" g="0" b="0"/>
          </a:lnRef>
          <a:fillRef idx="1">
            <a:schemeClr val="accent5">
              <a:shade val="80000"/>
              <a:hueOff val="0"/>
              <a:satOff val="0"/>
              <a:lumOff val="0"/>
              <a:alphaOff val="0"/>
            </a:schemeClr>
          </a:fillRef>
          <a:effectRef idx="0">
            <a:scrgbClr r="0" g="0" b="0"/>
          </a:effectRef>
          <a:fontRef idx="minor">
            <a:schemeClr val="lt1"/>
          </a:fontRef>
        </p:style>
        <p:txBody>
          <a:bodyPr anchor="ctr"/>
          <a:lstStyle/>
          <a:p>
            <a:pPr lvl="0" algn="ctr"/>
            <a:r>
              <a:rPr lang="es-ES" sz="1400" b="1" dirty="0"/>
              <a:t>MAPA DE ORDENACIÓN MINERO - AMBIENTAL</a:t>
            </a:r>
          </a:p>
        </p:txBody>
      </p:sp>
      <p:sp>
        <p:nvSpPr>
          <p:cNvPr id="2" name="Cheurón 1"/>
          <p:cNvSpPr/>
          <p:nvPr/>
        </p:nvSpPr>
        <p:spPr>
          <a:xfrm>
            <a:off x="3224807" y="5445224"/>
            <a:ext cx="162018" cy="216024"/>
          </a:xfrm>
          <a:prstGeom prst="chevron">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32" name="Cheurón 31"/>
          <p:cNvSpPr/>
          <p:nvPr/>
        </p:nvSpPr>
        <p:spPr>
          <a:xfrm>
            <a:off x="4880991" y="5445224"/>
            <a:ext cx="162018" cy="216024"/>
          </a:xfrm>
          <a:prstGeom prst="chevron">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33" name="Cheurón 32"/>
          <p:cNvSpPr/>
          <p:nvPr/>
        </p:nvSpPr>
        <p:spPr>
          <a:xfrm>
            <a:off x="6465167" y="5445224"/>
            <a:ext cx="162018" cy="216024"/>
          </a:xfrm>
          <a:prstGeom prst="chevron">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4" name="Pentágono 3"/>
          <p:cNvSpPr/>
          <p:nvPr/>
        </p:nvSpPr>
        <p:spPr>
          <a:xfrm rot="5400000">
            <a:off x="2522730" y="1538790"/>
            <a:ext cx="1296144" cy="2196244"/>
          </a:xfrm>
          <a:prstGeom prst="homePlate">
            <a:avLst>
              <a:gd name="adj" fmla="val 26551"/>
            </a:avLst>
          </a:prstGeom>
          <a:ln w="57150" cmpd="sng">
            <a:solidFill>
              <a:srgbClr val="FFFFFF"/>
            </a:solidFill>
          </a:ln>
        </p:spPr>
        <p:style>
          <a:lnRef idx="1">
            <a:schemeClr val="accent4"/>
          </a:lnRef>
          <a:fillRef idx="3">
            <a:schemeClr val="accent4"/>
          </a:fillRef>
          <a:effectRef idx="2">
            <a:schemeClr val="accent4"/>
          </a:effectRef>
          <a:fontRef idx="minor">
            <a:schemeClr val="lt1"/>
          </a:fontRef>
        </p:style>
        <p:txBody>
          <a:bodyPr vert="vert270" rtlCol="0" anchor="ctr"/>
          <a:lstStyle/>
          <a:p>
            <a:pPr algn="ctr"/>
            <a:r>
              <a:rPr lang="es-ES" sz="1400" b="1" dirty="0"/>
              <a:t>¿DÓNDE DEBERÍA LOCALIZARSE LA ACTIVIDAD MINERA?</a:t>
            </a:r>
          </a:p>
        </p:txBody>
      </p:sp>
      <p:sp>
        <p:nvSpPr>
          <p:cNvPr id="34" name="Pentágono 33"/>
          <p:cNvSpPr/>
          <p:nvPr/>
        </p:nvSpPr>
        <p:spPr>
          <a:xfrm rot="5400000">
            <a:off x="3476836" y="3320988"/>
            <a:ext cx="936104" cy="1296144"/>
          </a:xfrm>
          <a:prstGeom prst="homePlate">
            <a:avLst>
              <a:gd name="adj" fmla="val 16262"/>
            </a:avLst>
          </a:prstGeom>
          <a:gradFill>
            <a:gsLst>
              <a:gs pos="29000">
                <a:schemeClr val="accent3">
                  <a:shade val="51000"/>
                  <a:satMod val="130000"/>
                </a:schemeClr>
              </a:gs>
              <a:gs pos="100000">
                <a:schemeClr val="accent3">
                  <a:shade val="94000"/>
                  <a:satMod val="135000"/>
                </a:schemeClr>
              </a:gs>
            </a:gsLst>
            <a:lin ang="21240000" scaled="0"/>
          </a:gradFill>
          <a:ln w="57150" cmpd="sng">
            <a:solidFill>
              <a:srgbClr val="FFFFFF"/>
            </a:solidFill>
          </a:ln>
        </p:spPr>
        <p:style>
          <a:lnRef idx="1">
            <a:schemeClr val="accent3"/>
          </a:lnRef>
          <a:fillRef idx="3">
            <a:schemeClr val="accent3"/>
          </a:fillRef>
          <a:effectRef idx="2">
            <a:schemeClr val="accent3"/>
          </a:effectRef>
          <a:fontRef idx="minor">
            <a:schemeClr val="lt1"/>
          </a:fontRef>
        </p:style>
        <p:txBody>
          <a:bodyPr vert="vert270" rtlCol="0" anchor="ctr"/>
          <a:lstStyle/>
          <a:p>
            <a:pPr algn="ctr"/>
            <a:r>
              <a:rPr lang="es-ES" sz="1400" dirty="0">
                <a:ln w="18415" cmpd="sng">
                  <a:solidFill>
                    <a:srgbClr val="FFFFFF"/>
                  </a:solidFill>
                  <a:prstDash val="solid"/>
                </a:ln>
                <a:solidFill>
                  <a:srgbClr val="FFFFFF"/>
                </a:solidFill>
                <a:effectLst>
                  <a:outerShdw blurRad="63500" dir="3600000" algn="tl" rotWithShape="0">
                    <a:srgbClr val="000000">
                      <a:alpha val="41000"/>
                    </a:srgbClr>
                  </a:outerShdw>
                </a:effectLst>
              </a:rPr>
              <a:t>FRAGILIDAD AMBIENTAL</a:t>
            </a:r>
          </a:p>
          <a:p>
            <a:pPr algn="ctr"/>
            <a:r>
              <a:rPr lang="es-ES" sz="1400" dirty="0">
                <a:ln w="18415" cmpd="sng">
                  <a:solidFill>
                    <a:srgbClr val="FFFFFF"/>
                  </a:solidFill>
                  <a:prstDash val="solid"/>
                </a:ln>
                <a:solidFill>
                  <a:srgbClr val="FFFFFF"/>
                </a:solidFill>
                <a:effectLst>
                  <a:outerShdw blurRad="63500" dir="3600000" algn="tl" rotWithShape="0">
                    <a:srgbClr val="000000">
                      <a:alpha val="41000"/>
                    </a:srgbClr>
                  </a:outerShdw>
                </a:effectLst>
              </a:rPr>
              <a:t>Y PAISAJÍSTICA</a:t>
            </a:r>
          </a:p>
        </p:txBody>
      </p:sp>
      <p:sp>
        <p:nvSpPr>
          <p:cNvPr id="35" name="Pentágono 34"/>
          <p:cNvSpPr/>
          <p:nvPr/>
        </p:nvSpPr>
        <p:spPr>
          <a:xfrm rot="16200000">
            <a:off x="1964668" y="3176972"/>
            <a:ext cx="936104" cy="1296144"/>
          </a:xfrm>
          <a:prstGeom prst="homePlate">
            <a:avLst>
              <a:gd name="adj" fmla="val 16262"/>
            </a:avLst>
          </a:prstGeom>
          <a:gradFill>
            <a:lin ang="0" scaled="0"/>
          </a:gradFill>
          <a:ln w="57150" cmpd="sng">
            <a:solidFill>
              <a:srgbClr val="FFFFFF"/>
            </a:solidFill>
          </a:ln>
          <a:effectLst>
            <a:outerShdw blurRad="40000" dist="23000" dir="5400000" rotWithShape="0">
              <a:srgbClr val="000000">
                <a:alpha val="35000"/>
              </a:srgbClr>
            </a:outerShdw>
          </a:effectLst>
        </p:spPr>
        <p:style>
          <a:lnRef idx="1">
            <a:schemeClr val="accent6"/>
          </a:lnRef>
          <a:fillRef idx="3">
            <a:schemeClr val="accent6"/>
          </a:fillRef>
          <a:effectRef idx="2">
            <a:schemeClr val="accent6"/>
          </a:effectRef>
          <a:fontRef idx="minor">
            <a:schemeClr val="lt1"/>
          </a:fontRef>
        </p:style>
        <p:txBody>
          <a:bodyPr vert="vert" rtlCol="0" anchor="ctr"/>
          <a:lstStyle/>
          <a:p>
            <a:pPr algn="ctr"/>
            <a:r>
              <a:rPr lang="es-ES" sz="1400" dirty="0">
                <a:ln w="18415" cmpd="sng">
                  <a:solidFill>
                    <a:srgbClr val="FFFFFF"/>
                  </a:solidFill>
                  <a:prstDash val="solid"/>
                </a:ln>
                <a:solidFill>
                  <a:srgbClr val="FFFFFF"/>
                </a:solidFill>
                <a:effectLst>
                  <a:outerShdw blurRad="63500" dir="3600000" algn="tl" rotWithShape="0">
                    <a:srgbClr val="000000">
                      <a:alpha val="38000"/>
                    </a:srgbClr>
                  </a:outerShdw>
                </a:effectLst>
              </a:rPr>
              <a:t>CALIDAD Y RENTABILIDAD DEL RECURSO</a:t>
            </a:r>
          </a:p>
        </p:txBody>
      </p:sp>
      <p:cxnSp>
        <p:nvCxnSpPr>
          <p:cNvPr id="37" name="Conector recto 36"/>
          <p:cNvCxnSpPr/>
          <p:nvPr/>
        </p:nvCxnSpPr>
        <p:spPr>
          <a:xfrm>
            <a:off x="1064568" y="4797152"/>
            <a:ext cx="7992888" cy="0"/>
          </a:xfrm>
          <a:prstGeom prst="line">
            <a:avLst/>
          </a:prstGeom>
          <a:ln w="28575" cmpd="sng">
            <a:solidFill>
              <a:schemeClr val="bg1">
                <a:lumMod val="8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6" name="Marcador de número de diapositiva 5"/>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8</a:t>
            </a:fld>
            <a:endParaRPr lang="es-ES" altLang="es-ES" dirty="0"/>
          </a:p>
        </p:txBody>
      </p:sp>
      <p:sp>
        <p:nvSpPr>
          <p:cNvPr id="38"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Mapas de ordenación minero-ambiental</a:t>
            </a:r>
            <a:endParaRPr lang="es-ES" sz="3600" dirty="0">
              <a:solidFill>
                <a:schemeClr val="tx1">
                  <a:lumMod val="75000"/>
                  <a:lumOff val="25000"/>
                </a:schemeClr>
              </a:solidFill>
              <a:latin typeface="Helvetica"/>
              <a:ea typeface="Gill Sans" charset="0"/>
              <a:cs typeface="Helvetica"/>
              <a:sym typeface="Gill Sans" charset="0"/>
            </a:endParaRPr>
          </a:p>
        </p:txBody>
      </p:sp>
    </p:spTree>
    <p:extLst>
      <p:ext uri="{BB962C8B-B14F-4D97-AF65-F5344CB8AC3E}">
        <p14:creationId xmlns:p14="http://schemas.microsoft.com/office/powerpoint/2010/main" val="3966921971"/>
      </p:ext>
    </p:extLst>
  </p:cSld>
  <p:clrMapOvr>
    <a:masterClrMapping/>
  </p:clrMapOvr>
  <p:transition spd="slow" advTm="5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down)">
                                      <p:cBhvr>
                                        <p:cTn id="11" dur="500"/>
                                        <p:tgtEl>
                                          <p:spTgt spid="35"/>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up)">
                                      <p:cBhvr>
                                        <p:cTn id="15" dur="500"/>
                                        <p:tgtEl>
                                          <p:spTgt spid="34"/>
                                        </p:tgtEl>
                                      </p:cBhvr>
                                    </p:animEffec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par>
                          <p:cTn id="35" fill="hold">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left)">
                                      <p:cBhvr>
                                        <p:cTn id="42" dur="500"/>
                                        <p:tgtEl>
                                          <p:spTgt spid="33"/>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0" grpId="0" animBg="1"/>
      <p:bldP spid="31" grpId="0" animBg="1"/>
      <p:bldP spid="2" grpId="0" animBg="1"/>
      <p:bldP spid="32" grpId="0" animBg="1"/>
      <p:bldP spid="33" grpId="0" animBg="1"/>
      <p:bldP spid="4"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Rectángulo redondeado"/>
          <p:cNvSpPr/>
          <p:nvPr/>
        </p:nvSpPr>
        <p:spPr>
          <a:xfrm>
            <a:off x="2720752" y="5661248"/>
            <a:ext cx="5127356" cy="739974"/>
          </a:xfrm>
          <a:prstGeom prst="roundRect">
            <a:avLst>
              <a:gd name="adj" fmla="val 0"/>
            </a:avLst>
          </a:prstGeom>
          <a:ln/>
        </p:spPr>
        <p:style>
          <a:lnRef idx="3">
            <a:schemeClr val="lt1"/>
          </a:lnRef>
          <a:fillRef idx="1">
            <a:schemeClr val="accent4"/>
          </a:fillRef>
          <a:effectRef idx="1">
            <a:schemeClr val="accent4"/>
          </a:effectRef>
          <a:fontRef idx="minor">
            <a:schemeClr val="lt1"/>
          </a:fontRef>
        </p:style>
        <p:txBody>
          <a:bodyPr anchor="ctr"/>
          <a:lstStyle/>
          <a:p>
            <a:pPr algn="ctr">
              <a:defRPr/>
            </a:pPr>
            <a:r>
              <a:rPr lang="es-ES_tradnl" b="1" dirty="0"/>
              <a:t>MAPA DE </a:t>
            </a:r>
            <a:r>
              <a:rPr lang="es-ES_tradnl" b="1" dirty="0" smtClean="0"/>
              <a:t>ORDENACIÓN </a:t>
            </a:r>
            <a:r>
              <a:rPr lang="es-ES_tradnl" b="1" dirty="0"/>
              <a:t>MINERO-AMBIENTAL</a:t>
            </a:r>
            <a:endParaRPr lang="es-ES" b="1" dirty="0"/>
          </a:p>
        </p:txBody>
      </p:sp>
      <p:sp>
        <p:nvSpPr>
          <p:cNvPr id="30" name="63 CuadroTexto"/>
          <p:cNvSpPr txBox="1">
            <a:spLocks noChangeArrowheads="1"/>
          </p:cNvSpPr>
          <p:nvPr/>
        </p:nvSpPr>
        <p:spPr bwMode="auto">
          <a:xfrm>
            <a:off x="581000" y="1436696"/>
            <a:ext cx="8640000" cy="461665"/>
          </a:xfrm>
          <a:prstGeom prst="rect">
            <a:avLst/>
          </a:prstGeom>
          <a:noFill/>
          <a:ln w="9525">
            <a:noFill/>
            <a:miter lim="800000"/>
            <a:headEnd/>
            <a:tailEnd/>
          </a:ln>
        </p:spPr>
        <p:txBody>
          <a:bodyPr wrap="square">
            <a:spAutoFit/>
          </a:bodyPr>
          <a:lstStyle/>
          <a:p>
            <a:r>
              <a:rPr lang="es-ES" sz="2400" dirty="0" smtClean="0">
                <a:ln w="12700">
                  <a:noFill/>
                  <a:prstDash val="solid"/>
                </a:ln>
                <a:solidFill>
                  <a:schemeClr val="bg1">
                    <a:lumMod val="50000"/>
                  </a:schemeClr>
                </a:solidFill>
                <a:effectLst/>
              </a:rPr>
              <a:t>Estructura general del análisis. Bloques de información</a:t>
            </a:r>
            <a:endParaRPr lang="es-ES" sz="2400" dirty="0">
              <a:ln w="12700">
                <a:noFill/>
                <a:prstDash val="solid"/>
              </a:ln>
              <a:solidFill>
                <a:schemeClr val="bg1">
                  <a:lumMod val="50000"/>
                </a:schemeClr>
              </a:solidFill>
              <a:effectLst/>
            </a:endParaRPr>
          </a:p>
        </p:txBody>
      </p:sp>
      <p:grpSp>
        <p:nvGrpSpPr>
          <p:cNvPr id="2" name="Agrupar 3"/>
          <p:cNvGrpSpPr/>
          <p:nvPr/>
        </p:nvGrpSpPr>
        <p:grpSpPr>
          <a:xfrm>
            <a:off x="3460339" y="2996944"/>
            <a:ext cx="3277000" cy="496494"/>
            <a:chOff x="3460339" y="2996944"/>
            <a:chExt cx="3277000" cy="496494"/>
          </a:xfrm>
        </p:grpSpPr>
        <p:cxnSp>
          <p:nvCxnSpPr>
            <p:cNvPr id="31" name="30 Conector angular"/>
            <p:cNvCxnSpPr>
              <a:stCxn id="26" idx="2"/>
              <a:endCxn id="27" idx="0"/>
            </p:cNvCxnSpPr>
            <p:nvPr/>
          </p:nvCxnSpPr>
          <p:spPr>
            <a:xfrm rot="5400000">
              <a:off x="5701517" y="2457616"/>
              <a:ext cx="496494" cy="1575150"/>
            </a:xfrm>
            <a:prstGeom prst="bentConnector3">
              <a:avLst>
                <a:gd name="adj1" fmla="val 50000"/>
              </a:avLst>
            </a:prstGeom>
            <a:ln w="57150" cmpd="sng">
              <a:solidFill>
                <a:schemeClr val="bg1">
                  <a:lumMod val="65000"/>
                </a:schemeClr>
              </a:solidFill>
              <a:headEnd type="none" w="med" len="med"/>
              <a:tailEnd type="triangle" w="med" len="med"/>
            </a:ln>
            <a:effectLst/>
          </p:spPr>
          <p:style>
            <a:lnRef idx="3">
              <a:schemeClr val="accent2"/>
            </a:lnRef>
            <a:fillRef idx="0">
              <a:schemeClr val="accent2"/>
            </a:fillRef>
            <a:effectRef idx="2">
              <a:schemeClr val="accent2"/>
            </a:effectRef>
            <a:fontRef idx="minor">
              <a:schemeClr val="tx1"/>
            </a:fontRef>
          </p:style>
        </p:cxnSp>
        <p:cxnSp>
          <p:nvCxnSpPr>
            <p:cNvPr id="32" name="31 Conector angular"/>
            <p:cNvCxnSpPr>
              <a:stCxn id="28" idx="2"/>
              <a:endCxn id="27" idx="0"/>
            </p:cNvCxnSpPr>
            <p:nvPr/>
          </p:nvCxnSpPr>
          <p:spPr>
            <a:xfrm rot="16200000" flipH="1">
              <a:off x="4063017" y="2394266"/>
              <a:ext cx="496494" cy="1701850"/>
            </a:xfrm>
            <a:prstGeom prst="bentConnector3">
              <a:avLst>
                <a:gd name="adj1" fmla="val 50000"/>
              </a:avLst>
            </a:prstGeom>
            <a:ln w="57150" cmpd="sng">
              <a:solidFill>
                <a:schemeClr val="bg1">
                  <a:lumMod val="65000"/>
                </a:schemeClr>
              </a:solidFill>
              <a:headEnd type="none" w="med" len="med"/>
              <a:tailEnd type="triangle" w="med" len="med"/>
            </a:ln>
            <a:effectLst/>
          </p:spPr>
          <p:style>
            <a:lnRef idx="3">
              <a:schemeClr val="accent2"/>
            </a:lnRef>
            <a:fillRef idx="0">
              <a:schemeClr val="accent2"/>
            </a:fillRef>
            <a:effectRef idx="2">
              <a:schemeClr val="accent2"/>
            </a:effectRef>
            <a:fontRef idx="minor">
              <a:schemeClr val="tx1"/>
            </a:fontRef>
          </p:style>
        </p:cxnSp>
      </p:grpSp>
      <p:grpSp>
        <p:nvGrpSpPr>
          <p:cNvPr id="3" name="Agrupar 4"/>
          <p:cNvGrpSpPr/>
          <p:nvPr/>
        </p:nvGrpSpPr>
        <p:grpSpPr>
          <a:xfrm>
            <a:off x="5162189" y="4048417"/>
            <a:ext cx="2176623" cy="431660"/>
            <a:chOff x="5162189" y="4048417"/>
            <a:chExt cx="2176623" cy="431660"/>
          </a:xfrm>
        </p:grpSpPr>
        <p:cxnSp>
          <p:nvCxnSpPr>
            <p:cNvPr id="33" name="32 Conector angular"/>
            <p:cNvCxnSpPr>
              <a:stCxn id="27" idx="2"/>
              <a:endCxn id="29" idx="0"/>
            </p:cNvCxnSpPr>
            <p:nvPr/>
          </p:nvCxnSpPr>
          <p:spPr>
            <a:xfrm rot="16200000" flipH="1">
              <a:off x="5544557" y="3666049"/>
              <a:ext cx="431659" cy="1196395"/>
            </a:xfrm>
            <a:prstGeom prst="bentConnector3">
              <a:avLst>
                <a:gd name="adj1" fmla="val 50000"/>
              </a:avLst>
            </a:prstGeom>
            <a:ln w="57150" cmpd="sng">
              <a:solidFill>
                <a:schemeClr val="bg1">
                  <a:lumMod val="65000"/>
                </a:schemeClr>
              </a:solidFill>
              <a:headEnd type="none" w="med" len="med"/>
              <a:tailEnd type="triangle" w="med" len="med"/>
            </a:ln>
            <a:effectLst/>
          </p:spPr>
          <p:style>
            <a:lnRef idx="3">
              <a:schemeClr val="accent2"/>
            </a:lnRef>
            <a:fillRef idx="0">
              <a:schemeClr val="accent2"/>
            </a:fillRef>
            <a:effectRef idx="2">
              <a:schemeClr val="accent2"/>
            </a:effectRef>
            <a:fontRef idx="minor">
              <a:schemeClr val="tx1"/>
            </a:fontRef>
          </p:style>
        </p:cxnSp>
        <p:cxnSp>
          <p:nvCxnSpPr>
            <p:cNvPr id="34" name="33 Conector angular"/>
            <p:cNvCxnSpPr>
              <a:stCxn id="17" idx="2"/>
              <a:endCxn id="29" idx="0"/>
            </p:cNvCxnSpPr>
            <p:nvPr/>
          </p:nvCxnSpPr>
          <p:spPr>
            <a:xfrm rot="5400000">
              <a:off x="6632869" y="3774134"/>
              <a:ext cx="431659" cy="980227"/>
            </a:xfrm>
            <a:prstGeom prst="bentConnector3">
              <a:avLst>
                <a:gd name="adj1" fmla="val 50000"/>
              </a:avLst>
            </a:prstGeom>
            <a:ln w="57150" cmpd="sng">
              <a:solidFill>
                <a:schemeClr val="bg1">
                  <a:lumMod val="65000"/>
                </a:schemeClr>
              </a:solidFill>
              <a:headEnd type="none" w="med" len="med"/>
              <a:tailEnd type="triangle" w="med" len="med"/>
            </a:ln>
            <a:effectLst/>
          </p:spPr>
          <p:style>
            <a:lnRef idx="3">
              <a:schemeClr val="accent2"/>
            </a:lnRef>
            <a:fillRef idx="0">
              <a:schemeClr val="accent2"/>
            </a:fillRef>
            <a:effectRef idx="2">
              <a:schemeClr val="accent2"/>
            </a:effectRef>
            <a:fontRef idx="minor">
              <a:schemeClr val="tx1"/>
            </a:fontRef>
          </p:style>
        </p:cxnSp>
      </p:grpSp>
      <p:grpSp>
        <p:nvGrpSpPr>
          <p:cNvPr id="4" name="Agrupar 5"/>
          <p:cNvGrpSpPr/>
          <p:nvPr/>
        </p:nvGrpSpPr>
        <p:grpSpPr>
          <a:xfrm>
            <a:off x="4200319" y="5158380"/>
            <a:ext cx="2158266" cy="502867"/>
            <a:chOff x="4200319" y="5158380"/>
            <a:chExt cx="2158266" cy="502867"/>
          </a:xfrm>
        </p:grpSpPr>
        <p:cxnSp>
          <p:nvCxnSpPr>
            <p:cNvPr id="35" name="34 Conector angular"/>
            <p:cNvCxnSpPr>
              <a:stCxn id="24" idx="2"/>
              <a:endCxn id="25" idx="0"/>
            </p:cNvCxnSpPr>
            <p:nvPr/>
          </p:nvCxnSpPr>
          <p:spPr>
            <a:xfrm rot="16200000" flipH="1">
              <a:off x="4490941" y="4867758"/>
              <a:ext cx="502867" cy="1084112"/>
            </a:xfrm>
            <a:prstGeom prst="bentConnector3">
              <a:avLst>
                <a:gd name="adj1" fmla="val 50000"/>
              </a:avLst>
            </a:prstGeom>
            <a:ln w="57150" cmpd="sng">
              <a:solidFill>
                <a:schemeClr val="bg1">
                  <a:lumMod val="65000"/>
                </a:schemeClr>
              </a:solidFill>
              <a:headEnd type="none" w="med" len="med"/>
              <a:tailEnd type="triangle" w="med" len="med"/>
            </a:ln>
            <a:effectLst/>
          </p:spPr>
          <p:style>
            <a:lnRef idx="3">
              <a:schemeClr val="accent2"/>
            </a:lnRef>
            <a:fillRef idx="0">
              <a:schemeClr val="accent2"/>
            </a:fillRef>
            <a:effectRef idx="2">
              <a:schemeClr val="accent2"/>
            </a:effectRef>
            <a:fontRef idx="minor">
              <a:schemeClr val="tx1"/>
            </a:fontRef>
          </p:style>
        </p:cxnSp>
        <p:cxnSp>
          <p:nvCxnSpPr>
            <p:cNvPr id="36" name="35 Conector angular"/>
            <p:cNvCxnSpPr>
              <a:stCxn id="29" idx="2"/>
              <a:endCxn id="25" idx="0"/>
            </p:cNvCxnSpPr>
            <p:nvPr/>
          </p:nvCxnSpPr>
          <p:spPr>
            <a:xfrm rot="5400000">
              <a:off x="5570074" y="4872737"/>
              <a:ext cx="502867" cy="1074154"/>
            </a:xfrm>
            <a:prstGeom prst="bentConnector3">
              <a:avLst>
                <a:gd name="adj1" fmla="val 50000"/>
              </a:avLst>
            </a:prstGeom>
            <a:ln w="57150" cmpd="sng">
              <a:solidFill>
                <a:schemeClr val="bg1">
                  <a:lumMod val="65000"/>
                </a:schemeClr>
              </a:solidFill>
              <a:headEnd type="none" w="med" len="med"/>
              <a:tailEnd type="triangle" w="med" len="med"/>
            </a:ln>
            <a:effectLst/>
          </p:spPr>
          <p:style>
            <a:lnRef idx="3">
              <a:schemeClr val="accent2"/>
            </a:lnRef>
            <a:fillRef idx="0">
              <a:schemeClr val="accent2"/>
            </a:fillRef>
            <a:effectRef idx="2">
              <a:schemeClr val="accent2"/>
            </a:effectRef>
            <a:fontRef idx="minor">
              <a:schemeClr val="tx1"/>
            </a:fontRef>
          </p:style>
        </p:cxnSp>
      </p:grpSp>
      <p:pic>
        <p:nvPicPr>
          <p:cNvPr id="48" name="Imagen 8"/>
          <p:cNvPicPr>
            <a:picLocks/>
          </p:cNvPicPr>
          <p:nvPr/>
        </p:nvPicPr>
        <p:blipFill>
          <a:blip r:embed="rId2" cstate="print">
            <a:extLst>
              <a:ext uri="{28A0092B-C50C-407E-A947-70E740481C1C}">
                <a14:useLocalDpi xmlns:a14="http://schemas.microsoft.com/office/drawing/2010/main"/>
              </a:ext>
            </a:extLst>
          </a:blip>
          <a:stretch>
            <a:fillRect/>
          </a:stretch>
        </p:blipFill>
        <p:spPr>
          <a:xfrm>
            <a:off x="-2175792" y="2492896"/>
            <a:ext cx="1584176" cy="1512168"/>
          </a:xfrm>
          <a:prstGeom prst="rect">
            <a:avLst/>
          </a:prstGeom>
          <a:ln w="38100" cmpd="sng">
            <a:solidFill>
              <a:schemeClr val="bg1">
                <a:lumMod val="65000"/>
              </a:schemeClr>
            </a:solidFill>
          </a:ln>
        </p:spPr>
      </p:pic>
      <p:pic>
        <p:nvPicPr>
          <p:cNvPr id="49" name="Imagen 9"/>
          <p:cNvPicPr>
            <a:picLocks/>
          </p:cNvPicPr>
          <p:nvPr/>
        </p:nvPicPr>
        <p:blipFill>
          <a:blip r:embed="rId3" cstate="print"/>
          <a:stretch>
            <a:fillRect/>
          </a:stretch>
        </p:blipFill>
        <p:spPr>
          <a:xfrm>
            <a:off x="-2247800" y="4293096"/>
            <a:ext cx="1584176" cy="1584176"/>
          </a:xfrm>
          <a:prstGeom prst="rect">
            <a:avLst/>
          </a:prstGeom>
          <a:ln w="38100" cmpd="sng">
            <a:solidFill>
              <a:schemeClr val="bg1">
                <a:lumMod val="65000"/>
              </a:schemeClr>
            </a:solidFill>
          </a:ln>
        </p:spPr>
      </p:pic>
      <p:sp>
        <p:nvSpPr>
          <p:cNvPr id="17" name="16 Rectángulo redondeado"/>
          <p:cNvSpPr/>
          <p:nvPr/>
        </p:nvSpPr>
        <p:spPr>
          <a:xfrm>
            <a:off x="6537176" y="3493438"/>
            <a:ext cx="1603269" cy="554980"/>
          </a:xfrm>
          <a:prstGeom prst="roundRect">
            <a:avLst>
              <a:gd name="adj" fmla="val 0"/>
            </a:avLst>
          </a:prstGeom>
          <a:pattFill prst="ltDnDiag">
            <a:fgClr>
              <a:srgbClr val="E2E2E2"/>
            </a:fgClr>
            <a:bgClr>
              <a:schemeClr val="bg1"/>
            </a:bgClr>
          </a:pattFill>
          <a:ln w="57150" cmpd="sng"/>
        </p:spPr>
        <p:style>
          <a:lnRef idx="3">
            <a:schemeClr val="lt1"/>
          </a:lnRef>
          <a:fillRef idx="1">
            <a:schemeClr val="accent5"/>
          </a:fillRef>
          <a:effectRef idx="1">
            <a:schemeClr val="accent5"/>
          </a:effectRef>
          <a:fontRef idx="minor">
            <a:schemeClr val="lt1"/>
          </a:fontRef>
        </p:style>
        <p:txBody>
          <a:bodyPr anchor="ctr"/>
          <a:lstStyle/>
          <a:p>
            <a:pPr marL="171450" indent="-171450">
              <a:buFont typeface="Wingdings" charset="2"/>
              <a:buChar char="§"/>
              <a:defRPr/>
            </a:pPr>
            <a:r>
              <a:rPr lang="es-ES" sz="1000" b="1" dirty="0" smtClean="0">
                <a:solidFill>
                  <a:schemeClr val="tx1">
                    <a:lumMod val="65000"/>
                    <a:lumOff val="35000"/>
                  </a:schemeClr>
                </a:solidFill>
              </a:rPr>
              <a:t>RECURSOS GEOLOGICOS CON POTENCIAL MINERO</a:t>
            </a:r>
            <a:endParaRPr lang="es-ES" sz="1000" b="1" dirty="0">
              <a:solidFill>
                <a:schemeClr val="tx1">
                  <a:lumMod val="65000"/>
                  <a:lumOff val="35000"/>
                </a:schemeClr>
              </a:solidFill>
            </a:endParaRPr>
          </a:p>
        </p:txBody>
      </p:sp>
      <p:sp>
        <p:nvSpPr>
          <p:cNvPr id="24" name="23 Rectángulo redondeado"/>
          <p:cNvSpPr/>
          <p:nvPr/>
        </p:nvSpPr>
        <p:spPr>
          <a:xfrm>
            <a:off x="3213678" y="4480077"/>
            <a:ext cx="1973279" cy="678304"/>
          </a:xfrm>
          <a:prstGeom prst="roundRect">
            <a:avLst>
              <a:gd name="adj" fmla="val 0"/>
            </a:avLst>
          </a:prstGeom>
          <a:pattFill prst="ltDnDiag">
            <a:fgClr>
              <a:srgbClr val="E2E2E2"/>
            </a:fgClr>
            <a:bgClr>
              <a:schemeClr val="bg1"/>
            </a:bgClr>
          </a:pattFill>
          <a:ln w="57150" cmpd="sng"/>
        </p:spPr>
        <p:style>
          <a:lnRef idx="3">
            <a:schemeClr val="lt1"/>
          </a:lnRef>
          <a:fillRef idx="1">
            <a:schemeClr val="accent5"/>
          </a:fillRef>
          <a:effectRef idx="1">
            <a:schemeClr val="accent5"/>
          </a:effectRef>
          <a:fontRef idx="minor">
            <a:schemeClr val="lt1"/>
          </a:fontRef>
        </p:style>
        <p:txBody>
          <a:bodyPr anchor="ctr"/>
          <a:lstStyle/>
          <a:p>
            <a:pPr marL="171450" indent="-171450">
              <a:buFont typeface="Wingdings" charset="2"/>
              <a:buChar char="§"/>
              <a:defRPr/>
            </a:pPr>
            <a:r>
              <a:rPr lang="es-ES" sz="1000" b="1" dirty="0" smtClean="0">
                <a:solidFill>
                  <a:schemeClr val="tx1">
                    <a:lumMod val="65000"/>
                    <a:lumOff val="35000"/>
                  </a:schemeClr>
                </a:solidFill>
              </a:rPr>
              <a:t>RESTRICCIONES </a:t>
            </a:r>
            <a:r>
              <a:rPr lang="es-ES" sz="1000" b="1" dirty="0">
                <a:solidFill>
                  <a:schemeClr val="tx1">
                    <a:lumMod val="65000"/>
                    <a:lumOff val="35000"/>
                  </a:schemeClr>
                </a:solidFill>
              </a:rPr>
              <a:t>DE </a:t>
            </a:r>
            <a:r>
              <a:rPr lang="es-ES" sz="1000" b="1" dirty="0" smtClean="0">
                <a:solidFill>
                  <a:schemeClr val="tx1">
                    <a:lumMod val="65000"/>
                    <a:lumOff val="35000"/>
                  </a:schemeClr>
                </a:solidFill>
              </a:rPr>
              <a:t>TIPO NORMATIVO TERRITORIAL AL USO MINERO</a:t>
            </a:r>
            <a:endParaRPr lang="es-ES" sz="1000" b="1" dirty="0">
              <a:solidFill>
                <a:schemeClr val="tx1">
                  <a:lumMod val="65000"/>
                  <a:lumOff val="35000"/>
                </a:schemeClr>
              </a:solidFill>
            </a:endParaRPr>
          </a:p>
        </p:txBody>
      </p:sp>
      <p:sp>
        <p:nvSpPr>
          <p:cNvPr id="26" name="25 Rectángulo redondeado"/>
          <p:cNvSpPr/>
          <p:nvPr/>
        </p:nvSpPr>
        <p:spPr>
          <a:xfrm>
            <a:off x="5689042" y="2132857"/>
            <a:ext cx="2096594" cy="864087"/>
          </a:xfrm>
          <a:prstGeom prst="roundRect">
            <a:avLst>
              <a:gd name="adj" fmla="val 0"/>
            </a:avLst>
          </a:prstGeom>
          <a:pattFill prst="ltDnDiag">
            <a:fgClr>
              <a:srgbClr val="E2E2E2"/>
            </a:fgClr>
            <a:bgClr>
              <a:schemeClr val="bg1"/>
            </a:bgClr>
          </a:pattFill>
          <a:ln w="57150" cmpd="sng"/>
        </p:spPr>
        <p:style>
          <a:lnRef idx="3">
            <a:schemeClr val="lt1"/>
          </a:lnRef>
          <a:fillRef idx="1">
            <a:schemeClr val="accent5"/>
          </a:fillRef>
          <a:effectRef idx="1">
            <a:schemeClr val="accent5"/>
          </a:effectRef>
          <a:fontRef idx="minor">
            <a:schemeClr val="lt1"/>
          </a:fontRef>
        </p:style>
        <p:txBody>
          <a:bodyPr anchor="ctr"/>
          <a:lstStyle/>
          <a:p>
            <a:pPr marL="171450" indent="-171450">
              <a:buFont typeface="Wingdings" charset="2"/>
              <a:buChar char="§"/>
              <a:defRPr/>
            </a:pPr>
            <a:r>
              <a:rPr lang="es-ES" sz="1000" b="1" dirty="0" smtClean="0">
                <a:solidFill>
                  <a:schemeClr val="tx1">
                    <a:lumMod val="65000"/>
                    <a:lumOff val="35000"/>
                  </a:schemeClr>
                </a:solidFill>
              </a:rPr>
              <a:t>IMPACTOS PREEXISTENTES DERIVADOS DE LA ACTIVIDAD EXTRACTIVA</a:t>
            </a:r>
            <a:endParaRPr lang="es-ES" sz="1000" b="1" dirty="0">
              <a:solidFill>
                <a:schemeClr val="tx1">
                  <a:lumMod val="65000"/>
                  <a:lumOff val="35000"/>
                </a:schemeClr>
              </a:solidFill>
            </a:endParaRPr>
          </a:p>
        </p:txBody>
      </p:sp>
      <p:sp>
        <p:nvSpPr>
          <p:cNvPr id="27" name="26 Rectángulo redondeado"/>
          <p:cNvSpPr/>
          <p:nvPr/>
        </p:nvSpPr>
        <p:spPr>
          <a:xfrm>
            <a:off x="4385313" y="3493438"/>
            <a:ext cx="1553752" cy="554980"/>
          </a:xfrm>
          <a:prstGeom prst="roundRect">
            <a:avLst>
              <a:gd name="adj" fmla="val 0"/>
            </a:avLst>
          </a:prstGeom>
          <a:pattFill prst="ltDnDiag">
            <a:fgClr>
              <a:srgbClr val="E2E2E2"/>
            </a:fgClr>
            <a:bgClr>
              <a:schemeClr val="bg1"/>
            </a:bgClr>
          </a:pattFill>
          <a:ln w="57150" cmpd="sng"/>
        </p:spPr>
        <p:style>
          <a:lnRef idx="3">
            <a:schemeClr val="lt1"/>
          </a:lnRef>
          <a:fillRef idx="1">
            <a:schemeClr val="accent5"/>
          </a:fillRef>
          <a:effectRef idx="1">
            <a:schemeClr val="accent5"/>
          </a:effectRef>
          <a:fontRef idx="minor">
            <a:schemeClr val="lt1"/>
          </a:fontRef>
        </p:style>
        <p:txBody>
          <a:bodyPr anchor="ctr"/>
          <a:lstStyle/>
          <a:p>
            <a:pPr marL="171450" indent="-171450">
              <a:buFont typeface="Wingdings" charset="2"/>
              <a:buChar char="§"/>
              <a:defRPr/>
            </a:pPr>
            <a:r>
              <a:rPr lang="es-ES_tradnl" sz="1000" b="1" dirty="0" smtClean="0">
                <a:solidFill>
                  <a:schemeClr val="tx1">
                    <a:lumMod val="65000"/>
                    <a:lumOff val="35000"/>
                  </a:schemeClr>
                </a:solidFill>
              </a:rPr>
              <a:t>CAPACIDAD  DEL TERRITORIO PARA ACOGER LA MINERÍA</a:t>
            </a:r>
            <a:endParaRPr lang="es-ES" sz="1000" b="1" dirty="0">
              <a:solidFill>
                <a:schemeClr val="tx1">
                  <a:lumMod val="65000"/>
                  <a:lumOff val="35000"/>
                </a:schemeClr>
              </a:solidFill>
            </a:endParaRPr>
          </a:p>
        </p:txBody>
      </p:sp>
      <p:sp>
        <p:nvSpPr>
          <p:cNvPr id="28" name="27 Rectángulo redondeado"/>
          <p:cNvSpPr/>
          <p:nvPr/>
        </p:nvSpPr>
        <p:spPr>
          <a:xfrm>
            <a:off x="2288704" y="2133629"/>
            <a:ext cx="2343269" cy="863315"/>
          </a:xfrm>
          <a:prstGeom prst="roundRect">
            <a:avLst>
              <a:gd name="adj" fmla="val 0"/>
            </a:avLst>
          </a:prstGeom>
          <a:pattFill prst="ltDnDiag">
            <a:fgClr>
              <a:srgbClr val="E2E2E2"/>
            </a:fgClr>
            <a:bgClr>
              <a:schemeClr val="bg1"/>
            </a:bgClr>
          </a:pattFill>
          <a:ln w="57150" cmpd="sng"/>
        </p:spPr>
        <p:style>
          <a:lnRef idx="3">
            <a:schemeClr val="lt1"/>
          </a:lnRef>
          <a:fillRef idx="1">
            <a:schemeClr val="accent5"/>
          </a:fillRef>
          <a:effectRef idx="1">
            <a:schemeClr val="accent5"/>
          </a:effectRef>
          <a:fontRef idx="minor">
            <a:schemeClr val="lt1"/>
          </a:fontRef>
        </p:style>
        <p:txBody>
          <a:bodyPr anchor="ctr"/>
          <a:lstStyle/>
          <a:p>
            <a:pPr marL="171450" indent="-171450">
              <a:buFont typeface="Wingdings" charset="2"/>
              <a:buChar char="§"/>
              <a:defRPr/>
            </a:pPr>
            <a:r>
              <a:rPr lang="es-ES_tradnl" sz="1000" b="1" dirty="0" smtClean="0">
                <a:solidFill>
                  <a:schemeClr val="tx1">
                    <a:lumMod val="65000"/>
                    <a:lumOff val="35000"/>
                  </a:schemeClr>
                </a:solidFill>
              </a:rPr>
              <a:t>SISTEMA SOCIOECONÓMICO</a:t>
            </a:r>
          </a:p>
          <a:p>
            <a:pPr marL="171450" indent="-171450">
              <a:buFont typeface="Wingdings" charset="2"/>
              <a:buChar char="§"/>
              <a:defRPr/>
            </a:pPr>
            <a:r>
              <a:rPr lang="es-ES_tradnl" sz="1000" b="1" dirty="0" smtClean="0">
                <a:solidFill>
                  <a:schemeClr val="tx1">
                    <a:lumMod val="65000"/>
                    <a:lumOff val="35000"/>
                  </a:schemeClr>
                </a:solidFill>
              </a:rPr>
              <a:t>RECUSRSOS NATURALES</a:t>
            </a:r>
          </a:p>
          <a:p>
            <a:pPr marL="171450" indent="-171450">
              <a:buFont typeface="Wingdings" charset="2"/>
              <a:buChar char="§"/>
              <a:defRPr/>
            </a:pPr>
            <a:r>
              <a:rPr lang="es-ES_tradnl" sz="1000" b="1" dirty="0" smtClean="0">
                <a:solidFill>
                  <a:schemeClr val="tx1">
                    <a:lumMod val="65000"/>
                    <a:lumOff val="35000"/>
                  </a:schemeClr>
                </a:solidFill>
              </a:rPr>
              <a:t>MEDIO FÍSICO</a:t>
            </a:r>
          </a:p>
          <a:p>
            <a:pPr marL="171450" indent="-171450">
              <a:buFont typeface="Wingdings" charset="2"/>
              <a:buChar char="§"/>
              <a:defRPr/>
            </a:pPr>
            <a:r>
              <a:rPr lang="es-ES_tradnl" sz="1000" b="1" dirty="0" smtClean="0">
                <a:solidFill>
                  <a:schemeClr val="tx1">
                    <a:lumMod val="65000"/>
                    <a:lumOff val="35000"/>
                  </a:schemeClr>
                </a:solidFill>
              </a:rPr>
              <a:t>INTEGRACIÓN DE LA MINERÍA</a:t>
            </a:r>
            <a:endParaRPr lang="es-ES" sz="1000" b="1" dirty="0">
              <a:solidFill>
                <a:schemeClr val="tx1">
                  <a:lumMod val="65000"/>
                  <a:lumOff val="35000"/>
                </a:schemeClr>
              </a:solidFill>
            </a:endParaRPr>
          </a:p>
        </p:txBody>
      </p:sp>
      <p:sp>
        <p:nvSpPr>
          <p:cNvPr id="29" name="28 Rectángulo redondeado"/>
          <p:cNvSpPr/>
          <p:nvPr/>
        </p:nvSpPr>
        <p:spPr>
          <a:xfrm>
            <a:off x="5618609" y="4480077"/>
            <a:ext cx="1479949" cy="678304"/>
          </a:xfrm>
          <a:prstGeom prst="roundRect">
            <a:avLst>
              <a:gd name="adj" fmla="val 0"/>
            </a:avLst>
          </a:prstGeom>
          <a:pattFill prst="ltDnDiag">
            <a:fgClr>
              <a:srgbClr val="E2E2E2"/>
            </a:fgClr>
            <a:bgClr>
              <a:schemeClr val="bg1"/>
            </a:bgClr>
          </a:pattFill>
          <a:ln w="57150" cmpd="sng"/>
        </p:spPr>
        <p:style>
          <a:lnRef idx="3">
            <a:schemeClr val="lt1"/>
          </a:lnRef>
          <a:fillRef idx="1">
            <a:schemeClr val="accent5"/>
          </a:fillRef>
          <a:effectRef idx="1">
            <a:schemeClr val="accent5"/>
          </a:effectRef>
          <a:fontRef idx="minor">
            <a:schemeClr val="lt1"/>
          </a:fontRef>
        </p:style>
        <p:txBody>
          <a:bodyPr anchor="ctr"/>
          <a:lstStyle/>
          <a:p>
            <a:pPr marL="171450" indent="-171450">
              <a:buFont typeface="Wingdings" charset="2"/>
              <a:buChar char="§"/>
              <a:defRPr/>
            </a:pPr>
            <a:r>
              <a:rPr lang="es-ES" sz="1000" b="1" dirty="0" smtClean="0">
                <a:solidFill>
                  <a:schemeClr val="tx1">
                    <a:lumMod val="65000"/>
                    <a:lumOff val="35000"/>
                  </a:schemeClr>
                </a:solidFill>
              </a:rPr>
              <a:t>ZONAS </a:t>
            </a:r>
            <a:r>
              <a:rPr lang="es-ES" sz="1000" b="1" dirty="0">
                <a:solidFill>
                  <a:schemeClr val="tx1">
                    <a:lumMod val="65000"/>
                    <a:lumOff val="35000"/>
                  </a:schemeClr>
                </a:solidFill>
              </a:rPr>
              <a:t>POTENCIALES PARA EL USO MINERO</a:t>
            </a:r>
          </a:p>
        </p:txBody>
      </p:sp>
      <p:sp>
        <p:nvSpPr>
          <p:cNvPr id="20" name="Marcador de número de diapositiva 19"/>
          <p:cNvSpPr>
            <a:spLocks noGrp="1"/>
          </p:cNvSpPr>
          <p:nvPr>
            <p:ph type="sldNum" sz="quarter" idx="4"/>
          </p:nvPr>
        </p:nvSpPr>
        <p:spPr>
          <a:xfrm>
            <a:off x="9129464" y="6474112"/>
            <a:ext cx="792088" cy="360040"/>
          </a:xfrm>
        </p:spPr>
        <p:txBody>
          <a:bodyPr/>
          <a:lstStyle/>
          <a:p>
            <a:pPr>
              <a:defRPr/>
            </a:pPr>
            <a:fld id="{44BF79FD-600A-4739-AA40-0E9697B0501E}" type="slidenum">
              <a:rPr lang="es-ES" altLang="es-ES" smtClean="0"/>
              <a:pPr>
                <a:defRPr/>
              </a:pPr>
              <a:t>9</a:t>
            </a:fld>
            <a:endParaRPr lang="es-ES" altLang="es-ES" dirty="0"/>
          </a:p>
        </p:txBody>
      </p:sp>
      <p:sp>
        <p:nvSpPr>
          <p:cNvPr id="50" name="Rectangle 4"/>
          <p:cNvSpPr>
            <a:spLocks/>
          </p:cNvSpPr>
          <p:nvPr/>
        </p:nvSpPr>
        <p:spPr bwMode="auto">
          <a:xfrm>
            <a:off x="668524" y="908705"/>
            <a:ext cx="8640000" cy="703648"/>
          </a:xfrm>
          <a:prstGeom prst="rect">
            <a:avLst/>
          </a:prstGeom>
          <a:noFill/>
          <a:ln w="12700" cap="flat">
            <a:noFill/>
            <a:miter lim="800000"/>
            <a:headEnd type="none" w="med" len="med"/>
            <a:tailEnd type="none" w="med" len="med"/>
          </a:ln>
          <a:effectLst/>
        </p:spPr>
        <p:txBody>
          <a:bodyPr lIns="0" tIns="0" rIns="0" bIns="0" anchor="ctr"/>
          <a:lstStyle/>
          <a:p>
            <a:r>
              <a:rPr lang="es-ES" sz="3600" dirty="0" smtClean="0">
                <a:solidFill>
                  <a:schemeClr val="tx1">
                    <a:lumMod val="75000"/>
                    <a:lumOff val="25000"/>
                  </a:schemeClr>
                </a:solidFill>
                <a:latin typeface="Helvetica"/>
                <a:ea typeface="Gill Sans" charset="0"/>
                <a:cs typeface="Helvetica"/>
                <a:sym typeface="Gill Sans" charset="0"/>
              </a:rPr>
              <a:t>Mapas de ordenación minero-ambiental</a:t>
            </a:r>
            <a:endParaRPr lang="es-ES" sz="3600" dirty="0">
              <a:solidFill>
                <a:schemeClr val="tx1">
                  <a:lumMod val="75000"/>
                  <a:lumOff val="25000"/>
                </a:schemeClr>
              </a:solidFill>
              <a:latin typeface="Helvetica"/>
              <a:ea typeface="Gill Sans" charset="0"/>
              <a:cs typeface="Helvetica"/>
              <a:sym typeface="Gill Sans" charset="0"/>
            </a:endParaRPr>
          </a:p>
        </p:txBody>
      </p:sp>
    </p:spTree>
    <p:extLst>
      <p:ext uri="{BB962C8B-B14F-4D97-AF65-F5344CB8AC3E}">
        <p14:creationId xmlns:p14="http://schemas.microsoft.com/office/powerpoint/2010/main" val="3966921971"/>
      </p:ext>
    </p:extLst>
  </p:cSld>
  <p:clrMapOvr>
    <a:masterClrMapping/>
  </p:clrMapOvr>
  <p:transition spd="slow" advTm="5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up)">
                                      <p:cBhvr>
                                        <p:cTn id="35" dur="500"/>
                                        <p:tgtEl>
                                          <p:spTgt spid="29"/>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up)">
                                      <p:cBhvr>
                                        <p:cTn id="39" dur="500"/>
                                        <p:tgtEl>
                                          <p:spTgt spid="4"/>
                                        </p:tgtEl>
                                      </p:cBhvr>
                                    </p:animEffect>
                                  </p:childTnLst>
                                </p:cTn>
                              </p:par>
                            </p:childTnLst>
                          </p:cTn>
                        </p:par>
                        <p:par>
                          <p:cTn id="40" fill="hold">
                            <p:stCondLst>
                              <p:cond delay="4500"/>
                            </p:stCondLst>
                            <p:childTnLst>
                              <p:par>
                                <p:cTn id="41" presetID="1"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7" grpId="0" animBg="1"/>
      <p:bldP spid="24" grpId="0" animBg="1"/>
      <p:bldP spid="26" grpId="0" animBg="1"/>
      <p:bldP spid="27" grpId="0" animBg="1"/>
      <p:bldP spid="28" grpId="0" animBg="1"/>
      <p:bldP spid="29"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4507</TotalTime>
  <Words>2487</Words>
  <Application>Microsoft Office PowerPoint</Application>
  <PresentationFormat>A4 (210 x 297 mm)</PresentationFormat>
  <Paragraphs>404</Paragraphs>
  <Slides>27</Slides>
  <Notes>0</Notes>
  <HiddenSlides>0</HiddenSlides>
  <MMClips>0</MMClips>
  <ScaleCrop>false</ScaleCrop>
  <HeadingPairs>
    <vt:vector size="4" baseType="variant">
      <vt:variant>
        <vt:lpstr>Tema</vt:lpstr>
      </vt:variant>
      <vt:variant>
        <vt:i4>1</vt:i4>
      </vt:variant>
      <vt:variant>
        <vt:lpstr>Títulos de diapositiva</vt:lpstr>
      </vt:variant>
      <vt:variant>
        <vt:i4>27</vt:i4>
      </vt:variant>
    </vt:vector>
  </HeadingPairs>
  <TitlesOfParts>
    <vt:vector size="28"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Israel</dc:creator>
  <cp:lastModifiedBy>Lirio</cp:lastModifiedBy>
  <cp:revision>335</cp:revision>
  <cp:lastPrinted>2013-04-08T08:02:02Z</cp:lastPrinted>
  <dcterms:created xsi:type="dcterms:W3CDTF">2012-10-10T10:18:13Z</dcterms:created>
  <dcterms:modified xsi:type="dcterms:W3CDTF">2017-02-15T00:25:17Z</dcterms:modified>
</cp:coreProperties>
</file>