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1" r:id="rId2"/>
    <p:sldMasterId id="2147483661" r:id="rId3"/>
    <p:sldMasterId id="2147483671" r:id="rId4"/>
  </p:sldMasterIdLst>
  <p:notesMasterIdLst>
    <p:notesMasterId r:id="rId26"/>
  </p:notesMasterIdLst>
  <p:handoutMasterIdLst>
    <p:handoutMasterId r:id="rId27"/>
  </p:handoutMasterIdLst>
  <p:sldIdLst>
    <p:sldId id="298" r:id="rId5"/>
    <p:sldId id="281" r:id="rId6"/>
    <p:sldId id="299" r:id="rId7"/>
    <p:sldId id="282" r:id="rId8"/>
    <p:sldId id="283" r:id="rId9"/>
    <p:sldId id="284" r:id="rId10"/>
    <p:sldId id="300" r:id="rId11"/>
    <p:sldId id="285" r:id="rId12"/>
    <p:sldId id="301" r:id="rId13"/>
    <p:sldId id="287" r:id="rId14"/>
    <p:sldId id="296" r:id="rId15"/>
    <p:sldId id="302" r:id="rId16"/>
    <p:sldId id="303" r:id="rId17"/>
    <p:sldId id="304" r:id="rId18"/>
    <p:sldId id="305" r:id="rId19"/>
    <p:sldId id="306" r:id="rId20"/>
    <p:sldId id="307" r:id="rId21"/>
    <p:sldId id="308" r:id="rId22"/>
    <p:sldId id="309" r:id="rId23"/>
    <p:sldId id="310" r:id="rId24"/>
    <p:sldId id="311" r:id="rId2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487DF09D-21AD-A243-A70B-1D952D76FEEC}">
          <p14:sldIdLst>
            <p14:sldId id="298"/>
          </p14:sldIdLst>
        </p14:section>
        <p14:section name="Sección sin título" id="{36EE4A38-0061-2240-AC42-7BE7842B2D52}">
          <p14:sldIdLst>
            <p14:sldId id="281"/>
            <p14:sldId id="299"/>
            <p14:sldId id="282"/>
            <p14:sldId id="283"/>
            <p14:sldId id="284"/>
            <p14:sldId id="300"/>
            <p14:sldId id="285"/>
            <p14:sldId id="301"/>
            <p14:sldId id="287"/>
            <p14:sldId id="296"/>
            <p14:sldId id="302"/>
            <p14:sldId id="303"/>
            <p14:sldId id="304"/>
            <p14:sldId id="305"/>
            <p14:sldId id="306"/>
            <p14:sldId id="307"/>
            <p14:sldId id="308"/>
            <p14:sldId id="309"/>
            <p14:sldId id="310"/>
            <p14:sldId id="311"/>
          </p14:sldIdLst>
        </p14:section>
      </p14:sectionLst>
    </p:ext>
    <p:ext uri="{EFAFB233-063F-42B5-8137-9DF3F51BA10A}">
      <p15:sldGuideLst xmlns="" xmlns:p15="http://schemas.microsoft.com/office/powerpoint/2012/main">
        <p15:guide id="1" orient="horz">
          <p15:clr>
            <a:srgbClr val="A4A3A4"/>
          </p15:clr>
        </p15:guide>
        <p15:guide id="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ia Sanchez" initials="" lastIdx="2" clrIdx="0"/>
  <p:cmAuthor id="1" name="Emilio" initials="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58F"/>
    <a:srgbClr val="2285A4"/>
    <a:srgbClr val="DD09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2" autoAdjust="0"/>
    <p:restoredTop sz="94688"/>
  </p:normalViewPr>
  <p:slideViewPr>
    <p:cSldViewPr snapToGrid="0" snapToObjects="1">
      <p:cViewPr>
        <p:scale>
          <a:sx n="80" d="100"/>
          <a:sy n="80" d="100"/>
        </p:scale>
        <p:origin x="-150" y="-84"/>
      </p:cViewPr>
      <p:guideLst>
        <p:guide orient="horz"/>
        <p:guide/>
      </p:guideLst>
    </p:cSldViewPr>
  </p:slideViewPr>
  <p:notesTextViewPr>
    <p:cViewPr>
      <p:scale>
        <a:sx n="100" d="100"/>
        <a:sy n="100" d="100"/>
      </p:scale>
      <p:origin x="0" y="0"/>
    </p:cViewPr>
  </p:notesTextViewPr>
  <p:notesViewPr>
    <p:cSldViewPr snapToGrid="0" snapToObjects="1">
      <p:cViewPr varScale="1">
        <p:scale>
          <a:sx n="85" d="100"/>
          <a:sy n="85" d="100"/>
        </p:scale>
        <p:origin x="-408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B68C12-1011-A344-8587-661BAEF01AE3}" type="datetime1">
              <a:rPr lang="es-ES" smtClean="0"/>
              <a:t>20/03/2017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3EE04D-08EE-224F-8140-3C9447CD2655}" type="slidenum">
              <a:rPr lang="es-ES" smtClean="0"/>
              <a:t>‹Nº›</a:t>
            </a:fld>
            <a:endParaRPr lang="es-ES"/>
          </a:p>
        </p:txBody>
      </p:sp>
    </p:spTree>
    <p:extLst>
      <p:ext uri="{BB962C8B-B14F-4D97-AF65-F5344CB8AC3E}">
        <p14:creationId xmlns:p14="http://schemas.microsoft.com/office/powerpoint/2010/main" val="35041724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9C86A-0220-1641-A454-50F304A8A58E}" type="datetime1">
              <a:rPr lang="es-ES" smtClean="0"/>
              <a:t>20/03/2017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01322-E815-F54B-97E9-FF8D8CC272A3}" type="slidenum">
              <a:rPr lang="es-ES" smtClean="0"/>
              <a:t>‹Nº›</a:t>
            </a:fld>
            <a:endParaRPr lang="es-ES"/>
          </a:p>
        </p:txBody>
      </p:sp>
    </p:spTree>
    <p:extLst>
      <p:ext uri="{BB962C8B-B14F-4D97-AF65-F5344CB8AC3E}">
        <p14:creationId xmlns:p14="http://schemas.microsoft.com/office/powerpoint/2010/main" val="1456192676"/>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endParaRPr lang="es-ES"/>
          </a:p>
        </p:txBody>
      </p:sp>
      <p:sp>
        <p:nvSpPr>
          <p:cNvPr id="5" name="Marcador de número de diapositiva 4"/>
          <p:cNvSpPr>
            <a:spLocks noGrp="1"/>
          </p:cNvSpPr>
          <p:nvPr>
            <p:ph type="sldNum" sz="quarter" idx="11"/>
          </p:nvPr>
        </p:nvSpPr>
        <p:spPr/>
        <p:txBody>
          <a:bodyPr/>
          <a:lstStyle/>
          <a:p>
            <a:fld id="{0E601322-E815-F54B-97E9-FF8D8CC272A3}" type="slidenum">
              <a:rPr lang="es-ES" smtClean="0"/>
              <a:t>1</a:t>
            </a:fld>
            <a:endParaRPr lang="es-ES"/>
          </a:p>
        </p:txBody>
      </p:sp>
    </p:spTree>
    <p:extLst>
      <p:ext uri="{BB962C8B-B14F-4D97-AF65-F5344CB8AC3E}">
        <p14:creationId xmlns:p14="http://schemas.microsoft.com/office/powerpoint/2010/main" val="358040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413CFB8-A3BF-43ED-9DD3-8BA705D01DB4}" type="slidenum">
              <a:rPr lang="es-ES" smtClean="0"/>
              <a:pPr/>
              <a:t>2</a:t>
            </a:fld>
            <a:endParaRPr lang="es-ES"/>
          </a:p>
        </p:txBody>
      </p:sp>
      <p:sp>
        <p:nvSpPr>
          <p:cNvPr id="5" name="4 Marcador de pie de página"/>
          <p:cNvSpPr>
            <a:spLocks noGrp="1"/>
          </p:cNvSpPr>
          <p:nvPr>
            <p:ph type="ftr" sz="quarter" idx="1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413CFB8-A3BF-43ED-9DD3-8BA705D01DB4}" type="slidenum">
              <a:rPr lang="es-ES" smtClean="0"/>
              <a:pPr/>
              <a:t>4</a:t>
            </a:fld>
            <a:endParaRPr lang="es-ES"/>
          </a:p>
        </p:txBody>
      </p:sp>
      <p:sp>
        <p:nvSpPr>
          <p:cNvPr id="5" name="4 Marcador de pie de página"/>
          <p:cNvSpPr>
            <a:spLocks noGrp="1"/>
          </p:cNvSpPr>
          <p:nvPr>
            <p:ph type="ftr" sz="quarter" idx="1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413CFB8-A3BF-43ED-9DD3-8BA705D01DB4}" type="slidenum">
              <a:rPr lang="es-ES" smtClean="0"/>
              <a:pPr/>
              <a:t>5</a:t>
            </a:fld>
            <a:endParaRPr lang="es-ES"/>
          </a:p>
        </p:txBody>
      </p:sp>
      <p:sp>
        <p:nvSpPr>
          <p:cNvPr id="5" name="4 Marcador de pie de página"/>
          <p:cNvSpPr>
            <a:spLocks noGrp="1"/>
          </p:cNvSpPr>
          <p:nvPr>
            <p:ph type="ftr" sz="quarter" idx="1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413CFB8-A3BF-43ED-9DD3-8BA705D01DB4}" type="slidenum">
              <a:rPr lang="es-ES" smtClean="0"/>
              <a:pPr/>
              <a:t>6</a:t>
            </a:fld>
            <a:endParaRPr lang="es-ES"/>
          </a:p>
        </p:txBody>
      </p:sp>
      <p:sp>
        <p:nvSpPr>
          <p:cNvPr id="5" name="4 Marcador de pie de página"/>
          <p:cNvSpPr>
            <a:spLocks noGrp="1"/>
          </p:cNvSpPr>
          <p:nvPr>
            <p:ph type="ftr" sz="quarter" idx="1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pie de página 3"/>
          <p:cNvSpPr>
            <a:spLocks noGrp="1"/>
          </p:cNvSpPr>
          <p:nvPr>
            <p:ph type="ftr" sz="quarter" idx="10"/>
          </p:nvPr>
        </p:nvSpPr>
        <p:spPr/>
        <p:txBody>
          <a:bodyPr/>
          <a:lstStyle/>
          <a:p>
            <a:endParaRPr lang="es-ES"/>
          </a:p>
        </p:txBody>
      </p:sp>
      <p:sp>
        <p:nvSpPr>
          <p:cNvPr id="5" name="Marcador de número de diapositiva 4"/>
          <p:cNvSpPr>
            <a:spLocks noGrp="1"/>
          </p:cNvSpPr>
          <p:nvPr>
            <p:ph type="sldNum" sz="quarter" idx="11"/>
          </p:nvPr>
        </p:nvSpPr>
        <p:spPr/>
        <p:txBody>
          <a:bodyPr/>
          <a:lstStyle/>
          <a:p>
            <a:fld id="{0E601322-E815-F54B-97E9-FF8D8CC272A3}" type="slidenum">
              <a:rPr lang="es-ES" smtClean="0"/>
              <a:t>11</a:t>
            </a:fld>
            <a:endParaRPr lang="es-ES"/>
          </a:p>
        </p:txBody>
      </p:sp>
    </p:spTree>
    <p:extLst>
      <p:ext uri="{BB962C8B-B14F-4D97-AF65-F5344CB8AC3E}">
        <p14:creationId xmlns:p14="http://schemas.microsoft.com/office/powerpoint/2010/main" val="126890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4560" y="224392"/>
            <a:ext cx="6267495" cy="285495"/>
          </a:xfrm>
          <a:prstGeom prst="rect">
            <a:avLst/>
          </a:prstGeom>
        </p:spPr>
        <p:txBody>
          <a:bodyPr/>
          <a:lstStyle/>
          <a:p>
            <a:r>
              <a:rPr lang="es-ES_tradnl" smtClean="0"/>
              <a:t>Clic para editar título</a:t>
            </a:r>
            <a:endParaRPr lang="es-ES"/>
          </a:p>
        </p:txBody>
      </p:sp>
      <p:sp>
        <p:nvSpPr>
          <p:cNvPr id="4"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8"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1797359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6" name="8 Marcador de número de diapositiva"/>
          <p:cNvSpPr>
            <a:spLocks noGrp="1"/>
          </p:cNvSpPr>
          <p:nvPr>
            <p:ph type="sldNum" sz="quarter" idx="4"/>
          </p:nvPr>
        </p:nvSpPr>
        <p:spPr>
          <a:xfrm>
            <a:off x="8360729" y="6410863"/>
            <a:ext cx="664689" cy="360040"/>
          </a:xfrm>
          <a:prstGeom prst="rect">
            <a:avLst/>
          </a:prstGeom>
        </p:spPr>
        <p:txBody>
          <a:bodyPr vert="horz" wrap="square" lIns="91440" tIns="45720" rIns="91440" bIns="45720" numCol="1" anchor="ctr" anchorCtr="0" compatLnSpc="1">
            <a:prstTxWarp prst="textNoShape">
              <a:avLst/>
            </a:prstTxWarp>
          </a:bodyPr>
          <a:lstStyle>
            <a:lvl1pPr algn="r">
              <a:defRPr b="1">
                <a:solidFill>
                  <a:srgbClr val="DD0939"/>
                </a:solidFill>
                <a:latin typeface="Helvetica"/>
                <a:cs typeface="Helvetica"/>
              </a:defRPr>
            </a:lvl1pPr>
          </a:lstStyle>
          <a:p>
            <a:pPr>
              <a:defRPr/>
            </a:pPr>
            <a:fld id="{44BF79FD-600A-4739-AA40-0E9697B0501E}" type="slidenum">
              <a:rPr lang="es-ES" altLang="es-ES" smtClean="0"/>
              <a:pPr>
                <a:defRPr/>
              </a:pPr>
              <a:t>‹Nº›</a:t>
            </a:fld>
            <a:endParaRPr lang="es-ES" altLang="es-ES" dirty="0"/>
          </a:p>
        </p:txBody>
      </p:sp>
    </p:spTree>
    <p:extLst>
      <p:ext uri="{BB962C8B-B14F-4D97-AF65-F5344CB8AC3E}">
        <p14:creationId xmlns:p14="http://schemas.microsoft.com/office/powerpoint/2010/main" val="38783473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4560" y="224392"/>
            <a:ext cx="6267495" cy="285495"/>
          </a:xfrm>
          <a:prstGeom prst="rect">
            <a:avLst/>
          </a:prstGeom>
        </p:spPr>
        <p:txBody>
          <a:bodyPr/>
          <a:lstStyle/>
          <a:p>
            <a:r>
              <a:rPr lang="es-ES_tradnl" smtClean="0"/>
              <a:t>Clic para editar título</a:t>
            </a:r>
            <a:endParaRPr lang="es-ES"/>
          </a:p>
        </p:txBody>
      </p:sp>
      <p:sp>
        <p:nvSpPr>
          <p:cNvPr id="4"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8"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111422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0"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1"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82382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9"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0"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9203892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2031477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25976588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5086666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319313131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149774485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64291" tIns="32146" rIns="64291" bIns="32146"/>
          <a:lstStyle/>
          <a:p>
            <a:r>
              <a:rPr lang="en-US" smtClean="0"/>
              <a:t>Click to edit Master title style</a:t>
            </a:r>
            <a:endParaRPr lang="es-ES"/>
          </a:p>
        </p:txBody>
      </p:sp>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49578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0"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1"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3988087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4560" y="224392"/>
            <a:ext cx="6267495" cy="285495"/>
          </a:xfrm>
          <a:prstGeom prst="rect">
            <a:avLst/>
          </a:prstGeom>
        </p:spPr>
        <p:txBody>
          <a:bodyPr/>
          <a:lstStyle/>
          <a:p>
            <a:r>
              <a:rPr lang="es-ES_tradnl" smtClean="0"/>
              <a:t>Clic para editar título</a:t>
            </a:r>
            <a:endParaRPr lang="es-ES"/>
          </a:p>
        </p:txBody>
      </p:sp>
      <p:sp>
        <p:nvSpPr>
          <p:cNvPr id="4"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8"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111422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0"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1"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823829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9"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0"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9203892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20314771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25976588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5086666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319313131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14977448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64291" tIns="32146" rIns="64291" bIns="32146"/>
          <a:lstStyle/>
          <a:p>
            <a:r>
              <a:rPr lang="en-US" smtClean="0"/>
              <a:t>Click to edit Master title style</a:t>
            </a:r>
            <a:endParaRPr lang="es-ES"/>
          </a:p>
        </p:txBody>
      </p:sp>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495788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4560" y="224392"/>
            <a:ext cx="6267495" cy="285495"/>
          </a:xfrm>
          <a:prstGeom prst="rect">
            <a:avLst/>
          </a:prstGeom>
        </p:spPr>
        <p:txBody>
          <a:bodyPr/>
          <a:lstStyle/>
          <a:p>
            <a:r>
              <a:rPr lang="es-ES_tradnl" smtClean="0"/>
              <a:t>Clic para editar título</a:t>
            </a:r>
            <a:endParaRPr lang="es-ES"/>
          </a:p>
        </p:txBody>
      </p:sp>
      <p:sp>
        <p:nvSpPr>
          <p:cNvPr id="4"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8"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11142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9"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0"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36894231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0"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1"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823829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9" name="Título 1"/>
          <p:cNvSpPr>
            <a:spLocks noGrp="1"/>
          </p:cNvSpPr>
          <p:nvPr>
            <p:ph type="title"/>
          </p:nvPr>
        </p:nvSpPr>
        <p:spPr>
          <a:xfrm>
            <a:off x="174560" y="224392"/>
            <a:ext cx="8229600" cy="285495"/>
          </a:xfrm>
          <a:prstGeom prst="rect">
            <a:avLst/>
          </a:prstGeom>
        </p:spPr>
        <p:txBody>
          <a:bodyPr/>
          <a:lstStyle/>
          <a:p>
            <a:r>
              <a:rPr lang="es-ES_tradnl" smtClean="0"/>
              <a:t>Clic para editar título</a:t>
            </a:r>
            <a:endParaRPr lang="es-ES"/>
          </a:p>
        </p:txBody>
      </p:sp>
      <p:sp>
        <p:nvSpPr>
          <p:cNvPr id="10" name="Marcador de texto 3"/>
          <p:cNvSpPr>
            <a:spLocks noGrp="1"/>
          </p:cNvSpPr>
          <p:nvPr>
            <p:ph type="body" sz="quarter" idx="14" hasCustomPrompt="1"/>
          </p:nvPr>
        </p:nvSpPr>
        <p:spPr>
          <a:xfrm>
            <a:off x="174560" y="509887"/>
            <a:ext cx="3836988" cy="360406"/>
          </a:xfrm>
          <a:prstGeom prst="rect">
            <a:avLst/>
          </a:prstGeom>
        </p:spPr>
        <p:txBody>
          <a:bodyPr vert="horz"/>
          <a:lstStyle>
            <a:lvl1pPr marL="0" indent="0">
              <a:buNone/>
              <a:defRPr sz="1800">
                <a:solidFill>
                  <a:srgbClr val="7F7F7F"/>
                </a:solidFill>
                <a:latin typeface="Helvetica"/>
                <a:cs typeface="Helvetica"/>
              </a:defRPr>
            </a:lvl1pPr>
          </a:lstStyle>
          <a:p>
            <a:pPr lvl="0"/>
            <a:r>
              <a:rPr lang="es-ES_tradnl" dirty="0" smtClean="0"/>
              <a:t>subtitulo</a:t>
            </a:r>
            <a:endParaRPr lang="es-ES" dirty="0"/>
          </a:p>
        </p:txBody>
      </p:sp>
      <p:sp>
        <p:nvSpPr>
          <p:cNvPr id="5"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920389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2031477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25976588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5086666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319313131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149774485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64291" tIns="32146" rIns="64291" bIns="32146"/>
          <a:lstStyle/>
          <a:p>
            <a:r>
              <a:rPr lang="en-US" smtClean="0"/>
              <a:t>Click to edit Master title style</a:t>
            </a:r>
            <a:endParaRPr lang="es-ES"/>
          </a:p>
        </p:txBody>
      </p:sp>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49578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42944401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4294440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4294440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8941804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242944401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64291" tIns="32146" rIns="64291" bIns="32146"/>
          <a:lstStyle/>
          <a:p>
            <a:r>
              <a:rPr lang="en-US" smtClean="0"/>
              <a:t>Click to edit Master title style</a:t>
            </a:r>
            <a:endParaRPr lang="es-ES"/>
          </a:p>
        </p:txBody>
      </p:sp>
      <p:sp>
        <p:nvSpPr>
          <p:cNvPr id="3"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spTree>
    <p:extLst>
      <p:ext uri="{BB962C8B-B14F-4D97-AF65-F5344CB8AC3E}">
        <p14:creationId xmlns:p14="http://schemas.microsoft.com/office/powerpoint/2010/main" val="3591380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jp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n 1" descr="logoBSsin.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6" name="Conector recto 15"/>
          <p:cNvCxnSpPr/>
          <p:nvPr userDrawn="1"/>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p:cNvCxnSpPr/>
          <p:nvPr userDrawn="1"/>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userDrawn="1"/>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‹Nº›</a:t>
            </a:fld>
            <a:endParaRPr lang="es-ES" dirty="0"/>
          </a:p>
        </p:txBody>
      </p:sp>
      <p:cxnSp>
        <p:nvCxnSpPr>
          <p:cNvPr id="13" name="Conector recto 12"/>
          <p:cNvCxnSpPr/>
          <p:nvPr userDrawn="1"/>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7"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pic>
        <p:nvPicPr>
          <p:cNvPr id="8"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0" name="Conector recto 9"/>
          <p:cNvCxnSpPr/>
          <p:nvPr userDrawn="1"/>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84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60" r:id="rId7"/>
    <p:sldLayoutId id="2147483658" r:id="rId8"/>
    <p:sldLayoutId id="2147483659" r:id="rId9"/>
    <p:sldLayoutId id="2147483691" r:id="rId10"/>
  </p:sldLayoutIdLst>
  <p:hf sldNum="0" hdr="0" ftr="0"/>
  <p:txStyles>
    <p:title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descr="logoBSsin.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17524" y="394392"/>
            <a:ext cx="1116752" cy="388703"/>
          </a:xfrm>
          <a:prstGeom prst="rect">
            <a:avLst/>
          </a:prstGeom>
        </p:spPr>
      </p:pic>
      <p:cxnSp>
        <p:nvCxnSpPr>
          <p:cNvPr id="16" name="Conector recto 15"/>
          <p:cNvCxnSpPr/>
          <p:nvPr userDrawn="1"/>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p:cNvCxnSpPr/>
          <p:nvPr userDrawn="1"/>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userDrawn="1"/>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‹Nº›</a:t>
            </a:fld>
            <a:endParaRPr lang="es-ES" dirty="0"/>
          </a:p>
        </p:txBody>
      </p:sp>
      <p:cxnSp>
        <p:nvCxnSpPr>
          <p:cNvPr id="13" name="Conector recto 12"/>
          <p:cNvCxnSpPr/>
          <p:nvPr userDrawn="1"/>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7"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pic>
        <p:nvPicPr>
          <p:cNvPr id="8"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18728" y="378237"/>
            <a:ext cx="1280341" cy="299470"/>
          </a:xfrm>
          <a:prstGeom prst="rect">
            <a:avLst/>
          </a:prstGeom>
        </p:spPr>
      </p:pic>
    </p:spTree>
    <p:extLst>
      <p:ext uri="{BB962C8B-B14F-4D97-AF65-F5344CB8AC3E}">
        <p14:creationId xmlns:p14="http://schemas.microsoft.com/office/powerpoint/2010/main" val="131194392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sldNum="0" hdr="0" ftr="0"/>
  <p:txStyles>
    <p:title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descr="logoBSsin.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17524" y="394392"/>
            <a:ext cx="1116752" cy="388703"/>
          </a:xfrm>
          <a:prstGeom prst="rect">
            <a:avLst/>
          </a:prstGeom>
        </p:spPr>
      </p:pic>
      <p:cxnSp>
        <p:nvCxnSpPr>
          <p:cNvPr id="16" name="Conector recto 15"/>
          <p:cNvCxnSpPr/>
          <p:nvPr userDrawn="1"/>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p:cNvCxnSpPr/>
          <p:nvPr userDrawn="1"/>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userDrawn="1"/>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‹Nº›</a:t>
            </a:fld>
            <a:endParaRPr lang="es-ES" dirty="0"/>
          </a:p>
        </p:txBody>
      </p:sp>
      <p:cxnSp>
        <p:nvCxnSpPr>
          <p:cNvPr id="13" name="Conector recto 12"/>
          <p:cNvCxnSpPr/>
          <p:nvPr userDrawn="1"/>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7"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pic>
        <p:nvPicPr>
          <p:cNvPr id="8"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18728" y="378237"/>
            <a:ext cx="1280341" cy="299470"/>
          </a:xfrm>
          <a:prstGeom prst="rect">
            <a:avLst/>
          </a:prstGeom>
        </p:spPr>
      </p:pic>
    </p:spTree>
    <p:extLst>
      <p:ext uri="{BB962C8B-B14F-4D97-AF65-F5344CB8AC3E}">
        <p14:creationId xmlns:p14="http://schemas.microsoft.com/office/powerpoint/2010/main" val="1311943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p:txStyles>
    <p:title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n 1" descr="logoBSsin.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17524" y="394392"/>
            <a:ext cx="1116752" cy="388703"/>
          </a:xfrm>
          <a:prstGeom prst="rect">
            <a:avLst/>
          </a:prstGeom>
        </p:spPr>
      </p:pic>
      <p:cxnSp>
        <p:nvCxnSpPr>
          <p:cNvPr id="16" name="Conector recto 15"/>
          <p:cNvCxnSpPr/>
          <p:nvPr userDrawn="1"/>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7" name="Conector recto 16"/>
          <p:cNvCxnSpPr/>
          <p:nvPr userDrawn="1"/>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userDrawn="1"/>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‹Nº›</a:t>
            </a:fld>
            <a:endParaRPr lang="es-ES" dirty="0"/>
          </a:p>
        </p:txBody>
      </p:sp>
      <p:cxnSp>
        <p:nvCxnSpPr>
          <p:cNvPr id="13" name="Conector recto 12"/>
          <p:cNvCxnSpPr/>
          <p:nvPr userDrawn="1"/>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7" name="Marcador de fecha 3"/>
          <p:cNvSpPr>
            <a:spLocks noGrp="1"/>
          </p:cNvSpPr>
          <p:nvPr>
            <p:ph type="dt" sz="half" idx="2"/>
          </p:nvPr>
        </p:nvSpPr>
        <p:spPr>
          <a:xfrm>
            <a:off x="5950816" y="6298894"/>
            <a:ext cx="2546580" cy="403921"/>
          </a:xfrm>
          <a:prstGeom prst="rect">
            <a:avLst/>
          </a:prstGeom>
        </p:spPr>
        <p:txBody>
          <a:bodyPr vert="horz" lIns="91440" tIns="45720" rIns="91440" bIns="45720" rtlCol="0" anchor="ctr"/>
          <a:lstStyle>
            <a:lvl1pPr algn="r">
              <a:defRPr sz="1000" b="0">
                <a:solidFill>
                  <a:schemeClr val="tx1">
                    <a:tint val="75000"/>
                  </a:schemeClr>
                </a:solidFill>
                <a:latin typeface="Helvetica"/>
                <a:cs typeface="Helvetica"/>
              </a:defRPr>
            </a:lvl1pPr>
          </a:lstStyle>
          <a:p>
            <a:r>
              <a:rPr lang="es-ES_tradnl" dirty="0" err="1" smtClean="0"/>
              <a:t>www.teyde.pe</a:t>
            </a:r>
            <a:r>
              <a:rPr lang="es-ES_tradnl" dirty="0" smtClean="0"/>
              <a:t>  l  2014</a:t>
            </a:r>
            <a:endParaRPr lang="es-ES" dirty="0"/>
          </a:p>
        </p:txBody>
      </p:sp>
      <p:pic>
        <p:nvPicPr>
          <p:cNvPr id="8" name="Picture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18728" y="378237"/>
            <a:ext cx="1280341" cy="299470"/>
          </a:xfrm>
          <a:prstGeom prst="rect">
            <a:avLst/>
          </a:prstGeom>
        </p:spPr>
      </p:pic>
    </p:spTree>
    <p:extLst>
      <p:ext uri="{BB962C8B-B14F-4D97-AF65-F5344CB8AC3E}">
        <p14:creationId xmlns:p14="http://schemas.microsoft.com/office/powerpoint/2010/main" val="131194392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ftr="0"/>
  <p:txStyles>
    <p:title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7.jpg"/><Relationship Id="rId1" Type="http://schemas.openxmlformats.org/officeDocument/2006/relationships/slideLayout" Target="../slideLayouts/slideLayout9.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9.xml"/><Relationship Id="rId6" Type="http://schemas.openxmlformats.org/officeDocument/2006/relationships/image" Target="../media/image27.jpg"/><Relationship Id="rId5" Type="http://schemas.openxmlformats.org/officeDocument/2006/relationships/image" Target="../media/image2.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jpeg"/><Relationship Id="rId1" Type="http://schemas.openxmlformats.org/officeDocument/2006/relationships/slideLayout" Target="../slideLayouts/slideLayout9.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 Id="rId6" Type="http://schemas.openxmlformats.org/officeDocument/2006/relationships/image" Target="../media/image27.jpg"/><Relationship Id="rId5" Type="http://schemas.microsoft.com/office/2007/relationships/hdphoto" Target="../media/hdphoto1.wdp"/><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9.xml"/><Relationship Id="rId6" Type="http://schemas.openxmlformats.org/officeDocument/2006/relationships/image" Target="../media/image22.jpg"/><Relationship Id="rId5" Type="http://schemas.openxmlformats.org/officeDocument/2006/relationships/image" Target="../media/image8.jp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gpowerpoint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5" y="0"/>
            <a:ext cx="9244310" cy="6926935"/>
          </a:xfrm>
          <a:prstGeom prst="rect">
            <a:avLst/>
          </a:prstGeom>
        </p:spPr>
      </p:pic>
      <p:sp>
        <p:nvSpPr>
          <p:cNvPr id="9" name="Rectángulo 8"/>
          <p:cNvSpPr/>
          <p:nvPr/>
        </p:nvSpPr>
        <p:spPr>
          <a:xfrm>
            <a:off x="-36825" y="952558"/>
            <a:ext cx="4089221" cy="17195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               </a:t>
            </a:r>
            <a:endParaRPr lang="es-ES" dirty="0"/>
          </a:p>
        </p:txBody>
      </p:sp>
      <p:pic>
        <p:nvPicPr>
          <p:cNvPr id="10" name="Imagen 9" descr="logoBSs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82" y="1937966"/>
            <a:ext cx="1646024" cy="57292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8610" y="1921254"/>
            <a:ext cx="1877616" cy="439172"/>
          </a:xfrm>
          <a:prstGeom prst="rect">
            <a:avLst/>
          </a:prstGeom>
        </p:spPr>
      </p:pic>
      <p:cxnSp>
        <p:nvCxnSpPr>
          <p:cNvPr id="15" name="Conector recto 14"/>
          <p:cNvCxnSpPr/>
          <p:nvPr/>
        </p:nvCxnSpPr>
        <p:spPr>
          <a:xfrm>
            <a:off x="1926693" y="2003453"/>
            <a:ext cx="0" cy="668636"/>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6" name="CuadroTexto 15"/>
          <p:cNvSpPr txBox="1"/>
          <p:nvPr/>
        </p:nvSpPr>
        <p:spPr>
          <a:xfrm>
            <a:off x="259028" y="1128870"/>
            <a:ext cx="3350529" cy="507831"/>
          </a:xfrm>
          <a:prstGeom prst="rect">
            <a:avLst/>
          </a:prstGeom>
          <a:noFill/>
        </p:spPr>
        <p:txBody>
          <a:bodyPr wrap="square" rtlCol="0">
            <a:spAutoFit/>
          </a:bodyPr>
          <a:lstStyle/>
          <a:p>
            <a:pPr algn="just">
              <a:lnSpc>
                <a:spcPct val="90000"/>
              </a:lnSpc>
            </a:pPr>
            <a:r>
              <a:rPr lang="en-US" sz="1000" i="1" dirty="0">
                <a:solidFill>
                  <a:schemeClr val="bg1">
                    <a:lumMod val="50000"/>
                  </a:schemeClr>
                </a:solidFill>
                <a:latin typeface="Helvetica"/>
                <a:cs typeface="Helvetica"/>
              </a:rPr>
              <a:t>A tool for sharing ideas, knowledge and best practices related to climate change, green economies and sustainable development.</a:t>
            </a:r>
            <a:endParaRPr lang="es-ES" sz="1000" i="1" dirty="0">
              <a:solidFill>
                <a:schemeClr val="bg1">
                  <a:lumMod val="50000"/>
                </a:schemeClr>
              </a:solidFill>
              <a:latin typeface="Helvetica"/>
              <a:cs typeface="Helvetica"/>
            </a:endParaRPr>
          </a:p>
        </p:txBody>
      </p:sp>
      <p:pic>
        <p:nvPicPr>
          <p:cNvPr id="14" name="Imagen 12"/>
          <p:cNvPicPr>
            <a:picLocks noChangeAspect="1"/>
          </p:cNvPicPr>
          <p:nvPr/>
        </p:nvPicPr>
        <p:blipFill rotWithShape="1">
          <a:blip r:embed="rId6"/>
          <a:srcRect b="13689"/>
          <a:stretch/>
        </p:blipFill>
        <p:spPr>
          <a:xfrm>
            <a:off x="0" y="2178940"/>
            <a:ext cx="894688" cy="442785"/>
          </a:xfrm>
          <a:prstGeom prst="rect">
            <a:avLst/>
          </a:prstGeom>
        </p:spPr>
      </p:pic>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52395" y="952557"/>
            <a:ext cx="2172039" cy="1719531"/>
          </a:xfrm>
          <a:prstGeom prst="rect">
            <a:avLst/>
          </a:prstGeom>
        </p:spPr>
      </p:pic>
    </p:spTree>
    <p:extLst>
      <p:ext uri="{BB962C8B-B14F-4D97-AF65-F5344CB8AC3E}">
        <p14:creationId xmlns:p14="http://schemas.microsoft.com/office/powerpoint/2010/main" val="67863861"/>
      </p:ext>
    </p:extLst>
  </p:cSld>
  <p:clrMapOvr>
    <a:masterClrMapping/>
  </p:clrMapOvr>
  <p:transition spd="slow" advClick="0" advTm="4000">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Marcador de número de diapositiva"/>
          <p:cNvSpPr txBox="1">
            <a:spLocks/>
          </p:cNvSpPr>
          <p:nvPr/>
        </p:nvSpPr>
        <p:spPr>
          <a:xfrm>
            <a:off x="456095" y="6418125"/>
            <a:ext cx="673023" cy="504388"/>
          </a:xfrm>
          <a:prstGeom prst="rect">
            <a:avLst/>
          </a:prstGeom>
        </p:spPr>
        <p:txBody>
          <a:bodyPr vert="horz" lIns="91430" tIns="45716" rIns="91430" bIns="45716" rtlCol="0" anchor="ctr"/>
          <a:lstStyle>
            <a:defPPr>
              <a:defRPr lang="en-US"/>
            </a:defPPr>
            <a:lvl1pPr algn="r" rtl="0" fontAlgn="base">
              <a:spcBef>
                <a:spcPct val="0"/>
              </a:spcBef>
              <a:spcAft>
                <a:spcPct val="0"/>
              </a:spcAft>
              <a:defRPr sz="1700" kern="1200">
                <a:solidFill>
                  <a:schemeClr val="tx1">
                    <a:tint val="75000"/>
                  </a:schemeClr>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a:lstStyle>
          <a:p>
            <a:pPr algn="ctr"/>
            <a:fld id="{DC57DC65-BF46-4CA7-8DCA-684281661EE2}" type="slidenum">
              <a:rPr lang="en-US" sz="2500" b="1">
                <a:solidFill>
                  <a:schemeClr val="bg1"/>
                </a:solidFill>
                <a:latin typeface="Quattrocento Sans" pitchFamily="34" charset="0"/>
              </a:rPr>
              <a:pPr algn="ctr"/>
              <a:t>10</a:t>
            </a:fld>
            <a:endParaRPr lang="en-US" sz="2500" b="1" dirty="0">
              <a:solidFill>
                <a:schemeClr val="bg1"/>
              </a:solidFill>
              <a:latin typeface="Quattrocento Sans" pitchFamily="34" charset="0"/>
            </a:endParaRPr>
          </a:p>
        </p:txBody>
      </p:sp>
      <p:sp>
        <p:nvSpPr>
          <p:cNvPr id="10"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n-US" dirty="0">
                <a:solidFill>
                  <a:srgbClr val="4BACC6"/>
                </a:solidFill>
                <a:latin typeface="Helvetica"/>
                <a:cs typeface="Helvetica"/>
              </a:rPr>
              <a:t>Viewers: the information in full detail.</a:t>
            </a:r>
            <a:endParaRPr lang="es-ES" dirty="0">
              <a:solidFill>
                <a:srgbClr val="4BACC6"/>
              </a:solidFill>
              <a:latin typeface="Helvetica"/>
              <a:cs typeface="Helvetica"/>
            </a:endParaRPr>
          </a:p>
        </p:txBody>
      </p:sp>
      <p:grpSp>
        <p:nvGrpSpPr>
          <p:cNvPr id="2" name="Agrupar 1"/>
          <p:cNvGrpSpPr/>
          <p:nvPr/>
        </p:nvGrpSpPr>
        <p:grpSpPr>
          <a:xfrm>
            <a:off x="1043664" y="1834643"/>
            <a:ext cx="7014594" cy="4380011"/>
            <a:chOff x="594629" y="1834643"/>
            <a:chExt cx="7014594" cy="4380011"/>
          </a:xfrm>
        </p:grpSpPr>
        <p:sp>
          <p:nvSpPr>
            <p:cNvPr id="9" name="TextBox 8"/>
            <p:cNvSpPr txBox="1"/>
            <p:nvPr/>
          </p:nvSpPr>
          <p:spPr>
            <a:xfrm>
              <a:off x="608477" y="1834643"/>
              <a:ext cx="4010032" cy="1772793"/>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400" b="1">
                  <a:solidFill>
                    <a:schemeClr val="tx1">
                      <a:lumMod val="75000"/>
                      <a:lumOff val="25000"/>
                    </a:schemeClr>
                  </a:solidFill>
                  <a:latin typeface="Helvetica"/>
                  <a:cs typeface="Helvetica"/>
                </a:defRPr>
              </a:lvl1pPr>
            </a:lstStyle>
            <a:p>
              <a:endParaRPr lang="en-US" dirty="0" smtClean="0">
                <a:solidFill>
                  <a:schemeClr val="tx1">
                    <a:lumMod val="65000"/>
                    <a:lumOff val="35000"/>
                  </a:schemeClr>
                </a:solidFill>
              </a:endParaRPr>
            </a:p>
            <a:p>
              <a:pPr marL="342900" indent="-342900">
                <a:buAutoNum type="arabicPeriod"/>
              </a:pPr>
              <a:r>
                <a:rPr lang="en-US" dirty="0" smtClean="0">
                  <a:solidFill>
                    <a:srgbClr val="404040"/>
                  </a:solidFill>
                </a:rPr>
                <a:t>GIS viewer</a:t>
              </a:r>
            </a:p>
            <a:p>
              <a:endParaRPr lang="en-US" sz="1000" dirty="0">
                <a:solidFill>
                  <a:srgbClr val="404040"/>
                </a:solidFill>
              </a:endParaRPr>
            </a:p>
            <a:p>
              <a:pPr algn="just">
                <a:lnSpc>
                  <a:spcPct val="150000"/>
                </a:lnSpc>
              </a:pPr>
              <a:r>
                <a:rPr lang="en-US" sz="1000" dirty="0"/>
                <a:t>Module GIS </a:t>
              </a:r>
              <a:r>
                <a:rPr lang="en-US" sz="1000" b="0" dirty="0"/>
                <a:t>tool with thematic layers of territorial and general sustainability (zoning of the reserve, vegetation, geology, topography ...), and also related to the Strategic Plan and </a:t>
              </a:r>
              <a:r>
                <a:rPr lang="en-US" sz="1000" dirty="0"/>
                <a:t>Plan of Action of the Reserve.</a:t>
              </a:r>
              <a:endParaRPr lang="en-US" sz="900" dirty="0">
                <a:solidFill>
                  <a:schemeClr val="tx1">
                    <a:lumMod val="65000"/>
                    <a:lumOff val="35000"/>
                  </a:schemeClr>
                </a:solidFill>
              </a:endParaRPr>
            </a:p>
            <a:p>
              <a:pPr algn="just">
                <a:lnSpc>
                  <a:spcPct val="140000"/>
                </a:lnSpc>
              </a:pPr>
              <a:endParaRPr lang="en-US" sz="800" b="0" dirty="0" smtClean="0">
                <a:solidFill>
                  <a:schemeClr val="tx1">
                    <a:lumMod val="65000"/>
                    <a:lumOff val="3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714" y="1863190"/>
              <a:ext cx="2914394" cy="1889700"/>
            </a:xfrm>
            <a:prstGeom prst="rect">
              <a:avLst/>
            </a:prstGeom>
            <a:no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pic>
        <p:sp>
          <p:nvSpPr>
            <p:cNvPr id="12" name="TextBox 11"/>
            <p:cNvSpPr txBox="1"/>
            <p:nvPr/>
          </p:nvSpPr>
          <p:spPr>
            <a:xfrm>
              <a:off x="594629" y="4202605"/>
              <a:ext cx="4010032" cy="1831271"/>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400" b="1">
                  <a:solidFill>
                    <a:schemeClr val="tx1">
                      <a:lumMod val="75000"/>
                      <a:lumOff val="25000"/>
                    </a:schemeClr>
                  </a:solidFill>
                  <a:latin typeface="Helvetica"/>
                  <a:cs typeface="Helvetica"/>
                </a:defRPr>
              </a:lvl1pPr>
            </a:lstStyle>
            <a:p>
              <a:endParaRPr lang="en-US" dirty="0" smtClean="0">
                <a:solidFill>
                  <a:schemeClr val="tx1">
                    <a:lumMod val="65000"/>
                    <a:lumOff val="35000"/>
                  </a:schemeClr>
                </a:solidFill>
              </a:endParaRPr>
            </a:p>
            <a:p>
              <a:r>
                <a:rPr lang="en-US" dirty="0" smtClean="0">
                  <a:solidFill>
                    <a:srgbClr val="404040"/>
                  </a:solidFill>
                </a:rPr>
                <a:t>2. Indicators viewer.</a:t>
              </a:r>
            </a:p>
            <a:p>
              <a:endParaRPr lang="en-US" sz="1000" dirty="0" smtClean="0">
                <a:solidFill>
                  <a:srgbClr val="404040"/>
                </a:solidFill>
              </a:endParaRPr>
            </a:p>
            <a:p>
              <a:pPr algn="just">
                <a:lnSpc>
                  <a:spcPct val="150000"/>
                </a:lnSpc>
              </a:pPr>
              <a:r>
                <a:rPr lang="en-US" sz="1000" b="0" dirty="0"/>
                <a:t>Customized visualizer based on the sustainability indicators defined by the Biosphere Reserve. This visualizer will allow the identification, analysis ... of these indicators, so as to facilitate access to information and especially decision making for the management of the Reserve</a:t>
              </a: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4693223" y="4021829"/>
              <a:ext cx="2916000" cy="2192825"/>
            </a:xfrm>
            <a:prstGeom prst="rect">
              <a:avLst/>
            </a:prstGeom>
            <a:no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pic>
      </p:grpSp>
      <p:sp>
        <p:nvSpPr>
          <p:cNvPr id="15" name="TextBox 14"/>
          <p:cNvSpPr txBox="1"/>
          <p:nvPr/>
        </p:nvSpPr>
        <p:spPr>
          <a:xfrm>
            <a:off x="424595" y="1085459"/>
            <a:ext cx="8294810" cy="630942"/>
          </a:xfrm>
          <a:prstGeom prst="rect">
            <a:avLst/>
          </a:prstGeom>
          <a:noFill/>
        </p:spPr>
        <p:txBody>
          <a:bodyPr wrap="square" rtlCol="0">
            <a:spAutoFit/>
          </a:bodyPr>
          <a:lstStyle/>
          <a:p>
            <a:pPr algn="just">
              <a:lnSpc>
                <a:spcPct val="150000"/>
              </a:lnSpc>
            </a:pPr>
            <a:r>
              <a:rPr lang="en-US" sz="1200" dirty="0">
                <a:latin typeface="Helvetica" pitchFamily="34" charset="0"/>
                <a:cs typeface="Helvetica" pitchFamily="34" charset="0"/>
              </a:rPr>
              <a:t>RBD viewers provide access to detailed, friendly, intelligent information ... which facilitates decision-making in the management of the Biosphere Reserve.</a:t>
            </a:r>
            <a:endParaRPr lang="es-ES_tradnl" sz="1200" b="1" dirty="0"/>
          </a:p>
        </p:txBody>
      </p:sp>
      <p:sp>
        <p:nvSpPr>
          <p:cNvPr id="14"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Tree>
    <p:extLst>
      <p:ext uri="{BB962C8B-B14F-4D97-AF65-F5344CB8AC3E}">
        <p14:creationId xmlns:p14="http://schemas.microsoft.com/office/powerpoint/2010/main" val="3167503221"/>
      </p:ext>
    </p:extLst>
  </p:cSld>
  <p:clrMapOvr>
    <a:masterClrMapping/>
  </p:clrMapOvr>
  <p:transition spd="slow" advClick="0" advTm="24000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n-US" dirty="0">
                <a:solidFill>
                  <a:srgbClr val="4BACC6"/>
                </a:solidFill>
                <a:latin typeface="Helvetica"/>
                <a:cs typeface="Helvetica"/>
              </a:rPr>
              <a:t>Observatory and Apps: the value of information</a:t>
            </a:r>
            <a:endParaRPr lang="es-ES" dirty="0">
              <a:solidFill>
                <a:srgbClr val="4BACC6"/>
              </a:solidFill>
              <a:latin typeface="Helvetica"/>
              <a:cs typeface="Helvetica"/>
            </a:endParaRPr>
          </a:p>
        </p:txBody>
      </p:sp>
      <p:sp>
        <p:nvSpPr>
          <p:cNvPr id="10" name="TextBox 9"/>
          <p:cNvSpPr txBox="1"/>
          <p:nvPr/>
        </p:nvSpPr>
        <p:spPr>
          <a:xfrm>
            <a:off x="424595" y="1085459"/>
            <a:ext cx="8294810" cy="630942"/>
          </a:xfrm>
          <a:prstGeom prst="rect">
            <a:avLst/>
          </a:prstGeom>
          <a:noFill/>
        </p:spPr>
        <p:txBody>
          <a:bodyPr wrap="square" rtlCol="0">
            <a:spAutoFit/>
          </a:bodyPr>
          <a:lstStyle/>
          <a:p>
            <a:pPr algn="just">
              <a:lnSpc>
                <a:spcPct val="150000"/>
              </a:lnSpc>
            </a:pPr>
            <a:r>
              <a:rPr lang="en-US" sz="1200" dirty="0" err="1">
                <a:latin typeface="Helvetica" pitchFamily="34" charset="0"/>
                <a:cs typeface="Helvetica" pitchFamily="34" charset="0"/>
              </a:rPr>
              <a:t>RBDigital's</a:t>
            </a:r>
            <a:r>
              <a:rPr lang="en-US" sz="1200" dirty="0">
                <a:latin typeface="Helvetica" pitchFamily="34" charset="0"/>
                <a:cs typeface="Helvetica" pitchFamily="34" charset="0"/>
              </a:rPr>
              <a:t> "</a:t>
            </a:r>
            <a:r>
              <a:rPr lang="en-US" sz="1200" b="1" dirty="0">
                <a:latin typeface="Helvetica" pitchFamily="34" charset="0"/>
                <a:cs typeface="Helvetica" pitchFamily="34" charset="0"/>
              </a:rPr>
              <a:t>suite</a:t>
            </a:r>
            <a:r>
              <a:rPr lang="en-US" sz="1200" dirty="0">
                <a:latin typeface="Helvetica" pitchFamily="34" charset="0"/>
                <a:cs typeface="Helvetica" pitchFamily="34" charset="0"/>
              </a:rPr>
              <a:t>" orientation allows the </a:t>
            </a:r>
            <a:r>
              <a:rPr lang="en-US" sz="1200" b="1" dirty="0">
                <a:latin typeface="Helvetica" pitchFamily="34" charset="0"/>
                <a:cs typeface="Helvetica" pitchFamily="34" charset="0"/>
              </a:rPr>
              <a:t>interoperability</a:t>
            </a:r>
            <a:r>
              <a:rPr lang="en-US" sz="1200" dirty="0">
                <a:latin typeface="Helvetica" pitchFamily="34" charset="0"/>
                <a:cs typeface="Helvetica" pitchFamily="34" charset="0"/>
              </a:rPr>
              <a:t> of data between its solutions so that, once processed, it becomes useful information for decision making, its use for specific applications ...</a:t>
            </a:r>
            <a:endParaRPr lang="es-ES_tradnl" sz="1200" dirty="0"/>
          </a:p>
        </p:txBody>
      </p:sp>
      <p:grpSp>
        <p:nvGrpSpPr>
          <p:cNvPr id="3" name="Agrupar 2"/>
          <p:cNvGrpSpPr/>
          <p:nvPr/>
        </p:nvGrpSpPr>
        <p:grpSpPr>
          <a:xfrm>
            <a:off x="1885614" y="1985367"/>
            <a:ext cx="5372773" cy="3850607"/>
            <a:chOff x="2005093" y="1985367"/>
            <a:chExt cx="5372773" cy="3850607"/>
          </a:xfrm>
        </p:grpSpPr>
        <p:sp>
          <p:nvSpPr>
            <p:cNvPr id="4" name="TextBox 3"/>
            <p:cNvSpPr txBox="1"/>
            <p:nvPr/>
          </p:nvSpPr>
          <p:spPr>
            <a:xfrm>
              <a:off x="2005093" y="1985367"/>
              <a:ext cx="2772132" cy="1717393"/>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400" b="1">
                  <a:solidFill>
                    <a:schemeClr val="tx1">
                      <a:lumMod val="75000"/>
                      <a:lumOff val="25000"/>
                    </a:schemeClr>
                  </a:solidFill>
                  <a:latin typeface="Helvetica"/>
                  <a:cs typeface="Helvetica"/>
                </a:defRPr>
              </a:lvl1pPr>
            </a:lstStyle>
            <a:p>
              <a:pPr>
                <a:lnSpc>
                  <a:spcPct val="140000"/>
                </a:lnSpc>
              </a:pPr>
              <a:endParaRPr lang="en-US" sz="800" dirty="0"/>
            </a:p>
            <a:p>
              <a:pPr>
                <a:lnSpc>
                  <a:spcPct val="140000"/>
                </a:lnSpc>
              </a:pPr>
              <a:r>
                <a:rPr lang="en-US" dirty="0"/>
                <a:t>Observatory</a:t>
              </a:r>
              <a:endParaRPr lang="en-US" sz="1200" dirty="0"/>
            </a:p>
            <a:p>
              <a:pPr algn="just">
                <a:lnSpc>
                  <a:spcPct val="140000"/>
                </a:lnSpc>
              </a:pPr>
              <a:r>
                <a:rPr lang="en-US" sz="1000" b="0" dirty="0"/>
                <a:t>Process the information contained in digital RBD to facilitate decision making in matters of sustainable tourism plans, management of littoral and waters </a:t>
              </a:r>
              <a:r>
                <a:rPr lang="es-ES_tradnl" sz="1000" b="0" dirty="0" smtClean="0"/>
                <a:t>…</a:t>
              </a:r>
              <a:endParaRPr lang="es-ES_tradnl" sz="1200" b="0" dirty="0" smtClean="0"/>
            </a:p>
            <a:p>
              <a:pPr algn="just">
                <a:lnSpc>
                  <a:spcPct val="140000"/>
                </a:lnSpc>
              </a:pPr>
              <a:endParaRPr lang="es-ES_tradnl" sz="1200" b="0" dirty="0" smtClean="0"/>
            </a:p>
          </p:txBody>
        </p:sp>
        <p:pic>
          <p:nvPicPr>
            <p:cNvPr id="5" name="Picture 3"/>
            <p:cNvPicPr>
              <a:picLocks noChangeArrowheads="1"/>
            </p:cNvPicPr>
            <p:nvPr/>
          </p:nvPicPr>
          <p:blipFill>
            <a:blip r:embed="rId3" cstate="print"/>
            <a:srcRect/>
            <a:stretch>
              <a:fillRect/>
            </a:stretch>
          </p:blipFill>
          <p:spPr bwMode="auto">
            <a:xfrm>
              <a:off x="4854525" y="2006340"/>
              <a:ext cx="2523341" cy="1643175"/>
            </a:xfrm>
            <a:prstGeom prst="rect">
              <a:avLst/>
            </a:prstGeom>
            <a:no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pic>
        <p:sp>
          <p:nvSpPr>
            <p:cNvPr id="16" name="Rectángulo 15"/>
            <p:cNvSpPr/>
            <p:nvPr/>
          </p:nvSpPr>
          <p:spPr>
            <a:xfrm>
              <a:off x="4796040" y="3998794"/>
              <a:ext cx="2581826" cy="1837180"/>
            </a:xfrm>
            <a:prstGeom prst="rect">
              <a:avLst/>
            </a:prstGeom>
            <a:solidFill>
              <a:srgbClr val="FFFFFF"/>
            </a:solid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ln>
                  <a:solidFill>
                    <a:schemeClr val="tx1">
                      <a:lumMod val="65000"/>
                      <a:lumOff val="35000"/>
                    </a:schemeClr>
                  </a:solidFill>
                </a:ln>
                <a:noFill/>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7793" y="4027814"/>
              <a:ext cx="885291" cy="1730342"/>
            </a:xfrm>
            <a:prstGeom prst="rect">
              <a:avLst/>
            </a:prstGeom>
          </p:spPr>
        </p:pic>
        <p:sp>
          <p:nvSpPr>
            <p:cNvPr id="12" name="TextBox 11"/>
            <p:cNvSpPr txBox="1"/>
            <p:nvPr/>
          </p:nvSpPr>
          <p:spPr>
            <a:xfrm>
              <a:off x="2005093" y="3969322"/>
              <a:ext cx="2738712" cy="1492716"/>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400" b="1">
                  <a:solidFill>
                    <a:schemeClr val="tx1">
                      <a:lumMod val="75000"/>
                      <a:lumOff val="25000"/>
                    </a:schemeClr>
                  </a:solidFill>
                  <a:latin typeface="Helvetica"/>
                  <a:cs typeface="Helvetica"/>
                </a:defRPr>
              </a:lvl1pPr>
            </a:lstStyle>
            <a:p>
              <a:pPr>
                <a:lnSpc>
                  <a:spcPct val="140000"/>
                </a:lnSpc>
              </a:pPr>
              <a:endParaRPr lang="en-US" sz="1100" dirty="0" smtClean="0">
                <a:solidFill>
                  <a:srgbClr val="404040"/>
                </a:solidFill>
              </a:endParaRPr>
            </a:p>
            <a:p>
              <a:pPr algn="just">
                <a:lnSpc>
                  <a:spcPct val="140000"/>
                </a:lnSpc>
              </a:pPr>
              <a:r>
                <a:rPr lang="en-US" dirty="0" smtClean="0">
                  <a:solidFill>
                    <a:srgbClr val="404040"/>
                  </a:solidFill>
                </a:rPr>
                <a:t>APPS</a:t>
              </a:r>
              <a:endParaRPr lang="en-US" dirty="0">
                <a:solidFill>
                  <a:srgbClr val="404040"/>
                </a:solidFill>
              </a:endParaRPr>
            </a:p>
            <a:p>
              <a:pPr algn="just">
                <a:lnSpc>
                  <a:spcPct val="140000"/>
                </a:lnSpc>
              </a:pPr>
              <a:r>
                <a:rPr lang="en-US" sz="1000" b="0" dirty="0">
                  <a:solidFill>
                    <a:srgbClr val="404040"/>
                  </a:solidFill>
                </a:rPr>
                <a:t>Possibility to create a wide range of themed apps for the promotion, management ... of the reserve: geocaching, sky guides.</a:t>
              </a:r>
            </a:p>
            <a:p>
              <a:pPr algn="just">
                <a:lnSpc>
                  <a:spcPct val="140000"/>
                </a:lnSpc>
              </a:pPr>
              <a:endParaRPr lang="en-US" sz="1000" b="0" dirty="0">
                <a:solidFill>
                  <a:srgbClr val="404040"/>
                </a:solidFill>
              </a:endParaRPr>
            </a:p>
          </p:txBody>
        </p:sp>
      </p:grpSp>
      <p:sp>
        <p:nvSpPr>
          <p:cNvPr id="13"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Tree>
    <p:extLst>
      <p:ext uri="{BB962C8B-B14F-4D97-AF65-F5344CB8AC3E}">
        <p14:creationId xmlns:p14="http://schemas.microsoft.com/office/powerpoint/2010/main" val="1563892284"/>
      </p:ext>
    </p:extLst>
  </p:cSld>
  <p:clrMapOvr>
    <a:masterClrMapping/>
  </p:clrMapOvr>
  <p:transition spd="slow" advClick="0" advTm="240000">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01" y="1056075"/>
            <a:ext cx="7999199" cy="12769949"/>
          </a:xfrm>
          <a:prstGeom prst="rect">
            <a:avLst/>
          </a:prstGeom>
          <a:noFill/>
          <a:ln>
            <a:noFill/>
          </a:ln>
        </p:spPr>
      </p:pic>
      <p:sp>
        <p:nvSpPr>
          <p:cNvPr id="25" name="Rectángulo 24"/>
          <p:cNvSpPr/>
          <p:nvPr/>
        </p:nvSpPr>
        <p:spPr>
          <a:xfrm>
            <a:off x="-42620" y="6396304"/>
            <a:ext cx="9186620" cy="6484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ángulo 3"/>
          <p:cNvSpPr/>
          <p:nvPr/>
        </p:nvSpPr>
        <p:spPr>
          <a:xfrm>
            <a:off x="0" y="-1"/>
            <a:ext cx="9186620" cy="10214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8"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pic>
        <p:nvPicPr>
          <p:cNvPr id="7" name="Imagen 6" descr="logoBSs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9"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12</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20" name="Agrupar 19"/>
          <p:cNvGrpSpPr/>
          <p:nvPr/>
        </p:nvGrpSpPr>
        <p:grpSpPr>
          <a:xfrm>
            <a:off x="429971" y="1021443"/>
            <a:ext cx="8276969" cy="5347973"/>
            <a:chOff x="653949" y="4966164"/>
            <a:chExt cx="8276969" cy="5347973"/>
          </a:xfrm>
        </p:grpSpPr>
        <p:sp>
          <p:nvSpPr>
            <p:cNvPr id="21" name="TextBox 5"/>
            <p:cNvSpPr txBox="1"/>
            <p:nvPr/>
          </p:nvSpPr>
          <p:spPr>
            <a:xfrm>
              <a:off x="688474" y="9478043"/>
              <a:ext cx="8242444" cy="800219"/>
            </a:xfrm>
            <a:prstGeom prst="rect">
              <a:avLst/>
            </a:prstGeom>
            <a:solidFill>
              <a:srgbClr val="2285A4"/>
            </a:solidFill>
            <a:ln w="38100" cmpd="sng">
              <a:noFill/>
            </a:ln>
          </p:spPr>
          <p:txBody>
            <a:bodyPr wrap="square" lIns="252000" rtlCol="0">
              <a:spAutoFit/>
            </a:bodyPr>
            <a:lstStyle/>
            <a:p>
              <a:endParaRPr lang="es-ES_tradnl" sz="1100" b="1" dirty="0">
                <a:latin typeface="Helvetica" pitchFamily="34" charset="0"/>
                <a:cs typeface="Helvetica" pitchFamily="34" charset="0"/>
              </a:endParaRPr>
            </a:p>
            <a:p>
              <a:r>
                <a:rPr lang="es-ES_tradnl" sz="1300" b="1" dirty="0" smtClean="0">
                  <a:solidFill>
                    <a:srgbClr val="FFFFFF"/>
                  </a:solidFill>
                </a:rPr>
                <a:t>“</a:t>
              </a:r>
              <a:r>
                <a:rPr lang="es-ES_tradnl" sz="1300" b="1" dirty="0" err="1" smtClean="0">
                  <a:solidFill>
                    <a:srgbClr val="FFFFFF"/>
                  </a:solidFill>
                </a:rPr>
                <a:t>Dashobard</a:t>
              </a:r>
              <a:r>
                <a:rPr lang="es-ES_tradnl" sz="1300" b="1" dirty="0" smtClean="0">
                  <a:solidFill>
                    <a:srgbClr val="FFFFFF"/>
                  </a:solidFill>
                </a:rPr>
                <a:t>” concept</a:t>
              </a:r>
            </a:p>
            <a:p>
              <a:r>
                <a:rPr lang="en-US" sz="1100" dirty="0">
                  <a:solidFill>
                    <a:srgbClr val="FFFFFF"/>
                  </a:solidFill>
                </a:rPr>
                <a:t>All the information available at a glance.</a:t>
              </a:r>
            </a:p>
            <a:p>
              <a:r>
                <a:rPr lang="en-US" sz="1100" dirty="0">
                  <a:solidFill>
                    <a:srgbClr val="FFFFFF"/>
                  </a:solidFill>
                </a:rPr>
                <a:t>Simple structure for easy access to the most outstanding suite options.</a:t>
              </a:r>
              <a:endParaRPr lang="es-ES_tradnl" sz="1100" dirty="0">
                <a:solidFill>
                  <a:srgbClr val="FFFFFF"/>
                </a:solidFill>
                <a:latin typeface="Helvetica" pitchFamily="34" charset="0"/>
                <a:cs typeface="Helvetica" pitchFamily="34" charset="0"/>
              </a:endParaRPr>
            </a:p>
          </p:txBody>
        </p:sp>
        <p:sp>
          <p:nvSpPr>
            <p:cNvPr id="22" name="Rectángulo 21"/>
            <p:cNvSpPr/>
            <p:nvPr/>
          </p:nvSpPr>
          <p:spPr>
            <a:xfrm>
              <a:off x="653949" y="4966164"/>
              <a:ext cx="8276969" cy="5347973"/>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Pentágono 22"/>
            <p:cNvSpPr/>
            <p:nvPr/>
          </p:nvSpPr>
          <p:spPr>
            <a:xfrm rot="5400000">
              <a:off x="1061257" y="9332893"/>
              <a:ext cx="165856" cy="418807"/>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192873930"/>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67141E-6 3.77026E-6 L -3.67141E-6 -1.03984 " pathEditMode="relative" rAng="0" ptsTypes="AA">
                                      <p:cBhvr>
                                        <p:cTn id="10" dur="5000" fill="hold"/>
                                        <p:tgtEl>
                                          <p:spTgt spid="3"/>
                                        </p:tgtEl>
                                        <p:attrNameLst>
                                          <p:attrName>ppt_x</p:attrName>
                                          <p:attrName>ppt_y</p:attrName>
                                        </p:attrNameLst>
                                      </p:cBhvr>
                                      <p:rCtr x="0" y="-519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01" y="1056075"/>
            <a:ext cx="7999199" cy="12769949"/>
          </a:xfrm>
          <a:prstGeom prst="rect">
            <a:avLst/>
          </a:prstGeom>
          <a:noFill/>
          <a:ln>
            <a:noFill/>
          </a:ln>
        </p:spPr>
      </p:pic>
      <p:sp>
        <p:nvSpPr>
          <p:cNvPr id="17" name="Rectángulo 16"/>
          <p:cNvSpPr/>
          <p:nvPr/>
        </p:nvSpPr>
        <p:spPr>
          <a:xfrm>
            <a:off x="-42620" y="6396304"/>
            <a:ext cx="9186620" cy="6484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Rectángulo 3"/>
          <p:cNvSpPr/>
          <p:nvPr/>
        </p:nvSpPr>
        <p:spPr>
          <a:xfrm>
            <a:off x="0" y="-1"/>
            <a:ext cx="9186620" cy="102144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13</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18"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19"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grpSp>
        <p:nvGrpSpPr>
          <p:cNvPr id="29" name="Agrupar 28"/>
          <p:cNvGrpSpPr/>
          <p:nvPr/>
        </p:nvGrpSpPr>
        <p:grpSpPr>
          <a:xfrm>
            <a:off x="429971" y="1021443"/>
            <a:ext cx="8276969" cy="5347973"/>
            <a:chOff x="653949" y="4966164"/>
            <a:chExt cx="8276969" cy="5347973"/>
          </a:xfrm>
        </p:grpSpPr>
        <p:sp>
          <p:nvSpPr>
            <p:cNvPr id="30" name="TextBox 5"/>
            <p:cNvSpPr txBox="1"/>
            <p:nvPr/>
          </p:nvSpPr>
          <p:spPr>
            <a:xfrm>
              <a:off x="688474" y="9478043"/>
              <a:ext cx="8242444" cy="800219"/>
            </a:xfrm>
            <a:prstGeom prst="rect">
              <a:avLst/>
            </a:prstGeom>
            <a:solidFill>
              <a:srgbClr val="2285A4"/>
            </a:solidFill>
            <a:ln w="38100" cmpd="sng">
              <a:noFill/>
            </a:ln>
          </p:spPr>
          <p:txBody>
            <a:bodyPr wrap="square" lIns="252000" rtlCol="0">
              <a:spAutoFit/>
            </a:bodyPr>
            <a:lstStyle/>
            <a:p>
              <a:endParaRPr lang="es-ES_tradnl" sz="1100" b="1" dirty="0">
                <a:latin typeface="Helvetica" pitchFamily="34" charset="0"/>
                <a:cs typeface="Helvetica" pitchFamily="34" charset="0"/>
              </a:endParaRPr>
            </a:p>
            <a:p>
              <a:r>
                <a:rPr lang="es-ES_tradnl" sz="1300" b="1" dirty="0" smtClean="0">
                  <a:solidFill>
                    <a:srgbClr val="FFFFFF"/>
                  </a:solidFill>
                </a:rPr>
                <a:t>"</a:t>
              </a:r>
              <a:r>
                <a:rPr lang="es-ES_tradnl" sz="1300" b="1" dirty="0" err="1">
                  <a:solidFill>
                    <a:srgbClr val="FFFFFF"/>
                  </a:solidFill>
                </a:rPr>
                <a:t>Dashboad</a:t>
              </a:r>
              <a:r>
                <a:rPr lang="es-ES_tradnl" sz="1300" b="1" dirty="0">
                  <a:solidFill>
                    <a:srgbClr val="FFFFFF"/>
                  </a:solidFill>
                </a:rPr>
                <a:t>" </a:t>
              </a:r>
              <a:r>
                <a:rPr lang="es-ES_tradnl" sz="1300" b="1" dirty="0">
                  <a:solidFill>
                    <a:srgbClr val="FFFFFF"/>
                  </a:solidFill>
                </a:rPr>
                <a:t>c</a:t>
              </a:r>
              <a:r>
                <a:rPr lang="es-ES_tradnl" sz="1300" b="1" dirty="0" smtClean="0">
                  <a:solidFill>
                    <a:srgbClr val="FFFFFF"/>
                  </a:solidFill>
                </a:rPr>
                <a:t>oncepto</a:t>
              </a:r>
              <a:endParaRPr lang="es-ES_tradnl" sz="1300" b="1" dirty="0" smtClean="0">
                <a:solidFill>
                  <a:srgbClr val="FFFFFF"/>
                </a:solidFill>
              </a:endParaRPr>
            </a:p>
            <a:p>
              <a:r>
                <a:rPr lang="es-ES_tradnl" sz="1100" dirty="0">
                  <a:solidFill>
                    <a:srgbClr val="FFFFFF"/>
                  </a:solidFill>
                </a:rPr>
                <a:t>T</a:t>
              </a:r>
              <a:r>
                <a:rPr lang="es-ES_tradnl" sz="1100" dirty="0" smtClean="0">
                  <a:solidFill>
                    <a:srgbClr val="FFFFFF"/>
                  </a:solidFill>
                </a:rPr>
                <a:t>oda </a:t>
              </a:r>
              <a:r>
                <a:rPr lang="es-ES_tradnl" sz="1100" dirty="0">
                  <a:solidFill>
                    <a:srgbClr val="FFFFFF"/>
                  </a:solidFill>
                </a:rPr>
                <a:t>la </a:t>
              </a:r>
              <a:r>
                <a:rPr lang="es-ES_tradnl" sz="1100" dirty="0" err="1">
                  <a:solidFill>
                    <a:srgbClr val="FFFFFF"/>
                  </a:solidFill>
                </a:rPr>
                <a:t>infomación</a:t>
              </a:r>
              <a:r>
                <a:rPr lang="es-ES_tradnl" sz="1100" dirty="0">
                  <a:solidFill>
                    <a:srgbClr val="FFFFFF"/>
                  </a:solidFill>
                </a:rPr>
                <a:t> disponible de un simple vistazo. </a:t>
              </a:r>
            </a:p>
            <a:p>
              <a:r>
                <a:rPr lang="es-ES_tradnl" sz="1100" dirty="0">
                  <a:solidFill>
                    <a:srgbClr val="FFFFFF"/>
                  </a:solidFill>
                </a:rPr>
                <a:t>Estructura sencilla para facilitar el acceso a las opciones más destacadas de la suite.</a:t>
              </a:r>
              <a:endParaRPr lang="es-ES_tradnl" sz="1100" dirty="0">
                <a:solidFill>
                  <a:srgbClr val="FFFFFF"/>
                </a:solidFill>
                <a:latin typeface="Helvetica" pitchFamily="34" charset="0"/>
                <a:cs typeface="Helvetica" pitchFamily="34" charset="0"/>
              </a:endParaRPr>
            </a:p>
          </p:txBody>
        </p:sp>
        <p:sp>
          <p:nvSpPr>
            <p:cNvPr id="31" name="Rectángulo 30"/>
            <p:cNvSpPr/>
            <p:nvPr/>
          </p:nvSpPr>
          <p:spPr>
            <a:xfrm>
              <a:off x="653949" y="4966164"/>
              <a:ext cx="8276969" cy="5347973"/>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2" name="Pentágono 31"/>
            <p:cNvSpPr/>
            <p:nvPr/>
          </p:nvSpPr>
          <p:spPr>
            <a:xfrm rot="5400000">
              <a:off x="1061257" y="9332893"/>
              <a:ext cx="165856" cy="418807"/>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608367838"/>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4.44444E-6 -3.7037E-6 L 4.44444E-6 -1.03981 " pathEditMode="relative" rAng="0" ptsTypes="AA">
                                      <p:cBhvr>
                                        <p:cTn id="9" dur="5000" spd="-100000" fill="hold"/>
                                        <p:tgtEl>
                                          <p:spTgt spid="3"/>
                                        </p:tgtEl>
                                        <p:attrNameLst>
                                          <p:attrName>ppt_x</p:attrName>
                                          <p:attrName>ppt_y</p:attrName>
                                        </p:attrNameLst>
                                      </p:cBhvr>
                                      <p:rCtr x="0" y="-51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58516"/>
          <a:stretch/>
        </p:blipFill>
        <p:spPr>
          <a:xfrm>
            <a:off x="572401" y="1056076"/>
            <a:ext cx="7999199" cy="5297542"/>
          </a:xfrm>
          <a:prstGeom prst="rect">
            <a:avLst/>
          </a:prstGeom>
          <a:noFill/>
          <a:ln>
            <a:noFill/>
          </a:ln>
        </p:spPr>
      </p:pic>
      <p:sp>
        <p:nvSpPr>
          <p:cNvPr id="4" name="Rectángulo 3"/>
          <p:cNvSpPr/>
          <p:nvPr/>
        </p:nvSpPr>
        <p:spPr>
          <a:xfrm>
            <a:off x="0" y="-1"/>
            <a:ext cx="9186620" cy="9084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14</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2"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sp>
        <p:nvSpPr>
          <p:cNvPr id="24"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grpSp>
        <p:nvGrpSpPr>
          <p:cNvPr id="6" name="Agrupar 5"/>
          <p:cNvGrpSpPr/>
          <p:nvPr/>
        </p:nvGrpSpPr>
        <p:grpSpPr>
          <a:xfrm>
            <a:off x="570731" y="787476"/>
            <a:ext cx="6171308" cy="1490914"/>
            <a:chOff x="570731" y="787476"/>
            <a:chExt cx="6171308" cy="1490914"/>
          </a:xfrm>
        </p:grpSpPr>
        <p:pic>
          <p:nvPicPr>
            <p:cNvPr id="23" name="Imagen 22"/>
            <p:cNvPicPr>
              <a:picLocks noChangeAspect="1"/>
            </p:cNvPicPr>
            <p:nvPr/>
          </p:nvPicPr>
          <p:blipFill rotWithShape="1">
            <a:blip r:embed="rId6">
              <a:extLst>
                <a:ext uri="{28A0092B-C50C-407E-A947-70E740481C1C}">
                  <a14:useLocalDpi xmlns:a14="http://schemas.microsoft.com/office/drawing/2010/main" val="0"/>
                </a:ext>
              </a:extLst>
            </a:blip>
            <a:srcRect r="58569" b="90428"/>
            <a:stretch/>
          </p:blipFill>
          <p:spPr>
            <a:xfrm>
              <a:off x="570731" y="1056075"/>
              <a:ext cx="3314164" cy="1222315"/>
            </a:xfrm>
            <a:prstGeom prst="rect">
              <a:avLst/>
            </a:prstGeom>
            <a:noFill/>
            <a:ln>
              <a:noFill/>
            </a:ln>
          </p:spPr>
        </p:pic>
        <p:sp>
          <p:nvSpPr>
            <p:cNvPr id="26" name="TextBox 5"/>
            <p:cNvSpPr txBox="1"/>
            <p:nvPr/>
          </p:nvSpPr>
          <p:spPr>
            <a:xfrm>
              <a:off x="3058853" y="787476"/>
              <a:ext cx="3683186" cy="969496"/>
            </a:xfrm>
            <a:prstGeom prst="rect">
              <a:avLst/>
            </a:prstGeom>
            <a:solidFill>
              <a:srgbClr val="2285A4"/>
            </a:solidFill>
            <a:ln w="38100" cmpd="sng">
              <a:noFill/>
            </a:ln>
          </p:spPr>
          <p:txBody>
            <a:bodyPr wrap="square" lIns="252000" rtlCol="0">
              <a:spAutoFit/>
            </a:bodyPr>
            <a:lstStyle/>
            <a:p>
              <a:endParaRPr lang="es-ES_tradnl" sz="1100" b="1" dirty="0">
                <a:latin typeface="Helvetica" pitchFamily="34" charset="0"/>
                <a:cs typeface="Helvetica" pitchFamily="34" charset="0"/>
              </a:endParaRPr>
            </a:p>
            <a:p>
              <a:r>
                <a:rPr lang="es-ES_tradnl" sz="1300" b="1" dirty="0" err="1">
                  <a:solidFill>
                    <a:srgbClr val="FFFFFF"/>
                  </a:solidFill>
                  <a:latin typeface="Helvetica" pitchFamily="34" charset="0"/>
                  <a:cs typeface="Helvetica" pitchFamily="34" charset="0"/>
                </a:rPr>
                <a:t>Customizable</a:t>
              </a:r>
              <a:r>
                <a:rPr lang="es-ES_tradnl" sz="1300" b="1" dirty="0" smtClean="0">
                  <a:solidFill>
                    <a:srgbClr val="FFFFFF"/>
                  </a:solidFill>
                  <a:latin typeface="Helvetica" pitchFamily="34" charset="0"/>
                  <a:cs typeface="Helvetica" pitchFamily="34" charset="0"/>
                </a:rPr>
                <a:t>.</a:t>
              </a:r>
            </a:p>
            <a:p>
              <a:r>
                <a:rPr lang="en-US" sz="1100" dirty="0">
                  <a:solidFill>
                    <a:srgbClr val="FFFFFF"/>
                  </a:solidFill>
                  <a:latin typeface="Helvetica" pitchFamily="34" charset="0"/>
                  <a:cs typeface="Helvetica" pitchFamily="34" charset="0"/>
                </a:rPr>
                <a:t>To the visual identity (logos, corporate colors ...)</a:t>
              </a:r>
            </a:p>
            <a:p>
              <a:r>
                <a:rPr lang="en-US" sz="1100" dirty="0">
                  <a:solidFill>
                    <a:srgbClr val="FFFFFF"/>
                  </a:solidFill>
                  <a:latin typeface="Helvetica" pitchFamily="34" charset="0"/>
                  <a:cs typeface="Helvetica" pitchFamily="34" charset="0"/>
                </a:rPr>
                <a:t>Of the Reserve</a:t>
              </a:r>
              <a:endParaRPr lang="es-ES_tradnl" sz="1100" dirty="0">
                <a:latin typeface="Helvetica" pitchFamily="34" charset="0"/>
                <a:cs typeface="Helvetica" pitchFamily="34" charset="0"/>
              </a:endParaRPr>
            </a:p>
            <a:p>
              <a:endParaRPr lang="es-ES_tradnl" sz="1100" dirty="0">
                <a:latin typeface="Helvetica" pitchFamily="34" charset="0"/>
                <a:cs typeface="Helvetica" pitchFamily="34" charset="0"/>
              </a:endParaRPr>
            </a:p>
          </p:txBody>
        </p:sp>
        <p:sp>
          <p:nvSpPr>
            <p:cNvPr id="27" name="Rectángulo 26"/>
            <p:cNvSpPr/>
            <p:nvPr/>
          </p:nvSpPr>
          <p:spPr>
            <a:xfrm>
              <a:off x="766209" y="821938"/>
              <a:ext cx="2292643" cy="900000"/>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5" name="Agrupar 4"/>
          <p:cNvGrpSpPr/>
          <p:nvPr/>
        </p:nvGrpSpPr>
        <p:grpSpPr>
          <a:xfrm>
            <a:off x="572401" y="2627685"/>
            <a:ext cx="8045294" cy="3725932"/>
            <a:chOff x="465124" y="6396303"/>
            <a:chExt cx="8045294" cy="2155415"/>
          </a:xfrm>
        </p:grpSpPr>
        <p:sp>
          <p:nvSpPr>
            <p:cNvPr id="20" name="TextBox 5"/>
            <p:cNvSpPr txBox="1"/>
            <p:nvPr/>
          </p:nvSpPr>
          <p:spPr>
            <a:xfrm>
              <a:off x="465124" y="6396303"/>
              <a:ext cx="8045294" cy="560844"/>
            </a:xfrm>
            <a:prstGeom prst="rect">
              <a:avLst/>
            </a:prstGeom>
            <a:solidFill>
              <a:srgbClr val="2285A4"/>
            </a:solidFill>
            <a:ln w="38100" cmpd="sng">
              <a:noFill/>
            </a:ln>
          </p:spPr>
          <p:txBody>
            <a:bodyPr wrap="square" lIns="252000" rtlCol="0">
              <a:spAutoFit/>
            </a:bodyPr>
            <a:lstStyle/>
            <a:p>
              <a:endParaRPr lang="es-ES_tradnl" sz="1100" b="1" dirty="0">
                <a:latin typeface="Helvetica" pitchFamily="34" charset="0"/>
                <a:cs typeface="Helvetica" pitchFamily="34" charset="0"/>
              </a:endParaRPr>
            </a:p>
            <a:p>
              <a:r>
                <a:rPr lang="es-ES_tradnl" sz="1300" b="1" dirty="0">
                  <a:solidFill>
                    <a:schemeClr val="bg1"/>
                  </a:solidFill>
                  <a:latin typeface="Helvetica"/>
                  <a:cs typeface="Helvetica"/>
                </a:rPr>
                <a:t>Flexible </a:t>
              </a:r>
              <a:r>
                <a:rPr lang="es-ES_tradnl" sz="1300" b="1" dirty="0" err="1" smtClean="0">
                  <a:solidFill>
                    <a:schemeClr val="bg1"/>
                  </a:solidFill>
                  <a:latin typeface="Helvetica"/>
                  <a:cs typeface="Helvetica"/>
                </a:rPr>
                <a:t>structure</a:t>
              </a:r>
              <a:r>
                <a:rPr lang="es-ES_tradnl" sz="1300" b="1" dirty="0" smtClean="0">
                  <a:solidFill>
                    <a:schemeClr val="bg1"/>
                  </a:solidFill>
                  <a:latin typeface="Helvetica"/>
                  <a:cs typeface="Helvetica"/>
                </a:rPr>
                <a:t>.</a:t>
              </a:r>
            </a:p>
            <a:p>
              <a:r>
                <a:rPr lang="en-US" sz="1100" dirty="0">
                  <a:solidFill>
                    <a:schemeClr val="bg1"/>
                  </a:solidFill>
                </a:rPr>
                <a:t>The portal can be simply adapted to the needs of any protected natural </a:t>
              </a:r>
              <a:r>
                <a:rPr lang="en-US" sz="1100" dirty="0" smtClean="0">
                  <a:solidFill>
                    <a:schemeClr val="bg1"/>
                  </a:solidFill>
                </a:rPr>
                <a:t>space</a:t>
              </a:r>
            </a:p>
            <a:p>
              <a:endParaRPr lang="en-US" sz="1100" dirty="0">
                <a:solidFill>
                  <a:schemeClr val="bg1"/>
                </a:solidFill>
                <a:latin typeface="Helvetica" pitchFamily="34" charset="0"/>
                <a:cs typeface="Helvetica" pitchFamily="34" charset="0"/>
              </a:endParaRPr>
            </a:p>
            <a:p>
              <a:endParaRPr lang="es-ES_tradnl" sz="1100" dirty="0">
                <a:latin typeface="Helvetica" pitchFamily="34" charset="0"/>
                <a:cs typeface="Helvetica" pitchFamily="34" charset="0"/>
              </a:endParaRPr>
            </a:p>
          </p:txBody>
        </p:sp>
        <p:sp>
          <p:nvSpPr>
            <p:cNvPr id="21" name="Rectángulo 20"/>
            <p:cNvSpPr/>
            <p:nvPr/>
          </p:nvSpPr>
          <p:spPr>
            <a:xfrm>
              <a:off x="504541" y="6396303"/>
              <a:ext cx="7944841" cy="2155415"/>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Pentágono 27"/>
            <p:cNvSpPr/>
            <p:nvPr/>
          </p:nvSpPr>
          <p:spPr>
            <a:xfrm rot="16200000">
              <a:off x="829251" y="6647107"/>
              <a:ext cx="128955" cy="331466"/>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19339238"/>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57727"/>
          <a:stretch/>
        </p:blipFill>
        <p:spPr>
          <a:xfrm>
            <a:off x="572401" y="968811"/>
            <a:ext cx="7999199" cy="5398168"/>
          </a:xfrm>
          <a:prstGeom prst="rect">
            <a:avLst/>
          </a:prstGeom>
          <a:noFill/>
          <a:ln>
            <a:noFill/>
          </a:ln>
        </p:spPr>
      </p:pic>
      <p:sp>
        <p:nvSpPr>
          <p:cNvPr id="4" name="Rectángulo 3"/>
          <p:cNvSpPr/>
          <p:nvPr/>
        </p:nvSpPr>
        <p:spPr>
          <a:xfrm>
            <a:off x="0" y="-1"/>
            <a:ext cx="9186620" cy="9084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15</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6"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27"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grpSp>
        <p:nvGrpSpPr>
          <p:cNvPr id="3" name="Agrupar 2"/>
          <p:cNvGrpSpPr/>
          <p:nvPr/>
        </p:nvGrpSpPr>
        <p:grpSpPr>
          <a:xfrm>
            <a:off x="572401" y="1992977"/>
            <a:ext cx="7999199" cy="3121463"/>
            <a:chOff x="572401" y="1992977"/>
            <a:chExt cx="7999199" cy="3121463"/>
          </a:xfrm>
        </p:grpSpPr>
        <p:pic>
          <p:nvPicPr>
            <p:cNvPr id="38" name="Imagen 37"/>
            <p:cNvPicPr>
              <a:picLocks noChangeAspect="1"/>
            </p:cNvPicPr>
            <p:nvPr/>
          </p:nvPicPr>
          <p:blipFill rotWithShape="1">
            <a:blip r:embed="rId6">
              <a:alphaModFix/>
              <a:extLst>
                <a:ext uri="{28A0092B-C50C-407E-A947-70E740481C1C}">
                  <a14:useLocalDpi xmlns:a14="http://schemas.microsoft.com/office/drawing/2010/main" val="0"/>
                </a:ext>
              </a:extLst>
            </a:blip>
            <a:srcRect t="72583" b="10863"/>
            <a:stretch/>
          </p:blipFill>
          <p:spPr>
            <a:xfrm>
              <a:off x="572401" y="2864338"/>
              <a:ext cx="7999199" cy="2113935"/>
            </a:xfrm>
            <a:prstGeom prst="rect">
              <a:avLst/>
            </a:prstGeom>
            <a:noFill/>
            <a:ln>
              <a:noFill/>
            </a:ln>
          </p:spPr>
        </p:pic>
        <p:sp>
          <p:nvSpPr>
            <p:cNvPr id="33" name="TextBox 5"/>
            <p:cNvSpPr txBox="1"/>
            <p:nvPr/>
          </p:nvSpPr>
          <p:spPr>
            <a:xfrm>
              <a:off x="713085" y="1992977"/>
              <a:ext cx="7691075" cy="630942"/>
            </a:xfrm>
            <a:prstGeom prst="rect">
              <a:avLst/>
            </a:prstGeom>
            <a:solidFill>
              <a:srgbClr val="2285A4"/>
            </a:solidFill>
            <a:ln w="38100" cmpd="sng">
              <a:noFill/>
            </a:ln>
          </p:spPr>
          <p:txBody>
            <a:bodyPr wrap="square" lIns="252000" rtlCol="0">
              <a:spAutoFit/>
            </a:bodyPr>
            <a:lstStyle/>
            <a:p>
              <a:endParaRPr lang="es-ES_tradnl" sz="1100" b="1" dirty="0">
                <a:latin typeface="Helvetica" pitchFamily="34" charset="0"/>
                <a:cs typeface="Helvetica" pitchFamily="34" charset="0"/>
              </a:endParaRPr>
            </a:p>
            <a:p>
              <a:r>
                <a:rPr lang="es-ES_tradnl" sz="1300" b="1" dirty="0" err="1">
                  <a:solidFill>
                    <a:srgbClr val="FFFFFF"/>
                  </a:solidFill>
                  <a:latin typeface="Helvetica" pitchFamily="34" charset="0"/>
                  <a:cs typeface="Helvetica" pitchFamily="34" charset="0"/>
                </a:rPr>
                <a:t>Intuitive</a:t>
              </a:r>
              <a:r>
                <a:rPr lang="es-ES_tradnl" sz="1300" b="1" dirty="0">
                  <a:solidFill>
                    <a:srgbClr val="FFFFFF"/>
                  </a:solidFill>
                  <a:latin typeface="Helvetica" pitchFamily="34" charset="0"/>
                  <a:cs typeface="Helvetica" pitchFamily="34" charset="0"/>
                </a:rPr>
                <a:t>.</a:t>
              </a:r>
            </a:p>
            <a:p>
              <a:r>
                <a:rPr lang="en-US" sz="1100" dirty="0">
                  <a:solidFill>
                    <a:srgbClr val="FFFFFF"/>
                  </a:solidFill>
                  <a:latin typeface="Helvetica" pitchFamily="34" charset="0"/>
                  <a:cs typeface="Helvetica" pitchFamily="34" charset="0"/>
                </a:rPr>
                <a:t>Centralized access to the different functionalities of RBD Digital</a:t>
              </a:r>
              <a:endParaRPr lang="es-ES_tradnl" sz="1100" dirty="0">
                <a:latin typeface="Helvetica" pitchFamily="34" charset="0"/>
                <a:cs typeface="Helvetica" pitchFamily="34" charset="0"/>
              </a:endParaRPr>
            </a:p>
          </p:txBody>
        </p:sp>
        <p:sp>
          <p:nvSpPr>
            <p:cNvPr id="34" name="Rectángulo 33"/>
            <p:cNvSpPr/>
            <p:nvPr/>
          </p:nvSpPr>
          <p:spPr>
            <a:xfrm>
              <a:off x="744548" y="1992977"/>
              <a:ext cx="7631999" cy="3121463"/>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6" name="Pentágono 35"/>
            <p:cNvSpPr/>
            <p:nvPr/>
          </p:nvSpPr>
          <p:spPr>
            <a:xfrm rot="16200000">
              <a:off x="1018776" y="2570049"/>
              <a:ext cx="165856" cy="331466"/>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 </a:t>
              </a:r>
              <a:endParaRPr lang="es-ES" dirty="0"/>
            </a:p>
          </p:txBody>
        </p:sp>
      </p:grpSp>
    </p:spTree>
    <p:extLst>
      <p:ext uri="{BB962C8B-B14F-4D97-AF65-F5344CB8AC3E}">
        <p14:creationId xmlns:p14="http://schemas.microsoft.com/office/powerpoint/2010/main" val="3080005784"/>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n 26"/>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46410" b="11722"/>
          <a:stretch/>
        </p:blipFill>
        <p:spPr>
          <a:xfrm>
            <a:off x="572401" y="952611"/>
            <a:ext cx="7999199" cy="5346283"/>
          </a:xfrm>
          <a:prstGeom prst="rect">
            <a:avLst/>
          </a:prstGeom>
          <a:noFill/>
          <a:ln>
            <a:noFill/>
          </a:ln>
        </p:spPr>
      </p:pic>
      <p:pic>
        <p:nvPicPr>
          <p:cNvPr id="28" name="Imagen 27"/>
          <p:cNvPicPr>
            <a:picLocks noChangeAspect="1"/>
          </p:cNvPicPr>
          <p:nvPr/>
        </p:nvPicPr>
        <p:blipFill rotWithShape="1">
          <a:blip r:embed="rId4">
            <a:alphaModFix/>
            <a:extLst>
              <a:ext uri="{28A0092B-C50C-407E-A947-70E740481C1C}">
                <a14:useLocalDpi xmlns:a14="http://schemas.microsoft.com/office/drawing/2010/main" val="0"/>
              </a:ext>
            </a:extLst>
          </a:blip>
          <a:srcRect l="34027" t="47805" r="32525" b="31006"/>
          <a:stretch/>
        </p:blipFill>
        <p:spPr>
          <a:xfrm>
            <a:off x="3294268" y="1129035"/>
            <a:ext cx="2675598" cy="2705877"/>
          </a:xfrm>
          <a:prstGeom prst="rect">
            <a:avLst/>
          </a:prstGeom>
          <a:noFill/>
          <a:ln>
            <a:noFill/>
          </a:ln>
        </p:spPr>
      </p:pic>
      <p:sp>
        <p:nvSpPr>
          <p:cNvPr id="4" name="Rectángulo 3"/>
          <p:cNvSpPr/>
          <p:nvPr/>
        </p:nvSpPr>
        <p:spPr>
          <a:xfrm>
            <a:off x="0" y="-1"/>
            <a:ext cx="9186620" cy="9084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16</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1"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22"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grpSp>
        <p:nvGrpSpPr>
          <p:cNvPr id="30" name="Agrupar 29"/>
          <p:cNvGrpSpPr/>
          <p:nvPr/>
        </p:nvGrpSpPr>
        <p:grpSpPr>
          <a:xfrm>
            <a:off x="1752220" y="1063580"/>
            <a:ext cx="4206048" cy="2479434"/>
            <a:chOff x="3773933" y="2397849"/>
            <a:chExt cx="4788616" cy="1590845"/>
          </a:xfrm>
        </p:grpSpPr>
        <p:sp>
          <p:nvSpPr>
            <p:cNvPr id="31" name="TextBox 5"/>
            <p:cNvSpPr txBox="1"/>
            <p:nvPr/>
          </p:nvSpPr>
          <p:spPr>
            <a:xfrm>
              <a:off x="3773933" y="2397849"/>
              <a:ext cx="1872039" cy="1481058"/>
            </a:xfrm>
            <a:prstGeom prst="rect">
              <a:avLst/>
            </a:prstGeom>
            <a:solidFill>
              <a:srgbClr val="2285A4"/>
            </a:solidFill>
            <a:ln w="38100" cmpd="sng">
              <a:noFill/>
            </a:ln>
          </p:spPr>
          <p:txBody>
            <a:bodyPr wrap="square" lIns="252000" rtlCol="0">
              <a:spAutoFit/>
            </a:bodyPr>
            <a:lstStyle/>
            <a:p>
              <a:endParaRPr lang="es-ES_tradnl" sz="1100" b="1" dirty="0">
                <a:latin typeface="Helvetica" pitchFamily="34" charset="0"/>
                <a:cs typeface="Helvetica" pitchFamily="34" charset="0"/>
              </a:endParaRPr>
            </a:p>
            <a:p>
              <a:r>
                <a:rPr lang="es-ES_tradnl" sz="1300" b="1" dirty="0" err="1">
                  <a:solidFill>
                    <a:srgbClr val="FFFFFF"/>
                  </a:solidFill>
                  <a:latin typeface="Helvetica" pitchFamily="34" charset="0"/>
                  <a:cs typeface="Helvetica" pitchFamily="34" charset="0"/>
                </a:rPr>
                <a:t>Participatory</a:t>
              </a:r>
              <a:r>
                <a:rPr lang="es-ES_tradnl" sz="1300" b="1" dirty="0" smtClean="0">
                  <a:solidFill>
                    <a:srgbClr val="FFFFFF"/>
                  </a:solidFill>
                  <a:latin typeface="Helvetica" pitchFamily="34" charset="0"/>
                  <a:cs typeface="Helvetica" pitchFamily="34" charset="0"/>
                </a:rPr>
                <a:t>.</a:t>
              </a:r>
            </a:p>
            <a:p>
              <a:r>
                <a:rPr lang="en-US" sz="1300" dirty="0">
                  <a:solidFill>
                    <a:srgbClr val="FFFFFF"/>
                  </a:solidFill>
                  <a:latin typeface="Helvetica" pitchFamily="34" charset="0"/>
                  <a:cs typeface="Helvetica" pitchFamily="34" charset="0"/>
                </a:rPr>
                <a:t>Surveys, </a:t>
              </a:r>
              <a:endParaRPr lang="en-US" sz="1300" dirty="0" smtClean="0">
                <a:solidFill>
                  <a:srgbClr val="FFFFFF"/>
                </a:solidFill>
                <a:latin typeface="Helvetica" pitchFamily="34" charset="0"/>
                <a:cs typeface="Helvetica" pitchFamily="34" charset="0"/>
              </a:endParaRPr>
            </a:p>
            <a:p>
              <a:r>
                <a:rPr lang="en-US" sz="1300" dirty="0" smtClean="0">
                  <a:solidFill>
                    <a:srgbClr val="FFFFFF"/>
                  </a:solidFill>
                  <a:latin typeface="Helvetica" pitchFamily="34" charset="0"/>
                  <a:cs typeface="Helvetica" pitchFamily="34" charset="0"/>
                </a:rPr>
                <a:t>forums </a:t>
              </a:r>
              <a:r>
                <a:rPr lang="en-US" sz="1300" dirty="0">
                  <a:solidFill>
                    <a:srgbClr val="FFFFFF"/>
                  </a:solidFill>
                  <a:latin typeface="Helvetica" pitchFamily="34" charset="0"/>
                  <a:cs typeface="Helvetica" pitchFamily="34" charset="0"/>
                </a:rPr>
                <a:t>... allow citizens to participate in </a:t>
              </a:r>
              <a:r>
                <a:rPr lang="en-US" sz="1300" dirty="0" smtClean="0">
                  <a:solidFill>
                    <a:srgbClr val="FFFFFF"/>
                  </a:solidFill>
                  <a:latin typeface="Helvetica" pitchFamily="34" charset="0"/>
                  <a:cs typeface="Helvetica" pitchFamily="34" charset="0"/>
                </a:rPr>
                <a:t>Reserve.</a:t>
              </a:r>
              <a:endParaRPr lang="es-ES_tradnl" sz="1100" dirty="0">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a:latin typeface="Helvetica" pitchFamily="34" charset="0"/>
                <a:cs typeface="Helvetica" pitchFamily="34" charset="0"/>
              </a:endParaRPr>
            </a:p>
          </p:txBody>
        </p:sp>
        <p:sp>
          <p:nvSpPr>
            <p:cNvPr id="32" name="Rectángulo 31"/>
            <p:cNvSpPr/>
            <p:nvPr/>
          </p:nvSpPr>
          <p:spPr>
            <a:xfrm>
              <a:off x="3773933" y="2418018"/>
              <a:ext cx="4788616" cy="1570676"/>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3" name="Pentágono 32"/>
            <p:cNvSpPr/>
            <p:nvPr/>
          </p:nvSpPr>
          <p:spPr>
            <a:xfrm rot="10800000">
              <a:off x="5455962" y="2571826"/>
              <a:ext cx="200531" cy="212674"/>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147201613"/>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86620" cy="9084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17</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0"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21"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pic>
        <p:nvPicPr>
          <p:cNvPr id="26" name="Imagen 25"/>
          <p:cNvPicPr>
            <a:picLocks noChangeAspect="1"/>
          </p:cNvPicPr>
          <p:nvPr/>
        </p:nvPicPr>
        <p:blipFill rotWithShape="1">
          <a:blip r:embed="rId4">
            <a:extLst>
              <a:ext uri="{28A0092B-C50C-407E-A947-70E740481C1C}">
                <a14:useLocalDpi xmlns:a14="http://schemas.microsoft.com/office/drawing/2010/main" val="0"/>
              </a:ext>
            </a:extLst>
          </a:blip>
          <a:srcRect t="31345" b="26980"/>
          <a:stretch/>
        </p:blipFill>
        <p:spPr>
          <a:xfrm>
            <a:off x="572401" y="1016001"/>
            <a:ext cx="7999199" cy="5321690"/>
          </a:xfrm>
          <a:prstGeom prst="rect">
            <a:avLst/>
          </a:prstGeom>
          <a:noFill/>
          <a:ln>
            <a:noFill/>
          </a:ln>
        </p:spPr>
      </p:pic>
      <p:grpSp>
        <p:nvGrpSpPr>
          <p:cNvPr id="2" name="Agrupar 1"/>
          <p:cNvGrpSpPr/>
          <p:nvPr/>
        </p:nvGrpSpPr>
        <p:grpSpPr>
          <a:xfrm>
            <a:off x="301023" y="1016001"/>
            <a:ext cx="8409683" cy="5111408"/>
            <a:chOff x="301023" y="1016001"/>
            <a:chExt cx="8409683" cy="5111408"/>
          </a:xfrm>
        </p:grpSpPr>
        <p:sp>
          <p:nvSpPr>
            <p:cNvPr id="27" name="Rectángulo 26"/>
            <p:cNvSpPr/>
            <p:nvPr/>
          </p:nvSpPr>
          <p:spPr>
            <a:xfrm>
              <a:off x="301023" y="1016001"/>
              <a:ext cx="8409683" cy="5111408"/>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s-ES"/>
            </a:p>
          </p:txBody>
        </p:sp>
        <p:sp>
          <p:nvSpPr>
            <p:cNvPr id="28" name="TextBox 5"/>
            <p:cNvSpPr txBox="1"/>
            <p:nvPr/>
          </p:nvSpPr>
          <p:spPr>
            <a:xfrm>
              <a:off x="318622" y="5470060"/>
              <a:ext cx="8392083" cy="639131"/>
            </a:xfrm>
            <a:prstGeom prst="rect">
              <a:avLst/>
            </a:prstGeom>
            <a:solidFill>
              <a:srgbClr val="2285A4"/>
            </a:solidFill>
            <a:ln w="38100" cmpd="sng">
              <a:noFill/>
            </a:ln>
          </p:spPr>
          <p:txBody>
            <a:bodyPr wrap="square" lIns="156773" tIns="49775" rIns="99551" bIns="49775" rtlCol="0">
              <a:spAutoFit/>
            </a:bodyPr>
            <a:lstStyle/>
            <a:p>
              <a:endParaRPr lang="es-ES_tradnl" sz="1100" b="1" dirty="0">
                <a:latin typeface="Helvetica" pitchFamily="34" charset="0"/>
                <a:cs typeface="Helvetica" pitchFamily="34" charset="0"/>
              </a:endParaRPr>
            </a:p>
            <a:p>
              <a:pPr marL="266700"/>
              <a:r>
                <a:rPr lang="es-ES_tradnl" sz="1300" b="1" dirty="0" err="1">
                  <a:solidFill>
                    <a:srgbClr val="FFFFFF"/>
                  </a:solidFill>
                  <a:latin typeface="Helvetica" pitchFamily="34" charset="0"/>
                  <a:cs typeface="Helvetica" pitchFamily="34" charset="0"/>
                </a:rPr>
                <a:t>Structured</a:t>
              </a:r>
              <a:r>
                <a:rPr lang="es-ES_tradnl" sz="1300" b="1" dirty="0">
                  <a:solidFill>
                    <a:srgbClr val="FFFFFF"/>
                  </a:solidFill>
                  <a:latin typeface="Helvetica" pitchFamily="34" charset="0"/>
                  <a:cs typeface="Helvetica" pitchFamily="34" charset="0"/>
                </a:rPr>
                <a:t> </a:t>
              </a:r>
              <a:r>
                <a:rPr lang="es-ES_tradnl" sz="1300" b="1" dirty="0" err="1" smtClean="0">
                  <a:solidFill>
                    <a:srgbClr val="FFFFFF"/>
                  </a:solidFill>
                  <a:latin typeface="Helvetica" pitchFamily="34" charset="0"/>
                  <a:cs typeface="Helvetica" pitchFamily="34" charset="0"/>
                </a:rPr>
                <a:t>information</a:t>
              </a:r>
              <a:endParaRPr lang="es-ES_tradnl" sz="1300" b="1" dirty="0" smtClean="0">
                <a:solidFill>
                  <a:srgbClr val="FFFFFF"/>
                </a:solidFill>
                <a:latin typeface="Helvetica" pitchFamily="34" charset="0"/>
                <a:cs typeface="Helvetica" pitchFamily="34" charset="0"/>
              </a:endParaRPr>
            </a:p>
            <a:p>
              <a:pPr marL="266700"/>
              <a:r>
                <a:rPr lang="en-US" sz="1100" dirty="0" smtClean="0">
                  <a:solidFill>
                    <a:srgbClr val="FFFFFF"/>
                  </a:solidFill>
                  <a:latin typeface="Helvetica" pitchFamily="34" charset="0"/>
                  <a:cs typeface="Helvetica" pitchFamily="34" charset="0"/>
                </a:rPr>
                <a:t>According </a:t>
              </a:r>
              <a:r>
                <a:rPr lang="en-US" sz="1100" dirty="0">
                  <a:solidFill>
                    <a:srgbClr val="FFFFFF"/>
                  </a:solidFill>
                  <a:latin typeface="Helvetica" pitchFamily="34" charset="0"/>
                  <a:cs typeface="Helvetica" pitchFamily="34" charset="0"/>
                </a:rPr>
                <a:t>to the functions of conservation, disclosure ...</a:t>
              </a:r>
              <a:endParaRPr lang="es-ES_tradnl" sz="1100" dirty="0">
                <a:solidFill>
                  <a:srgbClr val="FFFFFF"/>
                </a:solidFill>
                <a:latin typeface="Helvetica" pitchFamily="34" charset="0"/>
                <a:cs typeface="Helvetica" pitchFamily="34" charset="0"/>
              </a:endParaRPr>
            </a:p>
          </p:txBody>
        </p:sp>
        <p:sp>
          <p:nvSpPr>
            <p:cNvPr id="29" name="Pentágono 28"/>
            <p:cNvSpPr/>
            <p:nvPr/>
          </p:nvSpPr>
          <p:spPr>
            <a:xfrm rot="5400000">
              <a:off x="759053" y="5215593"/>
              <a:ext cx="165856" cy="331466"/>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r>
                <a:rPr lang="es-ES" dirty="0" smtClean="0"/>
                <a:t>z</a:t>
              </a:r>
              <a:endParaRPr lang="es-ES" dirty="0"/>
            </a:p>
          </p:txBody>
        </p:sp>
      </p:grpSp>
    </p:spTree>
    <p:extLst>
      <p:ext uri="{BB962C8B-B14F-4D97-AF65-F5344CB8AC3E}">
        <p14:creationId xmlns:p14="http://schemas.microsoft.com/office/powerpoint/2010/main" val="2852214400"/>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86620" cy="9084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18</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0"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21"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pic>
        <p:nvPicPr>
          <p:cNvPr id="29" name="Imagen 28"/>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57727"/>
          <a:stretch/>
        </p:blipFill>
        <p:spPr>
          <a:xfrm>
            <a:off x="572401" y="968811"/>
            <a:ext cx="7999199" cy="5398168"/>
          </a:xfrm>
          <a:prstGeom prst="rect">
            <a:avLst/>
          </a:prstGeom>
          <a:noFill/>
          <a:ln>
            <a:noFill/>
          </a:ln>
        </p:spPr>
      </p:pic>
      <p:grpSp>
        <p:nvGrpSpPr>
          <p:cNvPr id="3" name="Agrupar 2"/>
          <p:cNvGrpSpPr/>
          <p:nvPr/>
        </p:nvGrpSpPr>
        <p:grpSpPr>
          <a:xfrm>
            <a:off x="3586975" y="5656545"/>
            <a:ext cx="3263931" cy="642348"/>
            <a:chOff x="3586975" y="5656545"/>
            <a:chExt cx="3263931" cy="642348"/>
          </a:xfrm>
        </p:grpSpPr>
        <p:pic>
          <p:nvPicPr>
            <p:cNvPr id="30" name="Imagen 29"/>
            <p:cNvPicPr>
              <a:picLocks noChangeAspect="1"/>
            </p:cNvPicPr>
            <p:nvPr/>
          </p:nvPicPr>
          <p:blipFill rotWithShape="1">
            <a:blip r:embed="rId6">
              <a:alphaModFix/>
              <a:extLst>
                <a:ext uri="{28A0092B-C50C-407E-A947-70E740481C1C}">
                  <a14:useLocalDpi xmlns:a14="http://schemas.microsoft.com/office/drawing/2010/main" val="0"/>
                </a:ext>
              </a:extLst>
            </a:blip>
            <a:srcRect l="62861" t="95291" r="21975" b="521"/>
            <a:stretch/>
          </p:blipFill>
          <p:spPr>
            <a:xfrm>
              <a:off x="5600776" y="5764016"/>
              <a:ext cx="1212960" cy="534877"/>
            </a:xfrm>
            <a:prstGeom prst="rect">
              <a:avLst/>
            </a:prstGeom>
            <a:noFill/>
            <a:ln>
              <a:noFill/>
            </a:ln>
          </p:spPr>
        </p:pic>
        <p:sp>
          <p:nvSpPr>
            <p:cNvPr id="32" name="TextBox 5"/>
            <p:cNvSpPr txBox="1"/>
            <p:nvPr/>
          </p:nvSpPr>
          <p:spPr>
            <a:xfrm>
              <a:off x="3586975" y="5656545"/>
              <a:ext cx="1955011" cy="639131"/>
            </a:xfrm>
            <a:prstGeom prst="rect">
              <a:avLst/>
            </a:prstGeom>
            <a:solidFill>
              <a:srgbClr val="2285A4"/>
            </a:solidFill>
            <a:ln w="38100" cmpd="sng">
              <a:noFill/>
            </a:ln>
          </p:spPr>
          <p:txBody>
            <a:bodyPr wrap="square" lIns="156773" tIns="49775" rIns="99551" bIns="49775" rtlCol="0">
              <a:spAutoFit/>
            </a:bodyPr>
            <a:lstStyle/>
            <a:p>
              <a:r>
                <a:rPr lang="es-ES_tradnl" sz="1300" b="1" dirty="0">
                  <a:solidFill>
                    <a:srgbClr val="FFFFFF"/>
                  </a:solidFill>
                  <a:latin typeface="Helvetica" pitchFamily="34" charset="0"/>
                  <a:cs typeface="Helvetica" pitchFamily="34" charset="0"/>
                </a:rPr>
                <a:t>Social</a:t>
              </a:r>
            </a:p>
            <a:p>
              <a:r>
                <a:rPr lang="en-US" sz="1100" dirty="0" smtClean="0">
                  <a:solidFill>
                    <a:srgbClr val="FFFFFF"/>
                  </a:solidFill>
                  <a:latin typeface="Helvetica" pitchFamily="34" charset="0"/>
                  <a:cs typeface="Helvetica" pitchFamily="34" charset="0"/>
                </a:rPr>
                <a:t>Integrated with </a:t>
              </a:r>
              <a:r>
                <a:rPr lang="en-US" sz="1100" dirty="0">
                  <a:solidFill>
                    <a:srgbClr val="FFFFFF"/>
                  </a:solidFill>
                  <a:latin typeface="Helvetica" pitchFamily="34" charset="0"/>
                  <a:cs typeface="Helvetica" pitchFamily="34" charset="0"/>
                </a:rPr>
                <a:t>the most popular social networks.</a:t>
              </a:r>
              <a:endParaRPr lang="es-ES_tradnl" sz="1100" dirty="0">
                <a:solidFill>
                  <a:srgbClr val="FFFFFF"/>
                </a:solidFill>
                <a:latin typeface="Helvetica" pitchFamily="34" charset="0"/>
                <a:cs typeface="Helvetica" pitchFamily="34" charset="0"/>
              </a:endParaRPr>
            </a:p>
          </p:txBody>
        </p:sp>
        <p:sp>
          <p:nvSpPr>
            <p:cNvPr id="33" name="Rectángulo 32"/>
            <p:cNvSpPr/>
            <p:nvPr/>
          </p:nvSpPr>
          <p:spPr>
            <a:xfrm>
              <a:off x="3586975" y="5693160"/>
              <a:ext cx="3263931" cy="576000"/>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r>
                <a:rPr lang="es-ES" dirty="0" smtClean="0"/>
                <a:t> </a:t>
              </a:r>
              <a:endParaRPr lang="es-ES" dirty="0"/>
            </a:p>
          </p:txBody>
        </p:sp>
        <p:sp>
          <p:nvSpPr>
            <p:cNvPr id="34" name="Pentágono 33"/>
            <p:cNvSpPr/>
            <p:nvPr/>
          </p:nvSpPr>
          <p:spPr>
            <a:xfrm rot="10800000">
              <a:off x="5415156" y="5867447"/>
              <a:ext cx="165856" cy="269352"/>
            </a:xfrm>
            <a:prstGeom prst="homePlat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r>
                <a:rPr lang="es-ES" dirty="0" smtClean="0"/>
                <a:t>z</a:t>
              </a:r>
              <a:endParaRPr lang="es-ES" dirty="0"/>
            </a:p>
          </p:txBody>
        </p:sp>
      </p:grpSp>
    </p:spTree>
    <p:extLst>
      <p:ext uri="{BB962C8B-B14F-4D97-AF65-F5344CB8AC3E}">
        <p14:creationId xmlns:p14="http://schemas.microsoft.com/office/powerpoint/2010/main" val="1253804670"/>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86620" cy="9084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7" name="Rectángulo 16"/>
          <p:cNvSpPr/>
          <p:nvPr/>
        </p:nvSpPr>
        <p:spPr>
          <a:xfrm>
            <a:off x="-42620" y="6396304"/>
            <a:ext cx="9186620" cy="64843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19</a:t>
            </a:fld>
            <a:endParaRPr lang="es-ES" dirty="0"/>
          </a:p>
        </p:txBody>
      </p:sp>
      <p:pic>
        <p:nvPicPr>
          <p:cNvPr id="15"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21"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26"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sp>
        <p:nvSpPr>
          <p:cNvPr id="28" name="Marcador de fecha 1"/>
          <p:cNvSpPr txBox="1">
            <a:spLocks/>
          </p:cNvSpPr>
          <p:nvPr/>
        </p:nvSpPr>
        <p:spPr>
          <a:xfrm>
            <a:off x="5969866" y="6451294"/>
            <a:ext cx="2546580" cy="403921"/>
          </a:xfrm>
          <a:prstGeom prst="rect">
            <a:avLst/>
          </a:prstGeom>
        </p:spPr>
        <p:txBody>
          <a:bodyPr vert="horz" lIns="91440" tIns="45720" rIns="91440" bIns="45720" rtlCol="0" anchor="ctr"/>
          <a:lstStyle>
            <a:defPPr>
              <a:defRPr lang="es-ES"/>
            </a:defPPr>
            <a:lvl1pPr marL="0" algn="r" defTabSz="457200" rtl="0" eaLnBrk="1" latinLnBrk="0" hangingPunct="1">
              <a:defRPr sz="1000" b="0" kern="1200">
                <a:solidFill>
                  <a:schemeClr val="tx1">
                    <a:tint val="75000"/>
                  </a:schemeClr>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dirty="0" err="1" smtClean="0"/>
              <a:t>www.teyde.pe</a:t>
            </a:r>
            <a:r>
              <a:rPr lang="es-ES_tradnl" dirty="0" smtClean="0"/>
              <a:t>  l  2014</a:t>
            </a:r>
            <a:endParaRPr lang="es-ES" dirty="0"/>
          </a:p>
        </p:txBody>
      </p:sp>
      <p:pic>
        <p:nvPicPr>
          <p:cNvPr id="27" name="Imagen 26"/>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4560" b="49415"/>
          <a:stretch/>
        </p:blipFill>
        <p:spPr>
          <a:xfrm>
            <a:off x="572401" y="980728"/>
            <a:ext cx="7999199" cy="5877272"/>
          </a:xfrm>
          <a:prstGeom prst="rect">
            <a:avLst/>
          </a:prstGeom>
          <a:noFill/>
          <a:ln>
            <a:noFill/>
          </a:ln>
        </p:spPr>
      </p:pic>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3" name="Agrupar 2"/>
          <p:cNvGrpSpPr/>
          <p:nvPr/>
        </p:nvGrpSpPr>
        <p:grpSpPr>
          <a:xfrm>
            <a:off x="570731" y="2885615"/>
            <a:ext cx="4218830" cy="3565679"/>
            <a:chOff x="570731" y="2885615"/>
            <a:chExt cx="4218830" cy="3565679"/>
          </a:xfrm>
        </p:grpSpPr>
        <p:grpSp>
          <p:nvGrpSpPr>
            <p:cNvPr id="2" name="Agrupar 1"/>
            <p:cNvGrpSpPr/>
            <p:nvPr/>
          </p:nvGrpSpPr>
          <p:grpSpPr>
            <a:xfrm>
              <a:off x="570731" y="2885615"/>
              <a:ext cx="4218830" cy="3565679"/>
              <a:chOff x="570731" y="2885615"/>
              <a:chExt cx="4218830" cy="3565679"/>
            </a:xfrm>
          </p:grpSpPr>
          <p:pic>
            <p:nvPicPr>
              <p:cNvPr id="29" name="Imagen 28"/>
              <p:cNvPicPr>
                <a:picLocks noChangeAspect="1"/>
              </p:cNvPicPr>
              <p:nvPr/>
            </p:nvPicPr>
            <p:blipFill rotWithShape="1">
              <a:blip r:embed="rId6">
                <a:extLst>
                  <a:ext uri="{28A0092B-C50C-407E-A947-70E740481C1C}">
                    <a14:useLocalDpi xmlns:a14="http://schemas.microsoft.com/office/drawing/2010/main" val="0"/>
                  </a:ext>
                </a:extLst>
              </a:blip>
              <a:srcRect t="19702" r="67442" b="52600"/>
              <a:stretch/>
            </p:blipFill>
            <p:spPr>
              <a:xfrm>
                <a:off x="570731" y="2914437"/>
                <a:ext cx="2604367" cy="3536857"/>
              </a:xfrm>
              <a:prstGeom prst="rect">
                <a:avLst/>
              </a:prstGeom>
              <a:noFill/>
              <a:ln>
                <a:noFill/>
              </a:ln>
            </p:spPr>
          </p:pic>
          <p:sp>
            <p:nvSpPr>
              <p:cNvPr id="31" name="TextBox 5"/>
              <p:cNvSpPr txBox="1"/>
              <p:nvPr/>
            </p:nvSpPr>
            <p:spPr>
              <a:xfrm>
                <a:off x="3213077" y="2885615"/>
                <a:ext cx="1576484" cy="3009011"/>
              </a:xfrm>
              <a:prstGeom prst="rect">
                <a:avLst/>
              </a:prstGeom>
              <a:solidFill>
                <a:srgbClr val="2285A4"/>
              </a:solidFill>
              <a:ln w="38100" cmpd="sng">
                <a:noFill/>
              </a:ln>
            </p:spPr>
            <p:txBody>
              <a:bodyPr wrap="square" lIns="156773" tIns="49775" rIns="99551" bIns="49775" rtlCol="0">
                <a:spAutoFit/>
              </a:bodyPr>
              <a:lstStyle/>
              <a:p>
                <a:endParaRPr lang="es-ES_tradnl" sz="1100" b="1" dirty="0">
                  <a:latin typeface="Helvetica" pitchFamily="34" charset="0"/>
                  <a:cs typeface="Helvetica" pitchFamily="34" charset="0"/>
                </a:endParaRPr>
              </a:p>
              <a:p>
                <a:pPr marL="92075"/>
                <a:r>
                  <a:rPr lang="es-ES_tradnl" sz="1300" b="1" dirty="0" err="1" smtClean="0">
                    <a:solidFill>
                      <a:srgbClr val="FFFFFF"/>
                    </a:solidFill>
                    <a:latin typeface="Helvetica" pitchFamily="34" charset="0"/>
                    <a:cs typeface="Helvetica" pitchFamily="34" charset="0"/>
                  </a:rPr>
                  <a:t>Dynamic</a:t>
                </a:r>
                <a:endParaRPr lang="es-ES_tradnl" sz="1300" b="1" dirty="0">
                  <a:solidFill>
                    <a:srgbClr val="FFFFFF"/>
                  </a:solidFill>
                  <a:latin typeface="Helvetica" pitchFamily="34" charset="0"/>
                  <a:cs typeface="Helvetica" pitchFamily="34" charset="0"/>
                </a:endParaRPr>
              </a:p>
              <a:p>
                <a:pPr marL="92075"/>
                <a:r>
                  <a:rPr lang="es-ES_tradnl" sz="1100" dirty="0" err="1" smtClean="0">
                    <a:solidFill>
                      <a:srgbClr val="FFFFFF"/>
                    </a:solidFill>
                    <a:latin typeface="Helvetica" pitchFamily="34" charset="0"/>
                    <a:cs typeface="Helvetica" pitchFamily="34" charset="0"/>
                  </a:rPr>
                  <a:t>Automatic</a:t>
                </a:r>
                <a:r>
                  <a:rPr lang="es-ES_tradnl" sz="1100" dirty="0" smtClean="0">
                    <a:solidFill>
                      <a:srgbClr val="FFFFFF"/>
                    </a:solidFill>
                    <a:latin typeface="Helvetica" pitchFamily="34" charset="0"/>
                    <a:cs typeface="Helvetica" pitchFamily="34" charset="0"/>
                  </a:rPr>
                  <a:t> </a:t>
                </a:r>
                <a:r>
                  <a:rPr lang="es-ES_tradnl" sz="1100" dirty="0" err="1" smtClean="0">
                    <a:solidFill>
                      <a:srgbClr val="FFFFFF"/>
                    </a:solidFill>
                    <a:latin typeface="Helvetica" pitchFamily="34" charset="0"/>
                    <a:cs typeface="Helvetica" pitchFamily="34" charset="0"/>
                  </a:rPr>
                  <a:t>update</a:t>
                </a:r>
                <a:r>
                  <a:rPr lang="es-ES_tradnl" sz="1100" dirty="0" smtClean="0">
                    <a:solidFill>
                      <a:srgbClr val="FFFFFF"/>
                    </a:solidFill>
                    <a:latin typeface="Helvetica" pitchFamily="34" charset="0"/>
                    <a:cs typeface="Helvetica" pitchFamily="34" charset="0"/>
                  </a:rPr>
                  <a:t> of </a:t>
                </a:r>
                <a:r>
                  <a:rPr lang="es-ES_tradnl" sz="1100" dirty="0" err="1" smtClean="0">
                    <a:solidFill>
                      <a:srgbClr val="FFFFFF"/>
                    </a:solidFill>
                    <a:latin typeface="Helvetica" pitchFamily="34" charset="0"/>
                    <a:cs typeface="Helvetica" pitchFamily="34" charset="0"/>
                  </a:rPr>
                  <a:t>news</a:t>
                </a:r>
                <a:r>
                  <a:rPr lang="es-ES_tradnl" sz="1100" dirty="0" smtClean="0">
                    <a:solidFill>
                      <a:srgbClr val="FFFFFF"/>
                    </a:solidFill>
                    <a:latin typeface="Helvetica" pitchFamily="34" charset="0"/>
                    <a:cs typeface="Helvetica" pitchFamily="34" charset="0"/>
                  </a:rPr>
                  <a:t>, </a:t>
                </a:r>
                <a:r>
                  <a:rPr lang="es-ES_tradnl" sz="1100" dirty="0" err="1" smtClean="0">
                    <a:solidFill>
                      <a:srgbClr val="FFFFFF"/>
                    </a:solidFill>
                    <a:latin typeface="Helvetica" pitchFamily="34" charset="0"/>
                    <a:cs typeface="Helvetica" pitchFamily="34" charset="0"/>
                  </a:rPr>
                  <a:t>coments</a:t>
                </a:r>
                <a:r>
                  <a:rPr lang="es-ES_tradnl" sz="1100" dirty="0" smtClean="0">
                    <a:solidFill>
                      <a:srgbClr val="FFFFFF"/>
                    </a:solidFill>
                    <a:latin typeface="Helvetica" pitchFamily="34" charset="0"/>
                    <a:cs typeface="Helvetica" pitchFamily="34" charset="0"/>
                  </a:rPr>
                  <a:t>…</a:t>
                </a:r>
                <a:endParaRPr lang="es-ES_tradnl" sz="1100" dirty="0">
                  <a:solidFill>
                    <a:srgbClr val="FFFFFF"/>
                  </a:solidFill>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smtClean="0">
                  <a:latin typeface="Helvetica" pitchFamily="34" charset="0"/>
                  <a:cs typeface="Helvetica" pitchFamily="34" charset="0"/>
                </a:endParaRPr>
              </a:p>
              <a:p>
                <a:endParaRPr lang="es-ES_tradnl" sz="1100" dirty="0">
                  <a:latin typeface="Helvetica" pitchFamily="34" charset="0"/>
                  <a:cs typeface="Helvetica" pitchFamily="34" charset="0"/>
                </a:endParaRPr>
              </a:p>
              <a:p>
                <a:endParaRPr lang="es-ES_tradnl" sz="1100" dirty="0">
                  <a:latin typeface="Helvetica" pitchFamily="34" charset="0"/>
                  <a:cs typeface="Helvetica" pitchFamily="34" charset="0"/>
                </a:endParaRPr>
              </a:p>
            </p:txBody>
          </p:sp>
          <p:sp>
            <p:nvSpPr>
              <p:cNvPr id="33" name="Pentágono 32"/>
              <p:cNvSpPr/>
              <p:nvPr/>
            </p:nvSpPr>
            <p:spPr>
              <a:xfrm>
                <a:off x="3134950" y="3052906"/>
                <a:ext cx="187716" cy="306143"/>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r>
                  <a:rPr lang="es-ES" dirty="0" smtClean="0"/>
                  <a:t>z</a:t>
                </a:r>
                <a:endParaRPr lang="es-ES" dirty="0"/>
              </a:p>
            </p:txBody>
          </p:sp>
        </p:grpSp>
        <p:sp>
          <p:nvSpPr>
            <p:cNvPr id="32" name="Rectángulo 31"/>
            <p:cNvSpPr/>
            <p:nvPr/>
          </p:nvSpPr>
          <p:spPr>
            <a:xfrm>
              <a:off x="743923" y="2922910"/>
              <a:ext cx="4045637" cy="3455999"/>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lIns="99551" tIns="49775" rIns="99551" bIns="49775" rtlCol="0" anchor="ctr"/>
            <a:lstStyle/>
            <a:p>
              <a:pPr algn="ctr"/>
              <a:endParaRPr lang="es-ES"/>
            </a:p>
          </p:txBody>
        </p:sp>
      </p:grpSp>
    </p:spTree>
    <p:extLst>
      <p:ext uri="{BB962C8B-B14F-4D97-AF65-F5344CB8AC3E}">
        <p14:creationId xmlns:p14="http://schemas.microsoft.com/office/powerpoint/2010/main" val="2494559848"/>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n-US" dirty="0">
                <a:solidFill>
                  <a:srgbClr val="4BACC6"/>
                </a:solidFill>
                <a:latin typeface="Helvetica"/>
                <a:cs typeface="Helvetica"/>
              </a:rPr>
              <a:t>Sustainability, the great challenge of the 21st century</a:t>
            </a:r>
            <a:endParaRPr lang="es-ES" dirty="0">
              <a:solidFill>
                <a:srgbClr val="4BACC6"/>
              </a:solidFill>
              <a:latin typeface="Helvetica"/>
              <a:cs typeface="Helvetica"/>
            </a:endParaRPr>
          </a:p>
        </p:txBody>
      </p:sp>
      <p:sp>
        <p:nvSpPr>
          <p:cNvPr id="23" name="Título 3"/>
          <p:cNvSpPr txBox="1">
            <a:spLocks/>
          </p:cNvSpPr>
          <p:nvPr/>
        </p:nvSpPr>
        <p:spPr>
          <a:xfrm>
            <a:off x="174560" y="284398"/>
            <a:ext cx="6317628"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err="1" smtClean="0"/>
              <a:t>Introduction</a:t>
            </a:r>
            <a:endParaRPr lang="es-ES" sz="2400" spc="-150" dirty="0"/>
          </a:p>
        </p:txBody>
      </p:sp>
      <p:sp>
        <p:nvSpPr>
          <p:cNvPr id="14" name="TextBox 13"/>
          <p:cNvSpPr txBox="1"/>
          <p:nvPr/>
        </p:nvSpPr>
        <p:spPr>
          <a:xfrm>
            <a:off x="424595" y="1215389"/>
            <a:ext cx="8294810" cy="2308324"/>
          </a:xfrm>
          <a:prstGeom prst="rect">
            <a:avLst/>
          </a:prstGeom>
          <a:noFill/>
        </p:spPr>
        <p:txBody>
          <a:bodyPr wrap="square" rtlCol="0">
            <a:spAutoFit/>
          </a:bodyPr>
          <a:lstStyle/>
          <a:p>
            <a:pPr algn="just">
              <a:lnSpc>
                <a:spcPct val="150000"/>
              </a:lnSpc>
            </a:pPr>
            <a:r>
              <a:rPr lang="en-US" sz="1200" dirty="0">
                <a:latin typeface="Helvetica" pitchFamily="34" charset="0"/>
                <a:cs typeface="Helvetica" pitchFamily="34" charset="0"/>
              </a:rPr>
              <a:t>Deforestation, water pollution, loss of key ecosystems such as </a:t>
            </a:r>
            <a:r>
              <a:rPr lang="en-US" sz="1200" dirty="0" smtClean="0">
                <a:latin typeface="Helvetica" pitchFamily="34" charset="0"/>
                <a:cs typeface="Helvetica" pitchFamily="34" charset="0"/>
              </a:rPr>
              <a:t>moors... are </a:t>
            </a:r>
            <a:r>
              <a:rPr lang="en-US" sz="1200" dirty="0">
                <a:latin typeface="Helvetica" pitchFamily="34" charset="0"/>
                <a:cs typeface="Helvetica" pitchFamily="34" charset="0"/>
              </a:rPr>
              <a:t>generic environmental problems for the entire planet. </a:t>
            </a:r>
            <a:r>
              <a:rPr lang="en-US" sz="1200" b="1" dirty="0">
                <a:latin typeface="Helvetica" pitchFamily="34" charset="0"/>
                <a:cs typeface="Helvetica" pitchFamily="34" charset="0"/>
              </a:rPr>
              <a:t>Biosphere Reserves</a:t>
            </a:r>
            <a:r>
              <a:rPr lang="en-US" sz="1200" dirty="0">
                <a:latin typeface="Helvetica" pitchFamily="34" charset="0"/>
                <a:cs typeface="Helvetica" pitchFamily="34" charset="0"/>
              </a:rPr>
              <a:t> and other </a:t>
            </a:r>
            <a:r>
              <a:rPr lang="en-US" sz="1200" b="1" dirty="0">
                <a:latin typeface="Helvetica" pitchFamily="34" charset="0"/>
                <a:cs typeface="Helvetica" pitchFamily="34" charset="0"/>
              </a:rPr>
              <a:t>protected natural areas</a:t>
            </a:r>
            <a:r>
              <a:rPr lang="en-US" sz="1200" dirty="0">
                <a:latin typeface="Helvetica" pitchFamily="34" charset="0"/>
                <a:cs typeface="Helvetica" pitchFamily="34" charset="0"/>
              </a:rPr>
              <a:t> are privileged areas for </a:t>
            </a:r>
            <a:r>
              <a:rPr lang="en-US" sz="1200" b="1" dirty="0">
                <a:latin typeface="Helvetica" pitchFamily="34" charset="0"/>
                <a:cs typeface="Helvetica" pitchFamily="34" charset="0"/>
              </a:rPr>
              <a:t>sustainable development</a:t>
            </a:r>
            <a:r>
              <a:rPr lang="en-US" sz="1200" dirty="0">
                <a:latin typeface="Helvetica" pitchFamily="34" charset="0"/>
                <a:cs typeface="Helvetica" pitchFamily="34" charset="0"/>
              </a:rPr>
              <a:t>, learning spaces where policy makers, scientific communities, management professionals and local people work together to turn global principles of sustainable development into appropriate </a:t>
            </a:r>
            <a:r>
              <a:rPr lang="en-US" sz="1200" b="1" dirty="0">
                <a:latin typeface="Helvetica" pitchFamily="34" charset="0"/>
                <a:cs typeface="Helvetica" pitchFamily="34" charset="0"/>
              </a:rPr>
              <a:t>local practices</a:t>
            </a:r>
            <a:r>
              <a:rPr lang="en-US" sz="1200" dirty="0">
                <a:latin typeface="Helvetica" pitchFamily="34" charset="0"/>
                <a:cs typeface="Helvetica" pitchFamily="34" charset="0"/>
              </a:rPr>
              <a:t>, Subsequently can be applied globally.</a:t>
            </a:r>
          </a:p>
          <a:p>
            <a:pPr algn="just">
              <a:lnSpc>
                <a:spcPct val="150000"/>
              </a:lnSpc>
            </a:pPr>
            <a:endParaRPr lang="en-US" sz="1200" dirty="0">
              <a:latin typeface="Helvetica" pitchFamily="34" charset="0"/>
              <a:cs typeface="Helvetica" pitchFamily="34" charset="0"/>
            </a:endParaRPr>
          </a:p>
          <a:p>
            <a:pPr algn="just">
              <a:lnSpc>
                <a:spcPct val="150000"/>
              </a:lnSpc>
            </a:pPr>
            <a:r>
              <a:rPr lang="en-US" sz="1200" b="1" dirty="0">
                <a:latin typeface="Helvetica" pitchFamily="34" charset="0"/>
                <a:cs typeface="Helvetica" pitchFamily="34" charset="0"/>
              </a:rPr>
              <a:t>TEYDE</a:t>
            </a:r>
            <a:r>
              <a:rPr lang="en-US" sz="1200" dirty="0">
                <a:latin typeface="Helvetica" pitchFamily="34" charset="0"/>
                <a:cs typeface="Helvetica" pitchFamily="34" charset="0"/>
              </a:rPr>
              <a:t> makes available to the Natural Spaces a complete set of tools oriented to the promotion and integral management of them: welcome to </a:t>
            </a:r>
            <a:r>
              <a:rPr lang="en-US" sz="1200" b="1" dirty="0" err="1">
                <a:latin typeface="Helvetica" pitchFamily="34" charset="0"/>
                <a:cs typeface="Helvetica" pitchFamily="34" charset="0"/>
              </a:rPr>
              <a:t>BiosphereSmart</a:t>
            </a:r>
            <a:r>
              <a:rPr lang="en-US" sz="1200" b="1" dirty="0">
                <a:latin typeface="Helvetica" pitchFamily="34" charset="0"/>
                <a:cs typeface="Helvetica" pitchFamily="34" charset="0"/>
              </a:rPr>
              <a:t> and </a:t>
            </a:r>
            <a:r>
              <a:rPr lang="en-US" sz="1200" b="1" dirty="0" err="1">
                <a:latin typeface="Helvetica" pitchFamily="34" charset="0"/>
                <a:cs typeface="Helvetica" pitchFamily="34" charset="0"/>
              </a:rPr>
              <a:t>RBDigital</a:t>
            </a:r>
            <a:r>
              <a:rPr lang="en-US" sz="1200" dirty="0">
                <a:latin typeface="Helvetica" pitchFamily="34" charset="0"/>
                <a:cs typeface="Helvetica" pitchFamily="34" charset="0"/>
              </a:rPr>
              <a:t>.</a:t>
            </a:r>
            <a:endParaRPr lang="es-ES" sz="1400" b="1" dirty="0">
              <a:latin typeface="Helvetica" pitchFamily="34" charset="0"/>
              <a:cs typeface="Helvetica" pitchFamily="34"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30" y="4098329"/>
            <a:ext cx="2075153" cy="1886910"/>
          </a:xfrm>
          <a:prstGeom prst="rect">
            <a:avLst/>
          </a:prstGeom>
          <a:ln w="76200" cmpd="sng">
            <a:solidFill>
              <a:schemeClr val="bg1">
                <a:lumMod val="85000"/>
              </a:schemeClr>
            </a:solidFill>
          </a:ln>
        </p:spPr>
      </p:pic>
      <p:grpSp>
        <p:nvGrpSpPr>
          <p:cNvPr id="5" name="Agrupar 4"/>
          <p:cNvGrpSpPr/>
          <p:nvPr/>
        </p:nvGrpSpPr>
        <p:grpSpPr>
          <a:xfrm>
            <a:off x="3699247" y="4101234"/>
            <a:ext cx="2200909" cy="1886910"/>
            <a:chOff x="3499247" y="4101234"/>
            <a:chExt cx="2200909" cy="1886910"/>
          </a:xfrm>
        </p:grpSpPr>
        <p:sp>
          <p:nvSpPr>
            <p:cNvPr id="4" name="Rectángulo 3"/>
            <p:cNvSpPr/>
            <p:nvPr/>
          </p:nvSpPr>
          <p:spPr>
            <a:xfrm>
              <a:off x="3499247" y="4101234"/>
              <a:ext cx="2200909" cy="1886910"/>
            </a:xfrm>
            <a:prstGeom prst="rect">
              <a:avLst/>
            </a:prstGeom>
            <a:solidFill>
              <a:schemeClr val="bg1"/>
            </a:solidFill>
            <a:ln w="7620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pic>
          <p:nvPicPr>
            <p:cNvPr id="16" name="Picture 2" descr="Y:\Diseño\WEB RB-LaPalma\home\animacionreloj.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60094" y="4498969"/>
              <a:ext cx="2082231" cy="98192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406" y="4088328"/>
            <a:ext cx="971999" cy="1899816"/>
          </a:xfrm>
          <a:prstGeom prst="rect">
            <a:avLst/>
          </a:prstGeom>
          <a:ln w="76200" cmpd="sng">
            <a:solidFill>
              <a:schemeClr val="bg1">
                <a:lumMod val="85000"/>
              </a:schemeClr>
            </a:solidFill>
          </a:ln>
        </p:spPr>
      </p:pic>
      <p:cxnSp>
        <p:nvCxnSpPr>
          <p:cNvPr id="7" name="Conector recto 6"/>
          <p:cNvCxnSpPr/>
          <p:nvPr/>
        </p:nvCxnSpPr>
        <p:spPr>
          <a:xfrm>
            <a:off x="3330091" y="4088328"/>
            <a:ext cx="0" cy="199211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6192565" y="4006030"/>
            <a:ext cx="0" cy="1992115"/>
          </a:xfrm>
          <a:prstGeom prst="line">
            <a:avLst/>
          </a:prstGeom>
          <a:ln>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137358"/>
      </p:ext>
    </p:extLst>
  </p:cSld>
  <p:clrMapOvr>
    <a:masterClrMapping/>
  </p:clrMapOvr>
  <p:transition spd="slow" advClick="0" advTm="240000">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p:cNvPicPr>
            <a:picLocks noChangeAspect="1"/>
          </p:cNvPicPr>
          <p:nvPr/>
        </p:nvPicPr>
        <p:blipFill rotWithShape="1">
          <a:blip r:embed="rId2">
            <a:extLst>
              <a:ext uri="{28A0092B-C50C-407E-A947-70E740481C1C}">
                <a14:useLocalDpi xmlns:a14="http://schemas.microsoft.com/office/drawing/2010/main" val="0"/>
              </a:ext>
            </a:extLst>
          </a:blip>
          <a:srcRect l="-2" t="-2" r="-1384" b="58638"/>
          <a:stretch/>
        </p:blipFill>
        <p:spPr>
          <a:xfrm>
            <a:off x="570730" y="1056075"/>
            <a:ext cx="8110097" cy="5281969"/>
          </a:xfrm>
          <a:prstGeom prst="rect">
            <a:avLst/>
          </a:prstGeom>
          <a:noFill/>
          <a:ln>
            <a:noFill/>
          </a:ln>
        </p:spPr>
      </p:pic>
      <p:sp>
        <p:nvSpPr>
          <p:cNvPr id="4" name="Rectángulo 3"/>
          <p:cNvSpPr/>
          <p:nvPr/>
        </p:nvSpPr>
        <p:spPr>
          <a:xfrm>
            <a:off x="0" y="-1"/>
            <a:ext cx="9186620" cy="90840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7" name="Imagen 6" descr="logoBSsi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2719" y="436172"/>
            <a:ext cx="1116752" cy="388703"/>
          </a:xfrm>
          <a:prstGeom prst="rect">
            <a:avLst/>
          </a:prstGeom>
        </p:spPr>
      </p:pic>
      <p:cxnSp>
        <p:nvCxnSpPr>
          <p:cNvPr id="10" name="Conector recto 9"/>
          <p:cNvCxnSpPr/>
          <p:nvPr/>
        </p:nvCxnSpPr>
        <p:spPr>
          <a:xfrm>
            <a:off x="156484" y="905328"/>
            <a:ext cx="6335704" cy="3077"/>
          </a:xfrm>
          <a:prstGeom prst="line">
            <a:avLst/>
          </a:prstGeom>
          <a:ln w="57150" cmpd="sng">
            <a:solidFill>
              <a:srgbClr val="7F7F7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p:cNvCxnSpPr/>
          <p:nvPr/>
        </p:nvCxnSpPr>
        <p:spPr>
          <a:xfrm>
            <a:off x="6567387" y="908405"/>
            <a:ext cx="2619233" cy="0"/>
          </a:xfrm>
          <a:prstGeom prst="line">
            <a:avLst/>
          </a:prstGeom>
          <a:ln w="571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Marcador de número de diapositiva 5"/>
          <p:cNvSpPr txBox="1">
            <a:spLocks/>
          </p:cNvSpPr>
          <p:nvPr/>
        </p:nvSpPr>
        <p:spPr>
          <a:xfrm>
            <a:off x="8505573" y="6337690"/>
            <a:ext cx="763601" cy="365125"/>
          </a:xfrm>
          <a:prstGeom prst="rect">
            <a:avLst/>
          </a:prstGeom>
        </p:spPr>
        <p:txBody>
          <a:bodyPr vert="horz" lIns="91440" tIns="45720" rIns="91440" bIns="45720" rtlCol="0" anchor="ctr"/>
          <a:lstStyle>
            <a:defPPr>
              <a:defRPr lang="es-ES"/>
            </a:defPPr>
            <a:lvl1pPr marL="0" algn="l" defTabSz="457200" rtl="0" eaLnBrk="1" latinLnBrk="0" hangingPunct="1">
              <a:defRPr sz="1800" b="1" kern="1200">
                <a:solidFill>
                  <a:srgbClr val="1E758F"/>
                </a:solidFill>
                <a:latin typeface="Helvetica"/>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83CEA9-5A88-6C40-9BFA-85874F8AF04A}" type="slidenum">
              <a:rPr lang="es-ES" smtClean="0"/>
              <a:pPr/>
              <a:t>20</a:t>
            </a:fld>
            <a:endParaRPr lang="es-ES" dirty="0"/>
          </a:p>
        </p:txBody>
      </p:sp>
      <p:cxnSp>
        <p:nvCxnSpPr>
          <p:cNvPr id="13" name="Conector recto 12"/>
          <p:cNvCxnSpPr/>
          <p:nvPr/>
        </p:nvCxnSpPr>
        <p:spPr>
          <a:xfrm>
            <a:off x="8501520" y="6443004"/>
            <a:ext cx="0" cy="730471"/>
          </a:xfrm>
          <a:prstGeom prst="line">
            <a:avLst/>
          </a:prstGeom>
          <a:ln w="12700" cmpd="sng">
            <a:solidFill>
              <a:srgbClr val="7F7F7F"/>
            </a:solidFill>
          </a:ln>
          <a:effectLst/>
        </p:spPr>
        <p:style>
          <a:lnRef idx="2">
            <a:schemeClr val="accent1"/>
          </a:lnRef>
          <a:fillRef idx="0">
            <a:schemeClr val="accent1"/>
          </a:fillRef>
          <a:effectRef idx="1">
            <a:schemeClr val="accent1"/>
          </a:effectRef>
          <a:fontRef idx="minor">
            <a:schemeClr val="tx1"/>
          </a:fontRef>
        </p:style>
      </p:cxnSp>
      <p:pic>
        <p:nvPicPr>
          <p:cNvPr id="15"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181" y="469596"/>
            <a:ext cx="1280341" cy="299470"/>
          </a:xfrm>
          <a:prstGeom prst="rect">
            <a:avLst/>
          </a:prstGeom>
        </p:spPr>
      </p:pic>
      <p:cxnSp>
        <p:nvCxnSpPr>
          <p:cNvPr id="16" name="Conector recto 15"/>
          <p:cNvCxnSpPr/>
          <p:nvPr/>
        </p:nvCxnSpPr>
        <p:spPr>
          <a:xfrm>
            <a:off x="7860503" y="436172"/>
            <a:ext cx="0" cy="346923"/>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grpSp>
        <p:nvGrpSpPr>
          <p:cNvPr id="8" name="Agrupar 7"/>
          <p:cNvGrpSpPr/>
          <p:nvPr/>
        </p:nvGrpSpPr>
        <p:grpSpPr>
          <a:xfrm>
            <a:off x="273004" y="1053357"/>
            <a:ext cx="8544536" cy="5284687"/>
            <a:chOff x="273004" y="1053357"/>
            <a:chExt cx="8544536" cy="5284687"/>
          </a:xfrm>
        </p:grpSpPr>
        <p:grpSp>
          <p:nvGrpSpPr>
            <p:cNvPr id="3" name="Agrupar 2"/>
            <p:cNvGrpSpPr/>
            <p:nvPr/>
          </p:nvGrpSpPr>
          <p:grpSpPr>
            <a:xfrm>
              <a:off x="273004" y="1053357"/>
              <a:ext cx="8544536" cy="5284687"/>
              <a:chOff x="273004" y="1053357"/>
              <a:chExt cx="8544536" cy="5284687"/>
            </a:xfrm>
          </p:grpSpPr>
          <p:sp>
            <p:nvSpPr>
              <p:cNvPr id="23" name="TextBox 5"/>
              <p:cNvSpPr txBox="1"/>
              <p:nvPr/>
            </p:nvSpPr>
            <p:spPr>
              <a:xfrm>
                <a:off x="303136" y="2244015"/>
                <a:ext cx="2163251" cy="1815882"/>
              </a:xfrm>
              <a:prstGeom prst="rect">
                <a:avLst/>
              </a:prstGeom>
              <a:solidFill>
                <a:srgbClr val="2285A4"/>
              </a:solidFill>
              <a:ln w="38100" cmpd="sng">
                <a:noFill/>
              </a:ln>
            </p:spPr>
            <p:txBody>
              <a:bodyPr wrap="square" lIns="216000" rtlCol="0">
                <a:spAutoFit/>
              </a:bodyPr>
              <a:lstStyle/>
              <a:p>
                <a:endParaRPr lang="es-ES_tradnl" sz="1000" b="1" dirty="0" smtClean="0">
                  <a:latin typeface="Helvetica" pitchFamily="34" charset="0"/>
                  <a:cs typeface="Helvetica" pitchFamily="34" charset="0"/>
                </a:endParaRPr>
              </a:p>
              <a:p>
                <a:endParaRPr lang="es-ES_tradnl" sz="1000" b="1" dirty="0">
                  <a:latin typeface="Helvetica" pitchFamily="34" charset="0"/>
                  <a:cs typeface="Helvetica" pitchFamily="34" charset="0"/>
                </a:endParaRPr>
              </a:p>
              <a:p>
                <a:r>
                  <a:rPr lang="es-ES_tradnl" sz="1200" b="1" dirty="0" err="1" smtClean="0">
                    <a:solidFill>
                      <a:schemeClr val="bg1"/>
                    </a:solidFill>
                    <a:latin typeface="Helvetica" pitchFamily="34" charset="0"/>
                    <a:cs typeface="Helvetica" pitchFamily="34" charset="0"/>
                  </a:rPr>
                  <a:t>Multi</a:t>
                </a:r>
                <a:r>
                  <a:rPr lang="es-ES_tradnl" sz="1200" b="1" dirty="0" smtClean="0">
                    <a:solidFill>
                      <a:schemeClr val="bg1"/>
                    </a:solidFill>
                    <a:latin typeface="Helvetica" pitchFamily="34" charset="0"/>
                    <a:cs typeface="Helvetica" pitchFamily="34" charset="0"/>
                  </a:rPr>
                  <a:t> </a:t>
                </a:r>
                <a:r>
                  <a:rPr lang="es-ES_tradnl" sz="1200" b="1" dirty="0" err="1" smtClean="0">
                    <a:solidFill>
                      <a:schemeClr val="bg1"/>
                    </a:solidFill>
                    <a:latin typeface="Helvetica" pitchFamily="34" charset="0"/>
                    <a:cs typeface="Helvetica" pitchFamily="34" charset="0"/>
                  </a:rPr>
                  <a:t>platform</a:t>
                </a:r>
                <a:endParaRPr lang="es-ES_tradnl" sz="1200" b="1" dirty="0">
                  <a:solidFill>
                    <a:schemeClr val="bg1"/>
                  </a:solidFill>
                  <a:latin typeface="Helvetica" pitchFamily="34" charset="0"/>
                  <a:cs typeface="Helvetica" pitchFamily="34" charset="0"/>
                </a:endParaRPr>
              </a:p>
              <a:p>
                <a:r>
                  <a:rPr lang="en-US" sz="1000" dirty="0">
                    <a:solidFill>
                      <a:schemeClr val="bg1"/>
                    </a:solidFill>
                    <a:latin typeface="Helvetica" pitchFamily="34" charset="0"/>
                    <a:cs typeface="Helvetica" pitchFamily="34" charset="0"/>
                  </a:rPr>
                  <a:t>The portal is also visible on mobile platforms</a:t>
                </a:r>
                <a:endParaRPr lang="es-ES_tradnl" sz="1000" dirty="0">
                  <a:solidFill>
                    <a:schemeClr val="bg1"/>
                  </a:solidFill>
                  <a:latin typeface="Helvetica" pitchFamily="34" charset="0"/>
                  <a:cs typeface="Helvetica" pitchFamily="34" charset="0"/>
                </a:endParaRPr>
              </a:p>
              <a:p>
                <a:endParaRPr lang="es-ES_tradnl" sz="1000" dirty="0" smtClean="0">
                  <a:solidFill>
                    <a:schemeClr val="bg1"/>
                  </a:solidFill>
                  <a:latin typeface="Helvetica" pitchFamily="34" charset="0"/>
                  <a:cs typeface="Helvetica" pitchFamily="34" charset="0"/>
                </a:endParaRPr>
              </a:p>
              <a:p>
                <a:endParaRPr lang="es-ES_tradnl" sz="1000" dirty="0">
                  <a:solidFill>
                    <a:schemeClr val="bg1"/>
                  </a:solidFill>
                  <a:latin typeface="Helvetica" pitchFamily="34" charset="0"/>
                  <a:cs typeface="Helvetica" pitchFamily="34" charset="0"/>
                </a:endParaRPr>
              </a:p>
              <a:p>
                <a:endParaRPr lang="es-ES_tradnl" sz="1000" dirty="0" smtClean="0">
                  <a:solidFill>
                    <a:schemeClr val="bg1"/>
                  </a:solidFill>
                  <a:latin typeface="Helvetica" pitchFamily="34" charset="0"/>
                  <a:cs typeface="Helvetica" pitchFamily="34" charset="0"/>
                </a:endParaRPr>
              </a:p>
              <a:p>
                <a:endParaRPr lang="es-ES_tradnl" sz="1000" dirty="0">
                  <a:solidFill>
                    <a:schemeClr val="bg1"/>
                  </a:solidFill>
                  <a:latin typeface="Helvetica" pitchFamily="34" charset="0"/>
                  <a:cs typeface="Helvetica" pitchFamily="34" charset="0"/>
                </a:endParaRPr>
              </a:p>
              <a:p>
                <a:endParaRPr lang="es-ES_tradnl" sz="1000" dirty="0">
                  <a:latin typeface="Helvetica" pitchFamily="34" charset="0"/>
                  <a:cs typeface="Helvetica" pitchFamily="34" charset="0"/>
                </a:endParaRPr>
              </a:p>
              <a:p>
                <a:endParaRPr lang="es-ES_tradnl" sz="1000" dirty="0" smtClean="0">
                  <a:latin typeface="Helvetica" pitchFamily="34" charset="0"/>
                  <a:cs typeface="Helvetica" pitchFamily="34" charset="0"/>
                </a:endParaRPr>
              </a:p>
            </p:txBody>
          </p:sp>
          <p:sp>
            <p:nvSpPr>
              <p:cNvPr id="24" name="Rectángulo 23"/>
              <p:cNvSpPr/>
              <p:nvPr/>
            </p:nvSpPr>
            <p:spPr>
              <a:xfrm>
                <a:off x="326460" y="1053357"/>
                <a:ext cx="8491080" cy="5284687"/>
              </a:xfrm>
              <a:prstGeom prst="rect">
                <a:avLst/>
              </a:prstGeom>
              <a:noFill/>
              <a:ln w="76200" cmpd="sng">
                <a:solidFill>
                  <a:srgbClr val="2285A4"/>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Pentágono 19"/>
              <p:cNvSpPr/>
              <p:nvPr/>
            </p:nvSpPr>
            <p:spPr>
              <a:xfrm>
                <a:off x="273004" y="2554843"/>
                <a:ext cx="200531" cy="291127"/>
              </a:xfrm>
              <a:prstGeom prst="homePlat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z</a:t>
                </a:r>
                <a:endParaRPr lang="es-ES" dirty="0"/>
              </a:p>
            </p:txBody>
          </p:sp>
        </p:grpSp>
        <p:pic>
          <p:nvPicPr>
            <p:cNvPr id="5" name="Imagen 4" descr="ip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464663" y="3374333"/>
              <a:ext cx="419533" cy="552121"/>
            </a:xfrm>
            <a:prstGeom prst="rect">
              <a:avLst/>
            </a:prstGeom>
          </p:spPr>
        </p:pic>
        <p:pic>
          <p:nvPicPr>
            <p:cNvPr id="6" name="Imagen 5" descr="ipho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019047" y="3562411"/>
              <a:ext cx="179999" cy="364043"/>
            </a:xfrm>
            <a:prstGeom prst="rect">
              <a:avLst/>
            </a:prstGeom>
          </p:spPr>
        </p:pic>
        <p:pic>
          <p:nvPicPr>
            <p:cNvPr id="18" name="Imagen 17" descr="ma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25286" y="3279867"/>
              <a:ext cx="771457" cy="646587"/>
            </a:xfrm>
            <a:prstGeom prst="rect">
              <a:avLst/>
            </a:prstGeom>
          </p:spPr>
        </p:pic>
      </p:grpSp>
      <p:sp>
        <p:nvSpPr>
          <p:cNvPr id="22"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25"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Smart Portal</a:t>
            </a:r>
            <a:endParaRPr lang="es-ES" dirty="0">
              <a:solidFill>
                <a:srgbClr val="4BACC6"/>
              </a:solidFill>
              <a:latin typeface="Helvetica"/>
              <a:cs typeface="Helvetica"/>
            </a:endParaRPr>
          </a:p>
        </p:txBody>
      </p:sp>
    </p:spTree>
    <p:extLst>
      <p:ext uri="{BB962C8B-B14F-4D97-AF65-F5344CB8AC3E}">
        <p14:creationId xmlns:p14="http://schemas.microsoft.com/office/powerpoint/2010/main" val="3638703556"/>
      </p:ext>
    </p:extLst>
  </p:cSld>
  <p:clrMapOvr>
    <a:masterClrMapping/>
  </p:clrMapOvr>
  <p:transition spd="slow" advClick="0" advTm="240000">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cstate="print">
            <a:extLst>
              <a:ext uri="{28A0092B-C50C-407E-A947-70E740481C1C}">
                <a14:useLocalDpi xmlns:a14="http://schemas.microsoft.com/office/drawing/2010/main" val="0"/>
              </a:ext>
            </a:extLst>
          </a:blip>
          <a:srcRect t="10611"/>
          <a:stretch/>
        </p:blipFill>
        <p:spPr>
          <a:xfrm>
            <a:off x="-38849" y="-130717"/>
            <a:ext cx="9330143" cy="7016101"/>
          </a:xfrm>
          <a:prstGeom prst="rect">
            <a:avLst/>
          </a:prstGeom>
          <a:ln>
            <a:noFill/>
          </a:ln>
        </p:spPr>
      </p:pic>
      <p:sp>
        <p:nvSpPr>
          <p:cNvPr id="8" name="Rectángulo 7"/>
          <p:cNvSpPr/>
          <p:nvPr/>
        </p:nvSpPr>
        <p:spPr>
          <a:xfrm>
            <a:off x="3900991" y="719024"/>
            <a:ext cx="5988523" cy="35862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9253" tIns="94627" rIns="189253" bIns="94627" rtlCol="0" anchor="ctr"/>
          <a:lstStyle/>
          <a:p>
            <a:pPr algn="ctr"/>
            <a:endParaRPr lang="es-ES"/>
          </a:p>
        </p:txBody>
      </p:sp>
      <p:sp>
        <p:nvSpPr>
          <p:cNvPr id="11" name="CuadroTexto 10"/>
          <p:cNvSpPr txBox="1"/>
          <p:nvPr/>
        </p:nvSpPr>
        <p:spPr>
          <a:xfrm>
            <a:off x="3826933" y="759416"/>
            <a:ext cx="3005011" cy="3545867"/>
          </a:xfrm>
          <a:prstGeom prst="rect">
            <a:avLst/>
          </a:prstGeom>
          <a:noFill/>
        </p:spPr>
        <p:txBody>
          <a:bodyPr wrap="square" lIns="189253" tIns="94627" rIns="189253" bIns="94627" rtlCol="0">
            <a:spAutoFit/>
          </a:bodyPr>
          <a:lstStyle/>
          <a:p>
            <a:r>
              <a:rPr lang="es-ES" b="1" dirty="0" err="1" smtClean="0">
                <a:latin typeface="Helvetica" panose="020B0604020202020204" pitchFamily="2" charset="0"/>
                <a:cs typeface="Helvetica"/>
              </a:rPr>
              <a:t>We</a:t>
            </a:r>
            <a:r>
              <a:rPr lang="es-ES" b="1" smtClean="0">
                <a:latin typeface="Helvetica" panose="020B0604020202020204" pitchFamily="2" charset="0"/>
                <a:cs typeface="Helvetica"/>
              </a:rPr>
              <a:t> are in:</a:t>
            </a:r>
            <a:endParaRPr lang="es-ES" b="1" dirty="0" smtClean="0">
              <a:latin typeface="Helvetica" panose="020B0604020202020204" pitchFamily="2" charset="0"/>
              <a:cs typeface="Helvetica"/>
            </a:endParaRPr>
          </a:p>
          <a:p>
            <a:endParaRPr lang="es-ES" dirty="0" smtClean="0">
              <a:latin typeface="Helvetica" panose="020B0604020202020204" pitchFamily="2" charset="0"/>
              <a:cs typeface="Helvetica"/>
            </a:endParaRPr>
          </a:p>
          <a:p>
            <a:r>
              <a:rPr lang="es-ES" sz="1400" b="1" dirty="0" smtClean="0">
                <a:latin typeface="Helvetica" panose="020B0604020202020204" pitchFamily="2" charset="0"/>
              </a:rPr>
              <a:t>+ Espa</a:t>
            </a:r>
            <a:r>
              <a:rPr lang="es-ES" sz="1400" b="1" dirty="0" smtClean="0">
                <a:latin typeface="Arial" panose="020B0604020202020204" pitchFamily="34" charset="0"/>
                <a:cs typeface="Arial" panose="020B0604020202020204" pitchFamily="34" charset="0"/>
              </a:rPr>
              <a:t>ñ</a:t>
            </a:r>
            <a:r>
              <a:rPr lang="es-ES" sz="1400" b="1" dirty="0" smtClean="0">
                <a:latin typeface="Helvetica" panose="020B0604020202020204" pitchFamily="2" charset="0"/>
              </a:rPr>
              <a:t>a</a:t>
            </a:r>
            <a:endParaRPr lang="es-ES" sz="1400" dirty="0">
              <a:latin typeface="Helvetica" panose="020B0604020202020204" pitchFamily="2" charset="0"/>
            </a:endParaRPr>
          </a:p>
          <a:p>
            <a:r>
              <a:rPr lang="es-ES" sz="1400" dirty="0">
                <a:latin typeface="Helvetica" panose="020B0604020202020204" pitchFamily="2" charset="0"/>
              </a:rPr>
              <a:t>   Fernández Navarro 50, 3ºA. </a:t>
            </a:r>
          </a:p>
          <a:p>
            <a:r>
              <a:rPr lang="es-ES" sz="1400" dirty="0">
                <a:latin typeface="Helvetica" panose="020B0604020202020204" pitchFamily="2" charset="0"/>
              </a:rPr>
              <a:t>   37003. Santa Cruz de Tenerife.</a:t>
            </a:r>
          </a:p>
          <a:p>
            <a:r>
              <a:rPr lang="es-ES" sz="1400" dirty="0">
                <a:latin typeface="Helvetica" panose="020B0604020202020204" pitchFamily="2" charset="0"/>
              </a:rPr>
              <a:t>   </a:t>
            </a:r>
            <a:r>
              <a:rPr lang="es-ES" sz="1400" dirty="0" smtClean="0">
                <a:latin typeface="Helvetica" panose="020B0604020202020204" pitchFamily="2" charset="0"/>
              </a:rPr>
              <a:t>España</a:t>
            </a:r>
          </a:p>
          <a:p>
            <a:endParaRPr lang="es-ES" sz="1400" dirty="0">
              <a:latin typeface="Helvetica" panose="020B0604020202020204" pitchFamily="2" charset="0"/>
            </a:endParaRPr>
          </a:p>
          <a:p>
            <a:r>
              <a:rPr lang="es-ES" sz="1400" b="1" dirty="0">
                <a:latin typeface="Helvetica" panose="020B0604020202020204" pitchFamily="2" charset="0"/>
              </a:rPr>
              <a:t>+ Colombia</a:t>
            </a:r>
            <a:endParaRPr lang="es-ES" sz="1400" dirty="0">
              <a:latin typeface="Helvetica" panose="020B0604020202020204" pitchFamily="2" charset="0"/>
            </a:endParaRPr>
          </a:p>
          <a:p>
            <a:r>
              <a:rPr lang="es-ES" sz="1400" dirty="0">
                <a:latin typeface="Helvetica" panose="020B0604020202020204" pitchFamily="2" charset="0"/>
              </a:rPr>
              <a:t>   CR 10 # 73 20 Oficina 202.</a:t>
            </a:r>
          </a:p>
          <a:p>
            <a:r>
              <a:rPr lang="es-ES" sz="1400" dirty="0">
                <a:latin typeface="Helvetica" panose="020B0604020202020204" pitchFamily="2" charset="0"/>
              </a:rPr>
              <a:t>   Bogotá. Colombia</a:t>
            </a:r>
            <a:r>
              <a:rPr lang="es-ES" sz="1400" dirty="0" smtClean="0">
                <a:latin typeface="Helvetica" panose="020B0604020202020204" pitchFamily="2" charset="0"/>
              </a:rPr>
              <a:t>.</a:t>
            </a:r>
          </a:p>
          <a:p>
            <a:endParaRPr lang="es-ES" sz="1400" dirty="0">
              <a:latin typeface="Helvetica" panose="020B0604020202020204" pitchFamily="2" charset="0"/>
            </a:endParaRPr>
          </a:p>
          <a:p>
            <a:r>
              <a:rPr lang="es-ES" sz="1400" b="1" dirty="0">
                <a:latin typeface="Helvetica" panose="020B0604020202020204" pitchFamily="2" charset="0"/>
              </a:rPr>
              <a:t>+ Per</a:t>
            </a:r>
            <a:r>
              <a:rPr lang="es-ES" sz="1400" b="1" dirty="0">
                <a:latin typeface="Arial" panose="020B0604020202020204" pitchFamily="34" charset="0"/>
                <a:cs typeface="Arial" panose="020B0604020202020204" pitchFamily="34" charset="0"/>
              </a:rPr>
              <a:t>ú</a:t>
            </a:r>
            <a:endParaRPr lang="es-ES" sz="1400" dirty="0">
              <a:latin typeface="Arial" panose="020B0604020202020204" pitchFamily="34" charset="0"/>
              <a:cs typeface="Arial" panose="020B0604020202020204" pitchFamily="34" charset="0"/>
            </a:endParaRPr>
          </a:p>
          <a:p>
            <a:r>
              <a:rPr lang="es-ES" sz="1400" dirty="0">
                <a:latin typeface="Helvetica" panose="020B0604020202020204" pitchFamily="2" charset="0"/>
              </a:rPr>
              <a:t>   </a:t>
            </a:r>
            <a:r>
              <a:rPr lang="es-ES" sz="1400" dirty="0" err="1" smtClean="0">
                <a:latin typeface="Helvetica" panose="020B0604020202020204" pitchFamily="2" charset="0"/>
              </a:rPr>
              <a:t>Urb.Las</a:t>
            </a:r>
            <a:r>
              <a:rPr lang="es-ES" sz="1400" dirty="0" smtClean="0">
                <a:latin typeface="Helvetica" panose="020B0604020202020204" pitchFamily="2" charset="0"/>
              </a:rPr>
              <a:t> </a:t>
            </a:r>
            <a:r>
              <a:rPr lang="es-ES" sz="1400" dirty="0" err="1" smtClean="0">
                <a:latin typeface="Helvetica" panose="020B0604020202020204" pitchFamily="2" charset="0"/>
              </a:rPr>
              <a:t>Fresas,Mz</a:t>
            </a:r>
            <a:r>
              <a:rPr lang="es-ES" sz="1400" dirty="0" smtClean="0">
                <a:latin typeface="Helvetica" panose="020B0604020202020204" pitchFamily="2" charset="0"/>
              </a:rPr>
              <a:t> V , </a:t>
            </a:r>
            <a:r>
              <a:rPr lang="es-ES" sz="1400" dirty="0" err="1" smtClean="0">
                <a:latin typeface="Helvetica" panose="020B0604020202020204" pitchFamily="2" charset="0"/>
              </a:rPr>
              <a:t>Lte</a:t>
            </a:r>
            <a:r>
              <a:rPr lang="es-ES" sz="1400" dirty="0" smtClean="0">
                <a:latin typeface="Helvetica" panose="020B0604020202020204" pitchFamily="2" charset="0"/>
              </a:rPr>
              <a:t> 12.</a:t>
            </a:r>
            <a:endParaRPr lang="es-ES" sz="1400" dirty="0">
              <a:latin typeface="Helvetica" panose="020B0604020202020204" pitchFamily="2" charset="0"/>
            </a:endParaRPr>
          </a:p>
          <a:p>
            <a:r>
              <a:rPr lang="es-ES" sz="1400" dirty="0">
                <a:latin typeface="Helvetica" panose="020B0604020202020204" pitchFamily="2" charset="0"/>
              </a:rPr>
              <a:t>   Santiago de Surco, </a:t>
            </a:r>
            <a:r>
              <a:rPr lang="es-ES" sz="1400" dirty="0" smtClean="0">
                <a:latin typeface="Helvetica" panose="020B0604020202020204" pitchFamily="2" charset="0"/>
              </a:rPr>
              <a:t>Lima 33</a:t>
            </a:r>
            <a:r>
              <a:rPr lang="es-ES" sz="1400" dirty="0">
                <a:latin typeface="Helvetica" panose="020B0604020202020204" pitchFamily="2" charset="0"/>
              </a:rPr>
              <a:t>.</a:t>
            </a:r>
          </a:p>
          <a:p>
            <a:r>
              <a:rPr lang="es-ES" sz="1400" dirty="0">
                <a:latin typeface="Helvetica" panose="020B0604020202020204" pitchFamily="2" charset="0"/>
              </a:rPr>
              <a:t>   Lima, Perú</a:t>
            </a:r>
            <a:r>
              <a:rPr lang="es-ES" sz="1400" dirty="0" smtClean="0">
                <a:latin typeface="Helvetica" panose="020B0604020202020204" pitchFamily="2" charset="0"/>
              </a:rPr>
              <a:t>.</a:t>
            </a:r>
            <a:endParaRPr lang="es-ES" sz="1700" dirty="0">
              <a:latin typeface="Helvetica" panose="020B0604020202020204" pitchFamily="2" charset="0"/>
              <a:cs typeface="Helvetica"/>
            </a:endParaRPr>
          </a:p>
        </p:txBody>
      </p:sp>
      <p:sp>
        <p:nvSpPr>
          <p:cNvPr id="12" name="CuadroTexto 11"/>
          <p:cNvSpPr txBox="1"/>
          <p:nvPr/>
        </p:nvSpPr>
        <p:spPr>
          <a:xfrm>
            <a:off x="6775290" y="737296"/>
            <a:ext cx="3313631" cy="3114980"/>
          </a:xfrm>
          <a:prstGeom prst="rect">
            <a:avLst/>
          </a:prstGeom>
          <a:noFill/>
        </p:spPr>
        <p:txBody>
          <a:bodyPr wrap="square" lIns="189253" tIns="94627" rIns="189253" bIns="94627" rtlCol="0">
            <a:spAutoFit/>
          </a:bodyPr>
          <a:lstStyle/>
          <a:p>
            <a:endParaRPr lang="es-ES_tradnl" sz="1900" dirty="0">
              <a:latin typeface="Helvetica"/>
              <a:cs typeface="Helvetica"/>
            </a:endParaRPr>
          </a:p>
          <a:p>
            <a:endParaRPr lang="es-ES_tradnl" sz="1900" dirty="0">
              <a:latin typeface="Helvetica"/>
              <a:cs typeface="Helvetica"/>
            </a:endParaRPr>
          </a:p>
          <a:p>
            <a:r>
              <a:rPr lang="es-ES" sz="1400" b="1" dirty="0">
                <a:latin typeface="Helvetica" panose="020B0604020202020204" pitchFamily="2" charset="0"/>
              </a:rPr>
              <a:t>+ </a:t>
            </a:r>
            <a:r>
              <a:rPr lang="es-ES" sz="1400" dirty="0" err="1" smtClean="0">
                <a:latin typeface="Helvetica" panose="020B0604020202020204" pitchFamily="2" charset="0"/>
              </a:rPr>
              <a:t>Cel</a:t>
            </a:r>
            <a:r>
              <a:rPr lang="es-ES" sz="1400" dirty="0">
                <a:latin typeface="Helvetica" panose="020B0604020202020204" pitchFamily="2" charset="0"/>
              </a:rPr>
              <a:t>: </a:t>
            </a:r>
            <a:r>
              <a:rPr lang="es-ES" sz="1400" dirty="0" smtClean="0">
                <a:latin typeface="Helvetica" panose="020B0604020202020204" pitchFamily="2" charset="0"/>
              </a:rPr>
              <a:t>+34 </a:t>
            </a:r>
            <a:r>
              <a:rPr lang="es-ES" sz="1400" dirty="0">
                <a:latin typeface="Helvetica" panose="020B0604020202020204" pitchFamily="2" charset="0"/>
              </a:rPr>
              <a:t>619 745 190  </a:t>
            </a:r>
          </a:p>
          <a:p>
            <a:r>
              <a:rPr lang="es-ES" sz="1400" b="1" dirty="0">
                <a:latin typeface="Helvetica" panose="020B0604020202020204" pitchFamily="2" charset="0"/>
              </a:rPr>
              <a:t>+ </a:t>
            </a:r>
            <a:r>
              <a:rPr lang="es-ES" sz="1400" dirty="0" err="1" smtClean="0">
                <a:latin typeface="Helvetica" panose="020B0604020202020204" pitchFamily="2" charset="0"/>
              </a:rPr>
              <a:t>Cel</a:t>
            </a:r>
            <a:r>
              <a:rPr lang="es-ES" sz="1400" dirty="0">
                <a:latin typeface="Helvetica" panose="020B0604020202020204" pitchFamily="2" charset="0"/>
              </a:rPr>
              <a:t>: </a:t>
            </a:r>
            <a:r>
              <a:rPr lang="es-ES" sz="1400" dirty="0" smtClean="0">
                <a:latin typeface="Helvetica" panose="020B0604020202020204" pitchFamily="2" charset="0"/>
              </a:rPr>
              <a:t>+51 962 675 092</a:t>
            </a:r>
          </a:p>
          <a:p>
            <a:r>
              <a:rPr lang="es-ES" sz="1400" dirty="0" smtClean="0">
                <a:latin typeface="Helvetica" panose="020B0604020202020204" pitchFamily="2" charset="0"/>
              </a:rPr>
              <a:t>+ Cel.  +51 948 893 145</a:t>
            </a:r>
            <a:r>
              <a:rPr lang="es-ES" sz="1400" dirty="0">
                <a:latin typeface="Helvetica" panose="020B0604020202020204" pitchFamily="2" charset="0"/>
              </a:rPr>
              <a:t> </a:t>
            </a:r>
          </a:p>
          <a:p>
            <a:r>
              <a:rPr lang="es-ES" sz="1400" dirty="0">
                <a:latin typeface="Helvetica" panose="020B0604020202020204" pitchFamily="2" charset="0"/>
              </a:rPr>
              <a:t> </a:t>
            </a:r>
          </a:p>
          <a:p>
            <a:r>
              <a:rPr lang="es-ES" sz="1400" b="1" dirty="0">
                <a:latin typeface="Helvetica" panose="020B0604020202020204" pitchFamily="2" charset="0"/>
              </a:rPr>
              <a:t>+ </a:t>
            </a:r>
            <a:r>
              <a:rPr lang="es-ES" sz="1400" dirty="0" smtClean="0">
                <a:latin typeface="Helvetica" panose="020B0604020202020204" pitchFamily="2" charset="0"/>
              </a:rPr>
              <a:t>ghduran@me.com </a:t>
            </a:r>
            <a:r>
              <a:rPr lang="es-ES" sz="1400" dirty="0">
                <a:latin typeface="Helvetica" panose="020B0604020202020204" pitchFamily="2" charset="0"/>
              </a:rPr>
              <a:t> </a:t>
            </a:r>
          </a:p>
          <a:p>
            <a:r>
              <a:rPr lang="es-ES" sz="1400" b="1" dirty="0">
                <a:latin typeface="Helvetica" panose="020B0604020202020204" pitchFamily="2" charset="0"/>
              </a:rPr>
              <a:t>+ </a:t>
            </a:r>
            <a:r>
              <a:rPr lang="es-ES" sz="1400" dirty="0" smtClean="0">
                <a:latin typeface="Helvetica" panose="020B0604020202020204" pitchFamily="2" charset="0"/>
              </a:rPr>
              <a:t>www.teyde.pe </a:t>
            </a:r>
          </a:p>
          <a:p>
            <a:endParaRPr lang="es-ES" sz="1400" dirty="0">
              <a:latin typeface="Helvetica" panose="020B0604020202020204" pitchFamily="2" charset="0"/>
              <a:cs typeface="Helvetica"/>
            </a:endParaRPr>
          </a:p>
          <a:p>
            <a:r>
              <a:rPr lang="es-ES_tradnl" sz="1600" dirty="0" smtClean="0">
                <a:latin typeface="Helvetica"/>
                <a:cs typeface="Helvetica"/>
              </a:rPr>
              <a:t> </a:t>
            </a:r>
            <a:endParaRPr lang="es-ES_tradnl" sz="1600" dirty="0">
              <a:latin typeface="Helvetica"/>
              <a:cs typeface="Helvetica"/>
            </a:endParaRPr>
          </a:p>
          <a:p>
            <a:endParaRPr lang="es-ES_tradnl" sz="1900" dirty="0">
              <a:latin typeface="Helvetica"/>
              <a:cs typeface="Helvetica"/>
            </a:endParaRPr>
          </a:p>
          <a:p>
            <a:endParaRPr lang="es-ES" sz="1900" dirty="0">
              <a:latin typeface="Helvetica"/>
              <a:cs typeface="Helvetica"/>
            </a:endParaRPr>
          </a:p>
        </p:txBody>
      </p:sp>
      <p:cxnSp>
        <p:nvCxnSpPr>
          <p:cNvPr id="14" name="Conector recto 13"/>
          <p:cNvCxnSpPr/>
          <p:nvPr/>
        </p:nvCxnSpPr>
        <p:spPr>
          <a:xfrm>
            <a:off x="6797094" y="1355629"/>
            <a:ext cx="0" cy="1656184"/>
          </a:xfrm>
          <a:prstGeom prst="line">
            <a:avLst/>
          </a:prstGeom>
          <a:ln w="9525" cmpd="sng">
            <a:solidFill>
              <a:srgbClr val="7F7F7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587720"/>
      </p:ext>
    </p:extLst>
  </p:cSld>
  <p:clrMapOvr>
    <a:masterClrMapping/>
  </p:clrMapOvr>
  <p:transition spd="slow" advClick="0" advTm="4000">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fot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5" name="TextBox 3"/>
          <p:cNvSpPr txBox="1"/>
          <p:nvPr/>
        </p:nvSpPr>
        <p:spPr>
          <a:xfrm>
            <a:off x="429245" y="5919868"/>
            <a:ext cx="7982690" cy="369332"/>
          </a:xfrm>
          <a:prstGeom prst="rect">
            <a:avLst/>
          </a:prstGeom>
          <a:noFill/>
        </p:spPr>
        <p:txBody>
          <a:bodyPr wrap="square" rtlCol="0">
            <a:spAutoFit/>
          </a:bodyPr>
          <a:lstStyle/>
          <a:p>
            <a:r>
              <a:rPr lang="en-US" b="1" dirty="0">
                <a:solidFill>
                  <a:srgbClr val="FFFFFF"/>
                </a:solidFill>
                <a:latin typeface="Helvetica"/>
                <a:cs typeface="Helvetica"/>
              </a:rPr>
              <a:t>Biosphere Smart </a:t>
            </a:r>
            <a:r>
              <a:rPr lang="en-US" dirty="0">
                <a:solidFill>
                  <a:srgbClr val="FFFFFF"/>
                </a:solidFill>
                <a:latin typeface="Helvetica"/>
                <a:cs typeface="Helvetica"/>
              </a:rPr>
              <a:t>Collaboration as a motor for sustainable development</a:t>
            </a:r>
            <a:endParaRPr lang="es-ES" dirty="0">
              <a:solidFill>
                <a:srgbClr val="FFFFFF"/>
              </a:solidFill>
              <a:latin typeface="Helvetica"/>
              <a:cs typeface="Helvetica"/>
            </a:endParaRPr>
          </a:p>
        </p:txBody>
      </p:sp>
    </p:spTree>
    <p:extLst>
      <p:ext uri="{BB962C8B-B14F-4D97-AF65-F5344CB8AC3E}">
        <p14:creationId xmlns:p14="http://schemas.microsoft.com/office/powerpoint/2010/main" val="2080236271"/>
      </p:ext>
    </p:extLst>
  </p:cSld>
  <p:clrMapOvr>
    <a:masterClrMapping/>
  </p:clrMapOvr>
  <p:transition spd="slow" advClick="0" advTm="240000">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err="1">
                <a:solidFill>
                  <a:srgbClr val="4BACC6"/>
                </a:solidFill>
                <a:latin typeface="Helvetica"/>
                <a:cs typeface="Helvetica"/>
              </a:rPr>
              <a:t>Think</a:t>
            </a:r>
            <a:r>
              <a:rPr lang="es-ES_tradnl" dirty="0">
                <a:solidFill>
                  <a:srgbClr val="4BACC6"/>
                </a:solidFill>
                <a:latin typeface="Helvetica"/>
                <a:cs typeface="Helvetica"/>
              </a:rPr>
              <a:t> </a:t>
            </a:r>
            <a:r>
              <a:rPr lang="es-ES_tradnl" dirty="0" err="1">
                <a:solidFill>
                  <a:srgbClr val="4BACC6"/>
                </a:solidFill>
                <a:latin typeface="Helvetica"/>
                <a:cs typeface="Helvetica"/>
              </a:rPr>
              <a:t>globally</a:t>
            </a:r>
            <a:r>
              <a:rPr lang="es-ES_tradnl" dirty="0">
                <a:solidFill>
                  <a:srgbClr val="4BACC6"/>
                </a:solidFill>
                <a:latin typeface="Helvetica"/>
                <a:cs typeface="Helvetica"/>
              </a:rPr>
              <a:t>, </a:t>
            </a:r>
            <a:r>
              <a:rPr lang="es-ES_tradnl" dirty="0" err="1">
                <a:solidFill>
                  <a:srgbClr val="4BACC6"/>
                </a:solidFill>
                <a:latin typeface="Helvetica"/>
                <a:cs typeface="Helvetica"/>
              </a:rPr>
              <a:t>act</a:t>
            </a:r>
            <a:r>
              <a:rPr lang="es-ES_tradnl" dirty="0">
                <a:solidFill>
                  <a:srgbClr val="4BACC6"/>
                </a:solidFill>
                <a:latin typeface="Helvetica"/>
                <a:cs typeface="Helvetica"/>
              </a:rPr>
              <a:t> </a:t>
            </a:r>
            <a:r>
              <a:rPr lang="es-ES_tradnl" dirty="0" err="1">
                <a:solidFill>
                  <a:srgbClr val="4BACC6"/>
                </a:solidFill>
                <a:latin typeface="Helvetica"/>
                <a:cs typeface="Helvetica"/>
              </a:rPr>
              <a:t>locally</a:t>
            </a:r>
            <a:endParaRPr lang="es-ES" dirty="0">
              <a:solidFill>
                <a:srgbClr val="4BACC6"/>
              </a:solidFill>
              <a:latin typeface="Helvetica"/>
              <a:cs typeface="Helvetica"/>
            </a:endParaRPr>
          </a:p>
        </p:txBody>
      </p:sp>
      <p:sp>
        <p:nvSpPr>
          <p:cNvPr id="17"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err="1"/>
              <a:t>Biosphere</a:t>
            </a:r>
            <a:r>
              <a:rPr lang="es-ES" sz="2400" spc="-150" dirty="0"/>
              <a:t> SMART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906" y="3220117"/>
            <a:ext cx="4743732" cy="2428692"/>
          </a:xfrm>
          <a:prstGeom prst="rect">
            <a:avLst/>
          </a:prstGeom>
          <a:ln w="76200" cmpd="sng">
            <a:solidFill>
              <a:schemeClr val="bg1">
                <a:lumMod val="85000"/>
              </a:schemeClr>
            </a:solidFill>
          </a:ln>
        </p:spPr>
      </p:pic>
      <p:sp>
        <p:nvSpPr>
          <p:cNvPr id="14" name="TextBox 13"/>
          <p:cNvSpPr txBox="1"/>
          <p:nvPr/>
        </p:nvSpPr>
        <p:spPr>
          <a:xfrm>
            <a:off x="419894" y="1085850"/>
            <a:ext cx="8304212" cy="2308324"/>
          </a:xfrm>
          <a:prstGeom prst="rect">
            <a:avLst/>
          </a:prstGeom>
          <a:noFill/>
        </p:spPr>
        <p:txBody>
          <a:bodyPr wrap="square" rtlCol="0">
            <a:spAutoFit/>
          </a:bodyPr>
          <a:lstStyle/>
          <a:p>
            <a:pPr algn="just">
              <a:lnSpc>
                <a:spcPct val="150000"/>
              </a:lnSpc>
            </a:pPr>
            <a:r>
              <a:rPr lang="en-US" sz="1200" dirty="0" err="1">
                <a:latin typeface="Helvetica" pitchFamily="34" charset="0"/>
                <a:cs typeface="Helvetica" pitchFamily="34" charset="0"/>
              </a:rPr>
              <a:t>BiosphereSmart</a:t>
            </a:r>
            <a:r>
              <a:rPr lang="en-US" sz="1200" dirty="0">
                <a:latin typeface="Helvetica" pitchFamily="34" charset="0"/>
                <a:cs typeface="Helvetica" pitchFamily="34" charset="0"/>
              </a:rPr>
              <a:t> is an initiative aimed at promoting the global network of Biosphere Reserves, through a digital platform endowed with global tools of services and collaborative resources. The initiative was approved by the </a:t>
            </a:r>
            <a:r>
              <a:rPr lang="en-US" sz="1200" b="1" dirty="0">
                <a:latin typeface="Helvetica" pitchFamily="34" charset="0"/>
                <a:cs typeface="Helvetica" pitchFamily="34" charset="0"/>
              </a:rPr>
              <a:t>International Coordination Council </a:t>
            </a:r>
            <a:r>
              <a:rPr lang="en-US" sz="1200" dirty="0">
                <a:latin typeface="Helvetica" pitchFamily="34" charset="0"/>
                <a:cs typeface="Helvetica" pitchFamily="34" charset="0"/>
              </a:rPr>
              <a:t>(</a:t>
            </a:r>
            <a:r>
              <a:rPr lang="en-US" sz="1200" dirty="0" err="1">
                <a:latin typeface="Helvetica" pitchFamily="34" charset="0"/>
                <a:cs typeface="Helvetica" pitchFamily="34" charset="0"/>
              </a:rPr>
              <a:t>ICC_MaB</a:t>
            </a:r>
            <a:r>
              <a:rPr lang="en-US" sz="1200" dirty="0">
                <a:latin typeface="Helvetica" pitchFamily="34" charset="0"/>
                <a:cs typeface="Helvetica" pitchFamily="34" charset="0"/>
              </a:rPr>
              <a:t>) of </a:t>
            </a:r>
            <a:r>
              <a:rPr lang="en-US" sz="1200" b="1" dirty="0">
                <a:latin typeface="Helvetica" pitchFamily="34" charset="0"/>
                <a:cs typeface="Helvetica" pitchFamily="34" charset="0"/>
              </a:rPr>
              <a:t>UNESCO's </a:t>
            </a:r>
            <a:r>
              <a:rPr lang="en-US" sz="1200" b="1" dirty="0" err="1">
                <a:latin typeface="Helvetica" pitchFamily="34" charset="0"/>
                <a:cs typeface="Helvetica" pitchFamily="34" charset="0"/>
              </a:rPr>
              <a:t>MaB</a:t>
            </a:r>
            <a:r>
              <a:rPr lang="en-US" sz="1200" dirty="0">
                <a:latin typeface="Helvetica" pitchFamily="34" charset="0"/>
                <a:cs typeface="Helvetica" pitchFamily="34" charset="0"/>
              </a:rPr>
              <a:t> program in June 2012.</a:t>
            </a:r>
          </a:p>
          <a:p>
            <a:pPr algn="just">
              <a:lnSpc>
                <a:spcPct val="150000"/>
              </a:lnSpc>
            </a:pPr>
            <a:endParaRPr lang="en-US" sz="1200" b="1" dirty="0">
              <a:latin typeface="Helvetica" pitchFamily="34" charset="0"/>
              <a:cs typeface="Helvetica" pitchFamily="34" charset="0"/>
            </a:endParaRPr>
          </a:p>
          <a:p>
            <a:pPr algn="just">
              <a:lnSpc>
                <a:spcPct val="150000"/>
              </a:lnSpc>
            </a:pPr>
            <a:r>
              <a:rPr lang="en-US" sz="1200" b="1" dirty="0" err="1">
                <a:latin typeface="Helvetica" pitchFamily="34" charset="0"/>
                <a:cs typeface="Helvetica" pitchFamily="34" charset="0"/>
              </a:rPr>
              <a:t>BiosphereSmart</a:t>
            </a:r>
            <a:r>
              <a:rPr lang="en-US" sz="1200" dirty="0">
                <a:latin typeface="Helvetica" pitchFamily="34" charset="0"/>
                <a:cs typeface="Helvetica" pitchFamily="34" charset="0"/>
              </a:rPr>
              <a:t> combines information and management functionalities to provide these spaces with conservation functions, research with a 2.0 orientation that enables the dissemination of </a:t>
            </a:r>
            <a:r>
              <a:rPr lang="en-US" sz="1200" b="1" dirty="0">
                <a:latin typeface="Helvetica" pitchFamily="34" charset="0"/>
                <a:cs typeface="Helvetica" pitchFamily="34" charset="0"/>
              </a:rPr>
              <a:t>good practices </a:t>
            </a:r>
            <a:r>
              <a:rPr lang="en-US" sz="1200" dirty="0">
                <a:latin typeface="Helvetica" pitchFamily="34" charset="0"/>
                <a:cs typeface="Helvetica" pitchFamily="34" charset="0"/>
              </a:rPr>
              <a:t>and the </a:t>
            </a:r>
            <a:r>
              <a:rPr lang="en-US" sz="1200" b="1" dirty="0">
                <a:latin typeface="Helvetica" pitchFamily="34" charset="0"/>
                <a:cs typeface="Helvetica" pitchFamily="34" charset="0"/>
              </a:rPr>
              <a:t>collaboration of citizens.</a:t>
            </a:r>
            <a:endParaRPr lang="es-ES_tradnl" sz="1200" b="1" dirty="0" smtClean="0">
              <a:latin typeface="Helvetica" pitchFamily="34" charset="0"/>
              <a:cs typeface="Helvetica" pitchFamily="34" charset="0"/>
            </a:endParaRPr>
          </a:p>
          <a:p>
            <a:pPr algn="just">
              <a:lnSpc>
                <a:spcPct val="150000"/>
              </a:lnSpc>
            </a:pPr>
            <a:r>
              <a:rPr lang="es-ES" sz="1200" dirty="0" smtClean="0">
                <a:latin typeface="Helvetica" pitchFamily="34" charset="0"/>
                <a:cs typeface="Helvetica" pitchFamily="34" charset="0"/>
              </a:rPr>
              <a:t> </a:t>
            </a:r>
            <a:endParaRPr lang="es-ES" sz="1200" dirty="0">
              <a:latin typeface="Helvetica" pitchFamily="34" charset="0"/>
              <a:cs typeface="Helvetica" pitchFamily="34" charset="0"/>
            </a:endParaRP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94" y="5366446"/>
            <a:ext cx="1284698" cy="73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1232" y="4030454"/>
            <a:ext cx="3195348" cy="2131347"/>
          </a:xfrm>
          <a:prstGeom prst="rect">
            <a:avLst/>
          </a:prstGeom>
          <a:ln w="28575" cmpd="sng">
            <a:solidFill>
              <a:schemeClr val="bg1">
                <a:lumMod val="85000"/>
              </a:schemeClr>
            </a:solidFill>
            <a:prstDash val="dash"/>
          </a:ln>
        </p:spPr>
      </p:pic>
    </p:spTree>
    <p:extLst>
      <p:ext uri="{BB962C8B-B14F-4D97-AF65-F5344CB8AC3E}">
        <p14:creationId xmlns:p14="http://schemas.microsoft.com/office/powerpoint/2010/main" val="716107316"/>
      </p:ext>
    </p:extLst>
  </p:cSld>
  <p:clrMapOvr>
    <a:masterClrMapping/>
  </p:clrMapOvr>
  <p:transition spd="slow" advClick="0" advTm="240000">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err="1" smtClean="0">
                <a:solidFill>
                  <a:schemeClr val="accent5"/>
                </a:solidFill>
                <a:latin typeface="Helvetica"/>
                <a:cs typeface="Helvetica"/>
              </a:rPr>
              <a:t>Features</a:t>
            </a:r>
            <a:endParaRPr lang="es-ES" dirty="0">
              <a:solidFill>
                <a:schemeClr val="accent5"/>
              </a:solidFill>
              <a:latin typeface="Helvetica"/>
              <a:cs typeface="Helvetica"/>
            </a:endParaRPr>
          </a:p>
        </p:txBody>
      </p:sp>
      <p:sp>
        <p:nvSpPr>
          <p:cNvPr id="13"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err="1">
                <a:solidFill>
                  <a:schemeClr val="tx1">
                    <a:lumMod val="95000"/>
                    <a:lumOff val="5000"/>
                  </a:schemeClr>
                </a:solidFill>
              </a:rPr>
              <a:t>Biosphere</a:t>
            </a:r>
            <a:r>
              <a:rPr lang="es-ES" sz="2400" spc="-150" dirty="0">
                <a:solidFill>
                  <a:schemeClr val="tx1">
                    <a:lumMod val="95000"/>
                    <a:lumOff val="5000"/>
                  </a:schemeClr>
                </a:solidFill>
              </a:rPr>
              <a:t> SMART</a:t>
            </a:r>
          </a:p>
        </p:txBody>
      </p:sp>
      <p:grpSp>
        <p:nvGrpSpPr>
          <p:cNvPr id="5" name="Agrupar 4"/>
          <p:cNvGrpSpPr/>
          <p:nvPr/>
        </p:nvGrpSpPr>
        <p:grpSpPr>
          <a:xfrm>
            <a:off x="773354" y="1425408"/>
            <a:ext cx="7597293" cy="4394458"/>
            <a:chOff x="773354" y="1425408"/>
            <a:chExt cx="7597293" cy="4394458"/>
          </a:xfrm>
        </p:grpSpPr>
        <p:grpSp>
          <p:nvGrpSpPr>
            <p:cNvPr id="3" name="Agrupar 2"/>
            <p:cNvGrpSpPr/>
            <p:nvPr/>
          </p:nvGrpSpPr>
          <p:grpSpPr>
            <a:xfrm>
              <a:off x="773354" y="1425408"/>
              <a:ext cx="7597293" cy="2106066"/>
              <a:chOff x="959155" y="1215387"/>
              <a:chExt cx="7597293" cy="2106066"/>
            </a:xfrm>
          </p:grpSpPr>
          <p:sp>
            <p:nvSpPr>
              <p:cNvPr id="7" name="TextBox 6"/>
              <p:cNvSpPr txBox="1"/>
              <p:nvPr/>
            </p:nvSpPr>
            <p:spPr>
              <a:xfrm>
                <a:off x="959155" y="1367072"/>
                <a:ext cx="3530969" cy="1954381"/>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000" b="1">
                    <a:solidFill>
                      <a:schemeClr val="tx1">
                        <a:lumMod val="50000"/>
                        <a:lumOff val="50000"/>
                      </a:schemeClr>
                    </a:solidFill>
                    <a:latin typeface="Helvetica"/>
                    <a:cs typeface="Helvetica"/>
                  </a:defRPr>
                </a:lvl1pPr>
              </a:lstStyle>
              <a:p>
                <a:endParaRPr lang="en-US" sz="1500" dirty="0" smtClean="0">
                  <a:solidFill>
                    <a:schemeClr val="tx1">
                      <a:lumMod val="75000"/>
                      <a:lumOff val="25000"/>
                    </a:schemeClr>
                  </a:solidFill>
                </a:endParaRPr>
              </a:p>
              <a:p>
                <a:pPr algn="just"/>
                <a:r>
                  <a:rPr lang="en-US" sz="1400" dirty="0" smtClean="0">
                    <a:solidFill>
                      <a:schemeClr val="tx1">
                        <a:lumMod val="75000"/>
                        <a:lumOff val="25000"/>
                      </a:schemeClr>
                    </a:solidFill>
                  </a:rPr>
                  <a:t>1. </a:t>
                </a:r>
                <a:r>
                  <a:rPr lang="en-US" sz="1400" dirty="0">
                    <a:solidFill>
                      <a:schemeClr val="tx1">
                        <a:lumMod val="75000"/>
                        <a:lumOff val="25000"/>
                      </a:schemeClr>
                    </a:solidFill>
                  </a:rPr>
                  <a:t>Accessible information.</a:t>
                </a:r>
                <a:endParaRPr lang="en-US" dirty="0"/>
              </a:p>
              <a:p>
                <a:pPr algn="just">
                  <a:lnSpc>
                    <a:spcPct val="140000"/>
                  </a:lnSpc>
                </a:pPr>
                <a:r>
                  <a:rPr lang="en-US" dirty="0" err="1" smtClean="0">
                    <a:solidFill>
                      <a:srgbClr val="4BACC6"/>
                    </a:solidFill>
                  </a:rPr>
                  <a:t>BiosphereSmart</a:t>
                </a:r>
                <a:r>
                  <a:rPr lang="en-US" dirty="0" smtClean="0">
                    <a:solidFill>
                      <a:srgbClr val="2285A4"/>
                    </a:solidFill>
                  </a:rPr>
                  <a:t> </a:t>
                </a:r>
                <a:r>
                  <a:rPr lang="en-US" b="0" dirty="0" smtClean="0">
                    <a:solidFill>
                      <a:srgbClr val="404040"/>
                    </a:solidFill>
                  </a:rPr>
                  <a:t>contains </a:t>
                </a:r>
                <a:r>
                  <a:rPr lang="en-US" b="0" dirty="0" err="1">
                    <a:solidFill>
                      <a:srgbClr val="404040"/>
                    </a:solidFill>
                  </a:rPr>
                  <a:t>georeferenced</a:t>
                </a:r>
                <a:r>
                  <a:rPr lang="en-US" b="0" dirty="0">
                    <a:solidFill>
                      <a:srgbClr val="404040"/>
                    </a:solidFill>
                  </a:rPr>
                  <a:t> information of the RBs (water cycle, waste management ...) Access to the web portal of each RBs, to documents in PDF format ... provides a complete information to the visitor</a:t>
                </a:r>
                <a:r>
                  <a:rPr lang="en-US" b="0" dirty="0" smtClean="0">
                    <a:solidFill>
                      <a:srgbClr val="404040"/>
                    </a:solidFill>
                  </a:rPr>
                  <a:t>.</a:t>
                </a:r>
              </a:p>
              <a:p>
                <a:endParaRPr lang="es-ES" sz="900" b="0" dirty="0" smtClean="0"/>
              </a:p>
              <a:p>
                <a:endParaRPr lang="es-ES" sz="900" b="0" dirty="0"/>
              </a:p>
              <a:p>
                <a:endParaRPr lang="es-ES" sz="900" b="0" dirty="0" smtClean="0"/>
              </a:p>
              <a:p>
                <a:endParaRPr lang="es-ES" sz="900" b="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926" y="1215387"/>
                <a:ext cx="3941522" cy="2051998"/>
              </a:xfrm>
              <a:prstGeom prst="rect">
                <a:avLst/>
              </a:prstGeom>
              <a:no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pic>
        </p:grpSp>
        <p:grpSp>
          <p:nvGrpSpPr>
            <p:cNvPr id="4" name="Agrupar 3"/>
            <p:cNvGrpSpPr/>
            <p:nvPr/>
          </p:nvGrpSpPr>
          <p:grpSpPr>
            <a:xfrm>
              <a:off x="773354" y="3789465"/>
              <a:ext cx="7567554" cy="2030401"/>
              <a:chOff x="916198" y="3579444"/>
              <a:chExt cx="7567554" cy="2030401"/>
            </a:xfrm>
          </p:grpSpPr>
          <p:sp>
            <p:nvSpPr>
              <p:cNvPr id="8" name="TextBox 38"/>
              <p:cNvSpPr txBox="1"/>
              <p:nvPr/>
            </p:nvSpPr>
            <p:spPr>
              <a:xfrm>
                <a:off x="916198" y="3579444"/>
                <a:ext cx="3516006" cy="1831271"/>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000" b="1">
                    <a:solidFill>
                      <a:schemeClr val="tx1">
                        <a:lumMod val="50000"/>
                        <a:lumOff val="50000"/>
                      </a:schemeClr>
                    </a:solidFill>
                    <a:latin typeface="Helvetica"/>
                    <a:cs typeface="Helvetica"/>
                  </a:defRPr>
                </a:lvl1pPr>
              </a:lstStyle>
              <a:p>
                <a:endParaRPr lang="en-US" sz="1500" dirty="0" smtClean="0">
                  <a:solidFill>
                    <a:schemeClr val="tx1">
                      <a:lumMod val="75000"/>
                      <a:lumOff val="25000"/>
                    </a:schemeClr>
                  </a:solidFill>
                </a:endParaRPr>
              </a:p>
              <a:p>
                <a:r>
                  <a:rPr lang="en-US" sz="1400" dirty="0" smtClean="0">
                    <a:solidFill>
                      <a:schemeClr val="tx1">
                        <a:lumMod val="75000"/>
                        <a:lumOff val="25000"/>
                      </a:schemeClr>
                    </a:solidFill>
                  </a:rPr>
                  <a:t>2. </a:t>
                </a:r>
                <a:r>
                  <a:rPr lang="en-US" sz="1400" dirty="0">
                    <a:solidFill>
                      <a:schemeClr val="tx1">
                        <a:lumMod val="75000"/>
                        <a:lumOff val="25000"/>
                      </a:schemeClr>
                    </a:solidFill>
                  </a:rPr>
                  <a:t>Collaborative knowledge.</a:t>
                </a:r>
                <a:endParaRPr lang="en-US" dirty="0"/>
              </a:p>
              <a:p>
                <a:pPr algn="just">
                  <a:lnSpc>
                    <a:spcPct val="140000"/>
                  </a:lnSpc>
                </a:pPr>
                <a:r>
                  <a:rPr lang="en-US" dirty="0" err="1" smtClean="0">
                    <a:solidFill>
                      <a:srgbClr val="0099CC"/>
                    </a:solidFill>
                    <a:latin typeface="Helvetica" pitchFamily="34" charset="0"/>
                    <a:cs typeface="Helvetica" pitchFamily="34" charset="0"/>
                  </a:rPr>
                  <a:t>BiosphereSmart</a:t>
                </a:r>
                <a:r>
                  <a:rPr lang="en-US" dirty="0" smtClean="0">
                    <a:latin typeface="Helvetica" pitchFamily="34" charset="0"/>
                    <a:cs typeface="Helvetica" pitchFamily="34" charset="0"/>
                  </a:rPr>
                  <a:t> c</a:t>
                </a:r>
                <a:r>
                  <a:rPr lang="en-US" b="0" dirty="0" smtClean="0">
                    <a:solidFill>
                      <a:srgbClr val="404040"/>
                    </a:solidFill>
                    <a:latin typeface="Helvetica" pitchFamily="34" charset="0"/>
                    <a:cs typeface="Helvetica" pitchFamily="34" charset="0"/>
                  </a:rPr>
                  <a:t>ontains </a:t>
                </a:r>
                <a:r>
                  <a:rPr lang="en-US" b="0" dirty="0">
                    <a:solidFill>
                      <a:srgbClr val="404040"/>
                    </a:solidFill>
                    <a:latin typeface="Helvetica" pitchFamily="34" charset="0"/>
                    <a:cs typeface="Helvetica" pitchFamily="34" charset="0"/>
                  </a:rPr>
                  <a:t>a BB.DD. With "best practices" in managing RBs, green economies and sustainability. The functionalities allow an easy grouping by categories (fauna, flora ...). The </a:t>
                </a:r>
                <a:r>
                  <a:rPr lang="en-US" dirty="0">
                    <a:solidFill>
                      <a:srgbClr val="404040"/>
                    </a:solidFill>
                    <a:latin typeface="Helvetica" pitchFamily="34" charset="0"/>
                    <a:cs typeface="Helvetica" pitchFamily="34" charset="0"/>
                  </a:rPr>
                  <a:t>2.0</a:t>
                </a:r>
                <a:r>
                  <a:rPr lang="en-US" b="0" dirty="0">
                    <a:solidFill>
                      <a:srgbClr val="404040"/>
                    </a:solidFill>
                    <a:latin typeface="Helvetica" pitchFamily="34" charset="0"/>
                    <a:cs typeface="Helvetica" pitchFamily="34" charset="0"/>
                  </a:rPr>
                  <a:t> character allows citizens to contribute their "best practices" will be incorporated into the platform.</a:t>
                </a:r>
                <a:endParaRPr lang="es-ES" b="0" dirty="0">
                  <a:solidFill>
                    <a:srgbClr val="595959"/>
                  </a:solidFill>
                  <a:latin typeface="Helvetica" pitchFamily="34" charset="0"/>
                  <a:cs typeface="Helvetica"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4571969" y="3629847"/>
                <a:ext cx="3911783" cy="1979998"/>
              </a:xfrm>
              <a:prstGeom prst="rect">
                <a:avLst/>
              </a:prstGeom>
              <a:no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pic>
        </p:grpSp>
      </p:grpSp>
    </p:spTree>
    <p:extLst>
      <p:ext uri="{BB962C8B-B14F-4D97-AF65-F5344CB8AC3E}">
        <p14:creationId xmlns:p14="http://schemas.microsoft.com/office/powerpoint/2010/main" val="3902966512"/>
      </p:ext>
    </p:extLst>
  </p:cSld>
  <p:clrMapOvr>
    <a:masterClrMapping/>
  </p:clrMapOvr>
  <p:transition spd="slow" advClick="0" advTm="240000">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err="1" smtClean="0">
                <a:solidFill>
                  <a:srgbClr val="4BACC6"/>
                </a:solidFill>
                <a:latin typeface="Helvetica"/>
                <a:cs typeface="Helvetica"/>
              </a:rPr>
              <a:t>Features</a:t>
            </a:r>
            <a:endParaRPr lang="es-ES" dirty="0">
              <a:solidFill>
                <a:srgbClr val="4BACC6"/>
              </a:solidFill>
              <a:latin typeface="Helvetica"/>
              <a:cs typeface="Helvetica"/>
            </a:endParaRPr>
          </a:p>
        </p:txBody>
      </p:sp>
      <p:sp>
        <p:nvSpPr>
          <p:cNvPr id="8"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err="1">
                <a:solidFill>
                  <a:schemeClr val="tx1">
                    <a:lumMod val="95000"/>
                    <a:lumOff val="5000"/>
                  </a:schemeClr>
                </a:solidFill>
              </a:rPr>
              <a:t>Biosphere</a:t>
            </a:r>
            <a:r>
              <a:rPr lang="es-ES" sz="2400" spc="-150" dirty="0">
                <a:solidFill>
                  <a:schemeClr val="tx1">
                    <a:lumMod val="95000"/>
                    <a:lumOff val="5000"/>
                  </a:schemeClr>
                </a:solidFill>
              </a:rPr>
              <a:t> SMART</a:t>
            </a:r>
          </a:p>
        </p:txBody>
      </p:sp>
      <p:grpSp>
        <p:nvGrpSpPr>
          <p:cNvPr id="9" name="Agrupar 8"/>
          <p:cNvGrpSpPr/>
          <p:nvPr/>
        </p:nvGrpSpPr>
        <p:grpSpPr>
          <a:xfrm>
            <a:off x="662287" y="1349522"/>
            <a:ext cx="7819428" cy="4621819"/>
            <a:chOff x="662287" y="1349522"/>
            <a:chExt cx="7819428" cy="4621819"/>
          </a:xfrm>
        </p:grpSpPr>
        <p:grpSp>
          <p:nvGrpSpPr>
            <p:cNvPr id="6" name="Agrupar 5"/>
            <p:cNvGrpSpPr/>
            <p:nvPr/>
          </p:nvGrpSpPr>
          <p:grpSpPr>
            <a:xfrm>
              <a:off x="687240" y="1349522"/>
              <a:ext cx="7750471" cy="2111293"/>
              <a:chOff x="984644" y="1349522"/>
              <a:chExt cx="7750471" cy="2111293"/>
            </a:xfrm>
          </p:grpSpPr>
          <p:sp>
            <p:nvSpPr>
              <p:cNvPr id="10" name="TextBox 9"/>
              <p:cNvSpPr txBox="1"/>
              <p:nvPr/>
            </p:nvSpPr>
            <p:spPr>
              <a:xfrm>
                <a:off x="984644" y="1349522"/>
                <a:ext cx="3602120" cy="1948226"/>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400" b="1">
                    <a:solidFill>
                      <a:schemeClr val="tx1">
                        <a:lumMod val="75000"/>
                        <a:lumOff val="25000"/>
                      </a:schemeClr>
                    </a:solidFill>
                    <a:latin typeface="Helvetica"/>
                    <a:cs typeface="Helvetica"/>
                  </a:defRPr>
                </a:lvl1pPr>
              </a:lstStyle>
              <a:p>
                <a:pPr algn="just"/>
                <a:endParaRPr lang="en-US" dirty="0" smtClean="0">
                  <a:solidFill>
                    <a:schemeClr val="tx1">
                      <a:lumMod val="65000"/>
                      <a:lumOff val="35000"/>
                    </a:schemeClr>
                  </a:solidFill>
                </a:endParaRPr>
              </a:p>
              <a:p>
                <a:pPr algn="just"/>
                <a:r>
                  <a:rPr lang="en-US" dirty="0" smtClean="0">
                    <a:solidFill>
                      <a:srgbClr val="404040"/>
                    </a:solidFill>
                  </a:rPr>
                  <a:t>3. </a:t>
                </a:r>
                <a:r>
                  <a:rPr lang="en-US" dirty="0">
                    <a:solidFill>
                      <a:srgbClr val="404040"/>
                    </a:solidFill>
                  </a:rPr>
                  <a:t>Data for decision making.</a:t>
                </a:r>
                <a:endParaRPr lang="en-US" dirty="0" smtClean="0">
                  <a:solidFill>
                    <a:srgbClr val="404040"/>
                  </a:solidFill>
                </a:endParaRPr>
              </a:p>
              <a:p>
                <a:pPr algn="just"/>
                <a:endParaRPr lang="en-US" sz="1000" dirty="0">
                  <a:solidFill>
                    <a:srgbClr val="404040"/>
                  </a:solidFill>
                </a:endParaRPr>
              </a:p>
              <a:p>
                <a:pPr algn="just">
                  <a:lnSpc>
                    <a:spcPct val="140000"/>
                  </a:lnSpc>
                </a:pPr>
                <a:r>
                  <a:rPr lang="en-US" sz="1000" b="0" dirty="0">
                    <a:solidFill>
                      <a:srgbClr val="404040"/>
                    </a:solidFill>
                  </a:rPr>
                  <a:t>The temporal and sequential maps allow simulating future scenarios in terms of climate change and urban planning, essential to develop palliative and corrective measures in the present.</a:t>
                </a:r>
              </a:p>
              <a:p>
                <a:pPr algn="just">
                  <a:lnSpc>
                    <a:spcPct val="140000"/>
                  </a:lnSpc>
                </a:pPr>
                <a:endParaRPr lang="en-US" sz="1000" b="0" dirty="0">
                  <a:solidFill>
                    <a:srgbClr val="404040"/>
                  </a:solidFill>
                </a:endParaRPr>
              </a:p>
              <a:p>
                <a:pPr algn="just">
                  <a:lnSpc>
                    <a:spcPct val="140000"/>
                  </a:lnSpc>
                </a:pPr>
                <a:endParaRPr lang="en-US" sz="900" b="0" dirty="0">
                  <a:solidFill>
                    <a:schemeClr val="tx1">
                      <a:lumMod val="65000"/>
                      <a:lumOff val="3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874" y="1408817"/>
                <a:ext cx="4020241" cy="2051998"/>
              </a:xfrm>
              <a:prstGeom prst="rect">
                <a:avLst/>
              </a:prstGeom>
              <a:no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pic>
        </p:grpSp>
        <p:grpSp>
          <p:nvGrpSpPr>
            <p:cNvPr id="5" name="Agrupar 4"/>
            <p:cNvGrpSpPr/>
            <p:nvPr/>
          </p:nvGrpSpPr>
          <p:grpSpPr>
            <a:xfrm>
              <a:off x="662287" y="3770739"/>
              <a:ext cx="7819428" cy="2200602"/>
              <a:chOff x="994644" y="3670729"/>
              <a:chExt cx="7819428" cy="2200602"/>
            </a:xfrm>
          </p:grpSpPr>
          <p:sp>
            <p:nvSpPr>
              <p:cNvPr id="12" name="TextBox 11"/>
              <p:cNvSpPr txBox="1"/>
              <p:nvPr/>
            </p:nvSpPr>
            <p:spPr>
              <a:xfrm>
                <a:off x="994644" y="3670729"/>
                <a:ext cx="3627074" cy="2200602"/>
              </a:xfrm>
              <a:prstGeom prst="rect">
                <a:avLst/>
              </a:prstGeom>
              <a:solidFill>
                <a:schemeClr val="bg1">
                  <a:lumMod val="95000"/>
                </a:schemeClr>
              </a:solidFill>
              <a:ln w="19050" cmpd="sng">
                <a:solidFill>
                  <a:schemeClr val="bg1">
                    <a:lumMod val="85000"/>
                  </a:schemeClr>
                </a:solidFill>
              </a:ln>
            </p:spPr>
            <p:txBody>
              <a:bodyPr wrap="square" lIns="144000" rIns="144000" rtlCol="0">
                <a:spAutoFit/>
              </a:bodyPr>
              <a:lstStyle>
                <a:defPPr>
                  <a:defRPr lang="es-ES"/>
                </a:defPPr>
                <a:lvl1pPr>
                  <a:defRPr sz="1400" b="1">
                    <a:solidFill>
                      <a:schemeClr val="tx1">
                        <a:lumMod val="75000"/>
                        <a:lumOff val="25000"/>
                      </a:schemeClr>
                    </a:solidFill>
                    <a:latin typeface="Helvetica"/>
                    <a:cs typeface="Helvetica"/>
                  </a:defRPr>
                </a:lvl1pPr>
              </a:lstStyle>
              <a:p>
                <a:endParaRPr lang="en-US" sz="1600" dirty="0" smtClean="0">
                  <a:solidFill>
                    <a:srgbClr val="404040"/>
                  </a:solidFill>
                </a:endParaRPr>
              </a:p>
              <a:p>
                <a:r>
                  <a:rPr lang="en-US" dirty="0" smtClean="0">
                    <a:solidFill>
                      <a:srgbClr val="404040"/>
                    </a:solidFill>
                  </a:rPr>
                  <a:t>4. </a:t>
                </a:r>
                <a:r>
                  <a:rPr lang="en-US" dirty="0">
                    <a:solidFill>
                      <a:srgbClr val="404040"/>
                    </a:solidFill>
                  </a:rPr>
                  <a:t>Ready to grow and compatible.</a:t>
                </a:r>
                <a:endParaRPr lang="en-US" dirty="0" smtClean="0">
                  <a:solidFill>
                    <a:srgbClr val="404040"/>
                  </a:solidFill>
                </a:endParaRPr>
              </a:p>
              <a:p>
                <a:endParaRPr lang="en-US" dirty="0">
                  <a:solidFill>
                    <a:srgbClr val="404040"/>
                  </a:solidFill>
                </a:endParaRPr>
              </a:p>
              <a:p>
                <a:pPr algn="just">
                  <a:lnSpc>
                    <a:spcPct val="130000"/>
                  </a:lnSpc>
                </a:pPr>
                <a:r>
                  <a:rPr lang="en-US" sz="1000" b="0" dirty="0">
                    <a:solidFill>
                      <a:srgbClr val="404040"/>
                    </a:solidFill>
                  </a:rPr>
                  <a:t>Following the beta concept, </a:t>
                </a:r>
                <a:r>
                  <a:rPr lang="en-US" sz="1000" dirty="0" err="1">
                    <a:solidFill>
                      <a:schemeClr val="accent5"/>
                    </a:solidFill>
                  </a:rPr>
                  <a:t>BiosphereSmart</a:t>
                </a:r>
                <a:r>
                  <a:rPr lang="en-US" sz="1000" b="0" dirty="0">
                    <a:solidFill>
                      <a:schemeClr val="accent5"/>
                    </a:solidFill>
                  </a:rPr>
                  <a:t> </a:t>
                </a:r>
                <a:r>
                  <a:rPr lang="en-US" sz="1000" b="0" dirty="0">
                    <a:solidFill>
                      <a:srgbClr val="404040"/>
                    </a:solidFill>
                  </a:rPr>
                  <a:t>is a tool in continuous evolution and adaptation to the requirements of its clients; On the other hand it is compatible with other geo-referenced data and remote sensing providers: WMS, ArcGIS Online and KML / KMZ.</a:t>
                </a:r>
                <a:endParaRPr lang="es-ES" sz="1000" b="0" dirty="0" smtClean="0">
                  <a:solidFill>
                    <a:srgbClr val="404040"/>
                  </a:solidFill>
                </a:endParaRPr>
              </a:p>
              <a:p>
                <a:pPr algn="just">
                  <a:lnSpc>
                    <a:spcPct val="130000"/>
                  </a:lnSpc>
                </a:pPr>
                <a:endParaRPr lang="es-ES" sz="1000" b="0" dirty="0">
                  <a:solidFill>
                    <a:srgbClr val="404040"/>
                  </a:solidFill>
                </a:endParaRPr>
              </a:p>
              <a:p>
                <a:pPr algn="just">
                  <a:lnSpc>
                    <a:spcPct val="130000"/>
                  </a:lnSpc>
                </a:pPr>
                <a:endParaRPr lang="en-US" sz="1200" b="0" dirty="0">
                  <a:solidFill>
                    <a:schemeClr val="tx1">
                      <a:lumMod val="65000"/>
                      <a:lumOff val="3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8877" y="3730011"/>
                <a:ext cx="4045195" cy="2088000"/>
              </a:xfrm>
              <a:prstGeom prst="rect">
                <a:avLst/>
              </a:prstGeom>
              <a:noFill/>
              <a:ln w="57150" cap="flat" cmpd="sng">
                <a:solidFill>
                  <a:srgbClr val="FFFFFF"/>
                </a:solidFill>
                <a:miter lim="800000"/>
              </a:ln>
              <a:effectLst>
                <a:outerShdw blurRad="38100" dist="25400" dir="10800000" sx="101000" sy="101000" algn="tl" rotWithShape="0">
                  <a:schemeClr val="bg1">
                    <a:lumMod val="50000"/>
                    <a:alpha val="43000"/>
                  </a:schemeClr>
                </a:outerShdw>
              </a:effectLst>
            </p:spPr>
          </p:pic>
        </p:grpSp>
      </p:grpSp>
    </p:spTree>
    <p:extLst>
      <p:ext uri="{BB962C8B-B14F-4D97-AF65-F5344CB8AC3E}">
        <p14:creationId xmlns:p14="http://schemas.microsoft.com/office/powerpoint/2010/main" val="3567033121"/>
      </p:ext>
    </p:extLst>
  </p:cSld>
  <p:clrMapOvr>
    <a:masterClrMapping/>
  </p:clrMapOvr>
  <p:transition spd="slow" advClick="0" advTm="240000">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fecha 2"/>
          <p:cNvSpPr>
            <a:spLocks noGrp="1"/>
          </p:cNvSpPr>
          <p:nvPr>
            <p:ph type="dt" sz="half" idx="2"/>
          </p:nvPr>
        </p:nvSpPr>
        <p:spPr/>
        <p:txBody>
          <a:bodyPr/>
          <a:lstStyle/>
          <a:p>
            <a:pPr algn="r"/>
            <a:r>
              <a:rPr lang="es-ES_tradnl" dirty="0" err="1" smtClean="0"/>
              <a:t>www.teyde.pe</a:t>
            </a:r>
            <a:r>
              <a:rPr lang="es-ES_tradnl" dirty="0" smtClean="0"/>
              <a:t>  l  2014</a:t>
            </a:r>
            <a:endParaRPr lang="es-ES" dirty="0"/>
          </a:p>
        </p:txBody>
      </p:sp>
      <p:sp>
        <p:nvSpPr>
          <p:cNvPr id="4" name="Título 3"/>
          <p:cNvSpPr>
            <a:spLocks noGrp="1"/>
          </p:cNvSpPr>
          <p:nvPr>
            <p:ph type="title"/>
          </p:nvPr>
        </p:nvSpPr>
        <p:spPr/>
        <p:txBody>
          <a:bodyPr/>
          <a:lstStyle/>
          <a:p>
            <a:endParaRPr lang="es-ES"/>
          </a:p>
        </p:txBody>
      </p:sp>
      <p:sp>
        <p:nvSpPr>
          <p:cNvPr id="5" name="Marcador de texto 4"/>
          <p:cNvSpPr>
            <a:spLocks noGrp="1"/>
          </p:cNvSpPr>
          <p:nvPr>
            <p:ph type="body" sz="quarter" idx="14"/>
          </p:nvPr>
        </p:nvSpPr>
        <p:spPr/>
        <p:txBody>
          <a:bodyPr/>
          <a:lstStyle/>
          <a:p>
            <a:endParaRPr lang="es-ES"/>
          </a:p>
        </p:txBody>
      </p:sp>
      <p:pic>
        <p:nvPicPr>
          <p:cNvPr id="9" name="Imagen 8" descr="foto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3"/>
          <p:cNvSpPr txBox="1"/>
          <p:nvPr/>
        </p:nvSpPr>
        <p:spPr>
          <a:xfrm>
            <a:off x="379489" y="3858058"/>
            <a:ext cx="8126083" cy="2505301"/>
          </a:xfrm>
          <a:prstGeom prst="rect">
            <a:avLst/>
          </a:prstGeom>
          <a:noFill/>
        </p:spPr>
        <p:txBody>
          <a:bodyPr wrap="square" rtlCol="0">
            <a:spAutoFit/>
          </a:bodyPr>
          <a:lstStyle/>
          <a:p>
            <a:pPr>
              <a:lnSpc>
                <a:spcPct val="90000"/>
              </a:lnSpc>
            </a:pPr>
            <a:r>
              <a:rPr lang="es-ES_tradnl" sz="9600" spc="-300" dirty="0" err="1">
                <a:solidFill>
                  <a:srgbClr val="0D0D0D"/>
                </a:solidFill>
                <a:latin typeface="Helvetica"/>
                <a:cs typeface="Helvetica"/>
              </a:rPr>
              <a:t>RBDigital</a:t>
            </a:r>
            <a:endParaRPr lang="es-ES_tradnl" sz="9600" spc="-300" dirty="0">
              <a:solidFill>
                <a:srgbClr val="0D0D0D"/>
              </a:solidFill>
              <a:latin typeface="Helvetica"/>
              <a:cs typeface="Helvetica"/>
            </a:endParaRPr>
          </a:p>
          <a:p>
            <a:pPr>
              <a:lnSpc>
                <a:spcPct val="80000"/>
              </a:lnSpc>
            </a:pPr>
            <a:r>
              <a:rPr lang="es-ES_tradnl" sz="4400" spc="-300" dirty="0" err="1" smtClean="0">
                <a:solidFill>
                  <a:srgbClr val="0D0D0D"/>
                </a:solidFill>
                <a:latin typeface="Helvetica"/>
                <a:cs typeface="Helvetica"/>
              </a:rPr>
              <a:t>The</a:t>
            </a:r>
            <a:r>
              <a:rPr lang="es-ES_tradnl" sz="4400" spc="-300" dirty="0" smtClean="0">
                <a:solidFill>
                  <a:srgbClr val="0D0D0D"/>
                </a:solidFill>
                <a:latin typeface="Helvetica"/>
                <a:cs typeface="Helvetica"/>
              </a:rPr>
              <a:t> </a:t>
            </a:r>
            <a:r>
              <a:rPr lang="es-ES_tradnl" sz="4400" spc="-300" dirty="0" err="1" smtClean="0">
                <a:solidFill>
                  <a:srgbClr val="0D0D0D"/>
                </a:solidFill>
                <a:latin typeface="Helvetica"/>
                <a:cs typeface="Helvetica"/>
              </a:rPr>
              <a:t>next</a:t>
            </a:r>
            <a:endParaRPr lang="es-ES_tradnl" sz="4400" spc="-300" dirty="0" smtClean="0">
              <a:solidFill>
                <a:srgbClr val="0D0D0D"/>
              </a:solidFill>
              <a:latin typeface="Helvetica"/>
              <a:cs typeface="Helvetica"/>
            </a:endParaRPr>
          </a:p>
          <a:p>
            <a:pPr>
              <a:lnSpc>
                <a:spcPct val="80000"/>
              </a:lnSpc>
            </a:pPr>
            <a:r>
              <a:rPr lang="es-ES_tradnl" sz="4400" b="1" spc="-300" dirty="0" err="1" smtClean="0">
                <a:solidFill>
                  <a:srgbClr val="0D0D0D"/>
                </a:solidFill>
                <a:latin typeface="Helvetica"/>
                <a:cs typeface="Helvetica"/>
              </a:rPr>
              <a:t>Biospheresmart</a:t>
            </a:r>
            <a:r>
              <a:rPr lang="es-ES_tradnl" sz="4400" b="1" spc="-300" dirty="0" smtClean="0">
                <a:solidFill>
                  <a:srgbClr val="0D0D0D"/>
                </a:solidFill>
                <a:latin typeface="Helvetica"/>
                <a:cs typeface="Helvetica"/>
              </a:rPr>
              <a:t> </a:t>
            </a:r>
            <a:r>
              <a:rPr lang="es-ES_tradnl" sz="4400" b="1" spc="-300" dirty="0">
                <a:solidFill>
                  <a:srgbClr val="0D0D0D"/>
                </a:solidFill>
                <a:latin typeface="Helvetica"/>
                <a:cs typeface="Helvetica"/>
              </a:rPr>
              <a:t>STAGE</a:t>
            </a:r>
            <a:endParaRPr lang="es-ES" sz="4800" dirty="0"/>
          </a:p>
        </p:txBody>
      </p:sp>
    </p:spTree>
    <p:extLst>
      <p:ext uri="{BB962C8B-B14F-4D97-AF65-F5344CB8AC3E}">
        <p14:creationId xmlns:p14="http://schemas.microsoft.com/office/powerpoint/2010/main" val="3606090719"/>
      </p:ext>
    </p:extLst>
  </p:cSld>
  <p:clrMapOvr>
    <a:masterClrMapping/>
  </p:clrMapOvr>
  <p:transition spd="slow" advClick="0" advTm="240000">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4595" y="1085459"/>
            <a:ext cx="8294810" cy="4293483"/>
          </a:xfrm>
          <a:prstGeom prst="rect">
            <a:avLst/>
          </a:prstGeom>
          <a:noFill/>
        </p:spPr>
        <p:txBody>
          <a:bodyPr wrap="square" rtlCol="0">
            <a:spAutoFit/>
          </a:bodyPr>
          <a:lstStyle/>
          <a:p>
            <a:pPr algn="just">
              <a:lnSpc>
                <a:spcPct val="150000"/>
              </a:lnSpc>
            </a:pPr>
            <a:r>
              <a:rPr lang="en-US" sz="1200" dirty="0">
                <a:latin typeface="Helvetica" pitchFamily="34" charset="0"/>
                <a:cs typeface="Helvetica" pitchFamily="34" charset="0"/>
              </a:rPr>
              <a:t>Social Networks, Smartphones ... we are currently receiving </a:t>
            </a:r>
            <a:r>
              <a:rPr lang="en-US" sz="1200" b="1" dirty="0">
                <a:latin typeface="Helvetica" pitchFamily="34" charset="0"/>
                <a:cs typeface="Helvetica" pitchFamily="34" charset="0"/>
              </a:rPr>
              <a:t>information</a:t>
            </a:r>
            <a:r>
              <a:rPr lang="en-US" sz="1200" dirty="0">
                <a:latin typeface="Helvetica" pitchFamily="34" charset="0"/>
                <a:cs typeface="Helvetica" pitchFamily="34" charset="0"/>
              </a:rPr>
              <a:t> from multiple sources and the most precious asset is being able </a:t>
            </a:r>
            <a:r>
              <a:rPr lang="en-US" sz="1200" b="1" dirty="0">
                <a:latin typeface="Helvetica" pitchFamily="34" charset="0"/>
                <a:cs typeface="Helvetica" pitchFamily="34" charset="0"/>
              </a:rPr>
              <a:t>to keep informed in the shortest time possible</a:t>
            </a:r>
            <a:r>
              <a:rPr lang="en-US" sz="1200" dirty="0">
                <a:latin typeface="Helvetica" pitchFamily="34" charset="0"/>
                <a:cs typeface="Helvetica" pitchFamily="34" charset="0"/>
              </a:rPr>
              <a:t>.</a:t>
            </a:r>
          </a:p>
          <a:p>
            <a:pPr algn="just">
              <a:lnSpc>
                <a:spcPct val="150000"/>
              </a:lnSpc>
            </a:pPr>
            <a:endParaRPr lang="en-US" sz="1200" dirty="0">
              <a:latin typeface="Helvetica" pitchFamily="34" charset="0"/>
              <a:cs typeface="Helvetica" pitchFamily="34" charset="0"/>
            </a:endParaRPr>
          </a:p>
          <a:p>
            <a:pPr algn="just">
              <a:lnSpc>
                <a:spcPct val="150000"/>
              </a:lnSpc>
            </a:pPr>
            <a:r>
              <a:rPr lang="en-US" sz="1200" b="1" dirty="0" err="1">
                <a:solidFill>
                  <a:schemeClr val="accent5"/>
                </a:solidFill>
                <a:latin typeface="Helvetica" pitchFamily="34" charset="0"/>
                <a:cs typeface="Helvetica" pitchFamily="34" charset="0"/>
              </a:rPr>
              <a:t>RBDigital</a:t>
            </a:r>
            <a:r>
              <a:rPr lang="en-US" sz="1200" dirty="0">
                <a:solidFill>
                  <a:schemeClr val="accent5"/>
                </a:solidFill>
                <a:latin typeface="Helvetica" pitchFamily="34" charset="0"/>
                <a:cs typeface="Helvetica" pitchFamily="34" charset="0"/>
              </a:rPr>
              <a:t> </a:t>
            </a:r>
            <a:r>
              <a:rPr lang="en-US" sz="1200" dirty="0">
                <a:latin typeface="Helvetica" pitchFamily="34" charset="0"/>
                <a:cs typeface="Helvetica" pitchFamily="34" charset="0"/>
              </a:rPr>
              <a:t>is articulated under this idea: a </a:t>
            </a:r>
            <a:r>
              <a:rPr lang="en-US" sz="1200" b="1" dirty="0">
                <a:latin typeface="Helvetica" pitchFamily="34" charset="0"/>
                <a:cs typeface="Helvetica" pitchFamily="34" charset="0"/>
              </a:rPr>
              <a:t>suite of solutions </a:t>
            </a:r>
            <a:r>
              <a:rPr lang="en-US" sz="1200" dirty="0">
                <a:latin typeface="Helvetica" pitchFamily="34" charset="0"/>
                <a:cs typeface="Helvetica" pitchFamily="34" charset="0"/>
              </a:rPr>
              <a:t>that allow easy and quick access to all the necessary information for the integral management of a </a:t>
            </a:r>
            <a:r>
              <a:rPr lang="en-US" sz="1200" b="1" dirty="0">
                <a:latin typeface="Helvetica" pitchFamily="34" charset="0"/>
                <a:cs typeface="Helvetica" pitchFamily="34" charset="0"/>
              </a:rPr>
              <a:t>Biosphere Reserve </a:t>
            </a:r>
            <a:r>
              <a:rPr lang="en-US" sz="1200" dirty="0">
                <a:latin typeface="Helvetica" pitchFamily="34" charset="0"/>
                <a:cs typeface="Helvetica" pitchFamily="34" charset="0"/>
              </a:rPr>
              <a:t>in its functions of conservation, development and logistical support.</a:t>
            </a:r>
          </a:p>
          <a:p>
            <a:pPr algn="just">
              <a:lnSpc>
                <a:spcPct val="150000"/>
              </a:lnSpc>
            </a:pPr>
            <a:endParaRPr lang="en-US" sz="1200" dirty="0">
              <a:latin typeface="Helvetica" pitchFamily="34" charset="0"/>
              <a:cs typeface="Helvetica" pitchFamily="34" charset="0"/>
            </a:endParaRPr>
          </a:p>
          <a:p>
            <a:pPr algn="just">
              <a:lnSpc>
                <a:spcPct val="150000"/>
              </a:lnSpc>
            </a:pPr>
            <a:r>
              <a:rPr lang="en-US" sz="1200" b="1" dirty="0" err="1">
                <a:solidFill>
                  <a:schemeClr val="accent5"/>
                </a:solidFill>
                <a:latin typeface="Helvetica" pitchFamily="34" charset="0"/>
                <a:cs typeface="Helvetica" pitchFamily="34" charset="0"/>
              </a:rPr>
              <a:t>RBDigital</a:t>
            </a:r>
            <a:r>
              <a:rPr lang="en-US" sz="1200" dirty="0">
                <a:solidFill>
                  <a:schemeClr val="accent5"/>
                </a:solidFill>
                <a:latin typeface="Helvetica" pitchFamily="34" charset="0"/>
                <a:cs typeface="Helvetica" pitchFamily="34" charset="0"/>
              </a:rPr>
              <a:t> </a:t>
            </a:r>
            <a:r>
              <a:rPr lang="en-US" sz="1200" dirty="0">
                <a:latin typeface="Helvetica" pitchFamily="34" charset="0"/>
                <a:cs typeface="Helvetica" pitchFamily="34" charset="0"/>
              </a:rPr>
              <a:t>is customized according to the needs and particular characteristics of each reservation: high mountains, islands, arid zones ...</a:t>
            </a:r>
          </a:p>
          <a:p>
            <a:pPr algn="just">
              <a:lnSpc>
                <a:spcPct val="150000"/>
              </a:lnSpc>
            </a:pPr>
            <a:endParaRPr lang="en-US" sz="1200" dirty="0">
              <a:latin typeface="Helvetica" pitchFamily="34" charset="0"/>
              <a:cs typeface="Helvetica" pitchFamily="34" charset="0"/>
            </a:endParaRPr>
          </a:p>
          <a:p>
            <a:pPr algn="just">
              <a:lnSpc>
                <a:spcPct val="150000"/>
              </a:lnSpc>
            </a:pPr>
            <a:r>
              <a:rPr lang="en-US" sz="1200" b="1" dirty="0" err="1">
                <a:solidFill>
                  <a:schemeClr val="accent5"/>
                </a:solidFill>
                <a:latin typeface="Helvetica" pitchFamily="34" charset="0"/>
                <a:cs typeface="Helvetica" pitchFamily="34" charset="0"/>
              </a:rPr>
              <a:t>RBDigital</a:t>
            </a:r>
            <a:r>
              <a:rPr lang="en-US" sz="1200" dirty="0">
                <a:solidFill>
                  <a:schemeClr val="accent5"/>
                </a:solidFill>
                <a:latin typeface="Helvetica" pitchFamily="34" charset="0"/>
                <a:cs typeface="Helvetica" pitchFamily="34" charset="0"/>
              </a:rPr>
              <a:t> </a:t>
            </a:r>
            <a:r>
              <a:rPr lang="en-US" sz="1200" dirty="0">
                <a:latin typeface="Helvetica" pitchFamily="34" charset="0"/>
                <a:cs typeface="Helvetica" pitchFamily="34" charset="0"/>
              </a:rPr>
              <a:t>can easily adapt to the </a:t>
            </a:r>
            <a:r>
              <a:rPr lang="en-US" sz="1200" dirty="0" smtClean="0">
                <a:latin typeface="Helvetica" pitchFamily="34" charset="0"/>
                <a:cs typeface="Helvetica" pitchFamily="34" charset="0"/>
              </a:rPr>
              <a:t>management </a:t>
            </a:r>
          </a:p>
          <a:p>
            <a:pPr algn="just">
              <a:lnSpc>
                <a:spcPct val="150000"/>
              </a:lnSpc>
            </a:pPr>
            <a:r>
              <a:rPr lang="en-US" sz="1200" dirty="0" smtClean="0">
                <a:latin typeface="Helvetica" pitchFamily="34" charset="0"/>
                <a:cs typeface="Helvetica" pitchFamily="34" charset="0"/>
              </a:rPr>
              <a:t>of </a:t>
            </a:r>
            <a:r>
              <a:rPr lang="en-US" sz="1200" dirty="0">
                <a:latin typeface="Helvetica" pitchFamily="34" charset="0"/>
                <a:cs typeface="Helvetica" pitchFamily="34" charset="0"/>
              </a:rPr>
              <a:t>other </a:t>
            </a:r>
            <a:r>
              <a:rPr lang="en-US" sz="1200" b="1" dirty="0">
                <a:latin typeface="Helvetica" pitchFamily="34" charset="0"/>
                <a:cs typeface="Helvetica" pitchFamily="34" charset="0"/>
              </a:rPr>
              <a:t>Natural Spaces</a:t>
            </a:r>
            <a:r>
              <a:rPr lang="en-US" sz="1200" dirty="0">
                <a:latin typeface="Helvetica" pitchFamily="34" charset="0"/>
                <a:cs typeface="Helvetica" pitchFamily="34" charset="0"/>
              </a:rPr>
              <a:t> such as </a:t>
            </a:r>
            <a:r>
              <a:rPr lang="en-US" sz="1200" b="1" dirty="0">
                <a:latin typeface="Helvetica" pitchFamily="34" charset="0"/>
                <a:cs typeface="Helvetica" pitchFamily="34" charset="0"/>
              </a:rPr>
              <a:t>RAMSAR</a:t>
            </a:r>
            <a:r>
              <a:rPr lang="en-US" sz="1200" dirty="0">
                <a:latin typeface="Helvetica" pitchFamily="34" charset="0"/>
                <a:cs typeface="Helvetica" pitchFamily="34" charset="0"/>
              </a:rPr>
              <a:t> sites</a:t>
            </a:r>
            <a:r>
              <a:rPr lang="en-US" sz="1200" b="1" dirty="0">
                <a:latin typeface="Helvetica" pitchFamily="34" charset="0"/>
                <a:cs typeface="Helvetica" pitchFamily="34" charset="0"/>
              </a:rPr>
              <a:t>, Sanctuaries</a:t>
            </a:r>
          </a:p>
          <a:p>
            <a:pPr algn="just">
              <a:lnSpc>
                <a:spcPct val="150000"/>
              </a:lnSpc>
            </a:pPr>
            <a:r>
              <a:rPr lang="en-US" sz="1200" b="1" dirty="0" smtClean="0">
                <a:latin typeface="Helvetica" pitchFamily="34" charset="0"/>
                <a:cs typeface="Helvetica" pitchFamily="34" charset="0"/>
              </a:rPr>
              <a:t>of </a:t>
            </a:r>
            <a:r>
              <a:rPr lang="en-US" sz="1200" b="1" dirty="0">
                <a:latin typeface="Helvetica" pitchFamily="34" charset="0"/>
                <a:cs typeface="Helvetica" pitchFamily="34" charset="0"/>
              </a:rPr>
              <a:t>fauna and flora, Natural </a:t>
            </a:r>
            <a:r>
              <a:rPr lang="en-US" sz="1200" b="1" dirty="0" err="1">
                <a:latin typeface="Helvetica" pitchFamily="34" charset="0"/>
                <a:cs typeface="Helvetica" pitchFamily="34" charset="0"/>
              </a:rPr>
              <a:t>Natural</a:t>
            </a:r>
            <a:r>
              <a:rPr lang="en-US" sz="1200" b="1" dirty="0">
                <a:latin typeface="Helvetica" pitchFamily="34" charset="0"/>
                <a:cs typeface="Helvetica" pitchFamily="34" charset="0"/>
              </a:rPr>
              <a:t> Areas, etc.</a:t>
            </a:r>
            <a:endParaRPr lang="es-ES_tradnl" sz="1200" b="1" dirty="0">
              <a:latin typeface="Helvetica" pitchFamily="34" charset="0"/>
              <a:cs typeface="Helvetica" pitchFamily="34" charset="0"/>
            </a:endParaRPr>
          </a:p>
          <a:p>
            <a:pPr algn="just">
              <a:lnSpc>
                <a:spcPct val="150000"/>
              </a:lnSpc>
            </a:pPr>
            <a:endParaRPr lang="es-ES_tradnl" sz="1200" b="1" dirty="0">
              <a:latin typeface="Helvetica" pitchFamily="34" charset="0"/>
              <a:cs typeface="Helvetica" pitchFamily="34" charset="0"/>
            </a:endParaRPr>
          </a:p>
          <a:p>
            <a:pPr algn="just">
              <a:lnSpc>
                <a:spcPct val="150000"/>
              </a:lnSpc>
            </a:pPr>
            <a:endParaRPr lang="es-ES_tradnl" sz="1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366" y="3686174"/>
            <a:ext cx="3614039" cy="1742593"/>
          </a:xfrm>
          <a:prstGeom prst="rect">
            <a:avLst/>
          </a:prstGeom>
          <a:ln w="25400">
            <a:solidFill>
              <a:schemeClr val="bg1">
                <a:lumMod val="65000"/>
              </a:schemeClr>
            </a:solidFill>
          </a:ln>
        </p:spPr>
      </p:pic>
      <p:sp>
        <p:nvSpPr>
          <p:cNvPr id="8"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n-US" dirty="0">
                <a:solidFill>
                  <a:srgbClr val="4BACC6"/>
                </a:solidFill>
                <a:latin typeface="Helvetica"/>
                <a:cs typeface="Helvetica"/>
              </a:rPr>
              <a:t>All the information in a single click</a:t>
            </a:r>
            <a:endParaRPr lang="es-ES" dirty="0">
              <a:solidFill>
                <a:srgbClr val="4BACC6"/>
              </a:solidFill>
              <a:latin typeface="Helvetica"/>
              <a:cs typeface="Helvetica"/>
            </a:endParaRPr>
          </a:p>
        </p:txBody>
      </p:sp>
      <p:sp>
        <p:nvSpPr>
          <p:cNvPr id="9"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072" y="4884500"/>
            <a:ext cx="5833972" cy="1517260"/>
          </a:xfrm>
          <a:prstGeom prst="rect">
            <a:avLst/>
          </a:prstGeom>
          <a:ln w="50800">
            <a:solidFill>
              <a:schemeClr val="bg1">
                <a:lumMod val="65000"/>
              </a:schemeClr>
            </a:solidFill>
          </a:ln>
        </p:spPr>
      </p:pic>
    </p:spTree>
    <p:extLst>
      <p:ext uri="{BB962C8B-B14F-4D97-AF65-F5344CB8AC3E}">
        <p14:creationId xmlns:p14="http://schemas.microsoft.com/office/powerpoint/2010/main" val="1864319018"/>
      </p:ext>
    </p:extLst>
  </p:cSld>
  <p:clrMapOvr>
    <a:masterClrMapping/>
  </p:clrMapOvr>
  <p:transition spd="slow" advClick="0" advTm="240000">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3803427" y="1733426"/>
            <a:ext cx="2375999" cy="1728433"/>
          </a:xfrm>
          <a:prstGeom prst="rect">
            <a:avLst/>
          </a:prstGeom>
          <a:ln w="19050">
            <a:noFill/>
          </a:ln>
        </p:spPr>
      </p:pic>
      <p:pic>
        <p:nvPicPr>
          <p:cNvPr id="45" name="Picture 12"/>
          <p:cNvPicPr>
            <a:picLocks/>
          </p:cNvPicPr>
          <p:nvPr/>
        </p:nvPicPr>
        <p:blipFill>
          <a:blip r:embed="rId3">
            <a:extLst>
              <a:ext uri="{28A0092B-C50C-407E-A947-70E740481C1C}">
                <a14:useLocalDpi xmlns:a14="http://schemas.microsoft.com/office/drawing/2010/main" val="0"/>
              </a:ext>
            </a:extLst>
          </a:blip>
          <a:stretch>
            <a:fillRect/>
          </a:stretch>
        </p:blipFill>
        <p:spPr>
          <a:xfrm>
            <a:off x="1218707" y="1713424"/>
            <a:ext cx="2373455" cy="1728433"/>
          </a:xfrm>
          <a:prstGeom prst="rect">
            <a:avLst/>
          </a:prstGeom>
          <a:ln w="19050">
            <a:noFill/>
          </a:ln>
        </p:spPr>
      </p:pic>
      <p:pic>
        <p:nvPicPr>
          <p:cNvPr id="50" name="Picture 2" descr="Y:\Diseño\WEB RB-LaPalma\home\animacionreloj.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81351" y="4423022"/>
            <a:ext cx="2082231" cy="9819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3639" y="4068247"/>
            <a:ext cx="835021" cy="1632087"/>
          </a:xfrm>
          <a:prstGeom prst="rect">
            <a:avLst/>
          </a:prstGeom>
          <a:ln w="76200" cmpd="sng">
            <a:noFill/>
          </a:ln>
        </p:spPr>
      </p:pic>
      <p:sp>
        <p:nvSpPr>
          <p:cNvPr id="27" name="Rectángulo 26"/>
          <p:cNvSpPr/>
          <p:nvPr/>
        </p:nvSpPr>
        <p:spPr>
          <a:xfrm>
            <a:off x="1178461" y="1681059"/>
            <a:ext cx="2445276" cy="1799998"/>
          </a:xfrm>
          <a:prstGeom prst="rect">
            <a:avLst/>
          </a:prstGeom>
          <a:noFill/>
          <a:ln w="76200" cmpd="sng">
            <a:solidFill>
              <a:schemeClr val="bg1">
                <a:lumMod val="8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22" name="Rectángulo 21"/>
          <p:cNvSpPr/>
          <p:nvPr/>
        </p:nvSpPr>
        <p:spPr>
          <a:xfrm>
            <a:off x="3786707" y="1682601"/>
            <a:ext cx="2445276" cy="1799998"/>
          </a:xfrm>
          <a:prstGeom prst="rect">
            <a:avLst/>
          </a:prstGeom>
          <a:noFill/>
          <a:ln w="76200" cmpd="sng">
            <a:solidFill>
              <a:schemeClr val="bg1">
                <a:lumMod val="8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23" name="Rectángulo 22"/>
          <p:cNvSpPr/>
          <p:nvPr/>
        </p:nvSpPr>
        <p:spPr>
          <a:xfrm>
            <a:off x="6334383" y="1682601"/>
            <a:ext cx="2445276" cy="1799998"/>
          </a:xfrm>
          <a:prstGeom prst="rect">
            <a:avLst/>
          </a:prstGeom>
          <a:noFill/>
          <a:ln w="76200" cmpd="sng">
            <a:solidFill>
              <a:schemeClr val="bg1">
                <a:lumMod val="8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33" name="Rectángulo 32"/>
          <p:cNvSpPr/>
          <p:nvPr/>
        </p:nvSpPr>
        <p:spPr>
          <a:xfrm>
            <a:off x="1168461" y="4002422"/>
            <a:ext cx="2445276" cy="1799998"/>
          </a:xfrm>
          <a:prstGeom prst="rect">
            <a:avLst/>
          </a:prstGeom>
          <a:noFill/>
          <a:ln w="76200" cmpd="sng">
            <a:solidFill>
              <a:schemeClr val="bg1">
                <a:lumMod val="8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36" name="Rectángulo 35"/>
          <p:cNvSpPr/>
          <p:nvPr/>
        </p:nvSpPr>
        <p:spPr>
          <a:xfrm>
            <a:off x="1138461" y="3493936"/>
            <a:ext cx="2520000" cy="329562"/>
          </a:xfrm>
          <a:prstGeom prst="rect">
            <a:avLst/>
          </a:prstGeom>
          <a:solidFill>
            <a:schemeClr val="bg1">
              <a:lumMod val="8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34" name="Rectángulo 33"/>
          <p:cNvSpPr/>
          <p:nvPr/>
        </p:nvSpPr>
        <p:spPr>
          <a:xfrm>
            <a:off x="3765717" y="4003964"/>
            <a:ext cx="2445276" cy="1799998"/>
          </a:xfrm>
          <a:prstGeom prst="rect">
            <a:avLst/>
          </a:prstGeom>
          <a:noFill/>
          <a:ln w="76200" cmpd="sng">
            <a:solidFill>
              <a:schemeClr val="bg1">
                <a:lumMod val="8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39" name="Rectángulo 38"/>
          <p:cNvSpPr/>
          <p:nvPr/>
        </p:nvSpPr>
        <p:spPr>
          <a:xfrm>
            <a:off x="3730441" y="3489275"/>
            <a:ext cx="2520000" cy="329562"/>
          </a:xfrm>
          <a:prstGeom prst="rect">
            <a:avLst/>
          </a:prstGeom>
          <a:solidFill>
            <a:schemeClr val="bg1">
              <a:lumMod val="8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err="1" smtClean="0">
                <a:noFill/>
              </a:rPr>
              <a:t>Disp</a:t>
            </a:r>
            <a:endParaRPr lang="es-ES" dirty="0">
              <a:noFill/>
            </a:endParaRPr>
          </a:p>
        </p:txBody>
      </p:sp>
      <p:sp>
        <p:nvSpPr>
          <p:cNvPr id="40" name="Rectángulo 39"/>
          <p:cNvSpPr/>
          <p:nvPr/>
        </p:nvSpPr>
        <p:spPr>
          <a:xfrm>
            <a:off x="6293961" y="3493936"/>
            <a:ext cx="2520000" cy="329562"/>
          </a:xfrm>
          <a:prstGeom prst="rect">
            <a:avLst/>
          </a:prstGeom>
          <a:solidFill>
            <a:schemeClr val="bg1">
              <a:lumMod val="8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b="1" dirty="0">
              <a:noFill/>
            </a:endParaRPr>
          </a:p>
        </p:txBody>
      </p:sp>
      <p:sp>
        <p:nvSpPr>
          <p:cNvPr id="41" name="Rectángulo 40"/>
          <p:cNvSpPr/>
          <p:nvPr/>
        </p:nvSpPr>
        <p:spPr>
          <a:xfrm>
            <a:off x="1133737" y="5832988"/>
            <a:ext cx="2520000" cy="329562"/>
          </a:xfrm>
          <a:prstGeom prst="rect">
            <a:avLst/>
          </a:prstGeom>
          <a:solidFill>
            <a:schemeClr val="bg1">
              <a:lumMod val="8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42" name="Rectángulo 41"/>
          <p:cNvSpPr/>
          <p:nvPr/>
        </p:nvSpPr>
        <p:spPr>
          <a:xfrm>
            <a:off x="3725717" y="5828327"/>
            <a:ext cx="2520000" cy="329562"/>
          </a:xfrm>
          <a:prstGeom prst="rect">
            <a:avLst/>
          </a:prstGeom>
          <a:solidFill>
            <a:schemeClr val="bg1">
              <a:lumMod val="8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43" name="Rectángulo 42"/>
          <p:cNvSpPr/>
          <p:nvPr/>
        </p:nvSpPr>
        <p:spPr>
          <a:xfrm>
            <a:off x="6289237" y="5832988"/>
            <a:ext cx="2520000" cy="329562"/>
          </a:xfrm>
          <a:prstGeom prst="rect">
            <a:avLst/>
          </a:prstGeom>
          <a:solidFill>
            <a:schemeClr val="bg1">
              <a:lumMod val="8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b="1" dirty="0">
              <a:noFill/>
            </a:endParaRPr>
          </a:p>
        </p:txBody>
      </p:sp>
      <p:sp>
        <p:nvSpPr>
          <p:cNvPr id="35" name="Rectángulo 34"/>
          <p:cNvSpPr/>
          <p:nvPr/>
        </p:nvSpPr>
        <p:spPr>
          <a:xfrm>
            <a:off x="6334383" y="4003964"/>
            <a:ext cx="2445276" cy="1799998"/>
          </a:xfrm>
          <a:prstGeom prst="rect">
            <a:avLst/>
          </a:prstGeom>
          <a:noFill/>
          <a:ln w="76200" cmpd="sng">
            <a:solidFill>
              <a:schemeClr val="bg1">
                <a:lumMod val="8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noFill/>
            </a:endParaRPr>
          </a:p>
        </p:txBody>
      </p:sp>
      <p:sp>
        <p:nvSpPr>
          <p:cNvPr id="7" name="Rectangle 4"/>
          <p:cNvSpPr>
            <a:spLocks/>
          </p:cNvSpPr>
          <p:nvPr/>
        </p:nvSpPr>
        <p:spPr bwMode="auto">
          <a:xfrm>
            <a:off x="282954" y="560321"/>
            <a:ext cx="5531452" cy="321469"/>
          </a:xfrm>
          <a:prstGeom prst="rect">
            <a:avLst/>
          </a:prstGeom>
          <a:noFill/>
          <a:ln w="12700" cap="flat">
            <a:noFill/>
            <a:miter lim="800000"/>
            <a:headEnd type="none" w="med" len="med"/>
            <a:tailEnd type="none" w="med" len="med"/>
          </a:ln>
        </p:spPr>
        <p:txBody>
          <a:bodyPr lIns="0" tIns="0" rIns="0" bIns="0" anchor="ctr"/>
          <a:lstStyle/>
          <a:p>
            <a:r>
              <a:rPr lang="es-ES_tradnl" dirty="0" smtClean="0">
                <a:solidFill>
                  <a:srgbClr val="4BACC6"/>
                </a:solidFill>
                <a:latin typeface="Helvetica"/>
                <a:cs typeface="Helvetica"/>
              </a:rPr>
              <a:t>Suite </a:t>
            </a:r>
            <a:r>
              <a:rPr lang="es-ES_tradnl" dirty="0" err="1" smtClean="0">
                <a:solidFill>
                  <a:srgbClr val="4BACC6"/>
                </a:solidFill>
                <a:latin typeface="Helvetica"/>
                <a:cs typeface="Helvetica"/>
              </a:rPr>
              <a:t>soutions</a:t>
            </a:r>
            <a:endParaRPr lang="es-ES" dirty="0">
              <a:solidFill>
                <a:srgbClr val="4BACC6"/>
              </a:solidFill>
              <a:latin typeface="Helvetica"/>
              <a:cs typeface="Helvetica"/>
            </a:endParaRPr>
          </a:p>
        </p:txBody>
      </p:sp>
      <p:sp>
        <p:nvSpPr>
          <p:cNvPr id="8" name="Título 3"/>
          <p:cNvSpPr txBox="1">
            <a:spLocks/>
          </p:cNvSpPr>
          <p:nvPr/>
        </p:nvSpPr>
        <p:spPr>
          <a:xfrm>
            <a:off x="174560" y="284398"/>
            <a:ext cx="8229600" cy="285495"/>
          </a:xfrm>
          <a:prstGeom prst="rect">
            <a:avLst/>
          </a:prstGeom>
        </p:spPr>
        <p:txBody>
          <a:bodyPr tIns="0" bIns="0" anchor="ctr"/>
          <a:lstStyle>
            <a:lvl1pPr algn="l" defTabSz="457200" rtl="0" eaLnBrk="1" latinLnBrk="0" hangingPunct="1">
              <a:spcBef>
                <a:spcPct val="0"/>
              </a:spcBef>
              <a:buNone/>
              <a:defRPr lang="es-ES" sz="2200" b="1" kern="1200" cap="none" dirty="0">
                <a:solidFill>
                  <a:schemeClr val="tx1"/>
                </a:solidFill>
                <a:latin typeface="Helvetica"/>
                <a:ea typeface="+mj-ea"/>
                <a:cs typeface="Helvetica"/>
              </a:defRPr>
            </a:lvl1pPr>
          </a:lstStyle>
          <a:p>
            <a:r>
              <a:rPr lang="es-ES" sz="2400" spc="-150" dirty="0" smtClean="0">
                <a:solidFill>
                  <a:schemeClr val="tx1">
                    <a:lumMod val="95000"/>
                    <a:lumOff val="5000"/>
                  </a:schemeClr>
                </a:solidFill>
              </a:rPr>
              <a:t>RB Digital</a:t>
            </a:r>
            <a:endParaRPr lang="es-ES" sz="2400" spc="-150" dirty="0">
              <a:solidFill>
                <a:schemeClr val="tx1">
                  <a:lumMod val="95000"/>
                  <a:lumOff val="5000"/>
                </a:schemeClr>
              </a:solidFill>
            </a:endParaRPr>
          </a:p>
        </p:txBody>
      </p:sp>
      <p:sp>
        <p:nvSpPr>
          <p:cNvPr id="10" name="TextBox 9"/>
          <p:cNvSpPr txBox="1"/>
          <p:nvPr/>
        </p:nvSpPr>
        <p:spPr>
          <a:xfrm>
            <a:off x="424595" y="1085459"/>
            <a:ext cx="8294810" cy="369332"/>
          </a:xfrm>
          <a:prstGeom prst="rect">
            <a:avLst/>
          </a:prstGeom>
          <a:noFill/>
        </p:spPr>
        <p:txBody>
          <a:bodyPr wrap="square" rtlCol="0">
            <a:spAutoFit/>
          </a:bodyPr>
          <a:lstStyle/>
          <a:p>
            <a:pPr algn="just">
              <a:lnSpc>
                <a:spcPct val="150000"/>
              </a:lnSpc>
            </a:pPr>
            <a:r>
              <a:rPr lang="es-ES_tradnl" sz="1200" b="1" dirty="0" err="1" smtClean="0">
                <a:solidFill>
                  <a:schemeClr val="accent5"/>
                </a:solidFill>
                <a:latin typeface="Helvetica" pitchFamily="34" charset="0"/>
                <a:cs typeface="Helvetica" pitchFamily="34" charset="0"/>
              </a:rPr>
              <a:t>RBDigital</a:t>
            </a:r>
            <a:r>
              <a:rPr lang="es-ES_tradnl" sz="1200" dirty="0" smtClean="0">
                <a:solidFill>
                  <a:schemeClr val="accent5"/>
                </a:solidFill>
                <a:latin typeface="Helvetica" pitchFamily="34" charset="0"/>
                <a:cs typeface="Helvetica" pitchFamily="34" charset="0"/>
              </a:rPr>
              <a:t> </a:t>
            </a:r>
            <a:r>
              <a:rPr lang="en-US" sz="1200" dirty="0" smtClean="0">
                <a:latin typeface="Helvetica" pitchFamily="34" charset="0"/>
                <a:cs typeface="Helvetica" pitchFamily="34" charset="0"/>
              </a:rPr>
              <a:t>is </a:t>
            </a:r>
            <a:r>
              <a:rPr lang="en-US" sz="1200" dirty="0">
                <a:latin typeface="Helvetica" pitchFamily="34" charset="0"/>
                <a:cs typeface="Helvetica" pitchFamily="34" charset="0"/>
              </a:rPr>
              <a:t>composed of a </a:t>
            </a:r>
            <a:r>
              <a:rPr lang="en-US" sz="1200" b="1" dirty="0">
                <a:latin typeface="Helvetica" pitchFamily="34" charset="0"/>
                <a:cs typeface="Helvetica" pitchFamily="34" charset="0"/>
              </a:rPr>
              <a:t>suite of solutions</a:t>
            </a:r>
            <a:r>
              <a:rPr lang="en-US" sz="1200" dirty="0">
                <a:latin typeface="Helvetica" pitchFamily="34" charset="0"/>
                <a:cs typeface="Helvetica" pitchFamily="34" charset="0"/>
              </a:rPr>
              <a:t> that follow the following orientation </a:t>
            </a:r>
            <a:r>
              <a:rPr lang="es-ES_tradnl" sz="1200" dirty="0" smtClean="0">
                <a:latin typeface="Helvetica" pitchFamily="34" charset="0"/>
                <a:cs typeface="Helvetica" pitchFamily="34" charset="0"/>
              </a:rPr>
              <a:t>:</a:t>
            </a:r>
            <a:endParaRPr lang="es-ES_tradnl" sz="1200" b="1" dirty="0"/>
          </a:p>
        </p:txBody>
      </p:sp>
      <p:sp>
        <p:nvSpPr>
          <p:cNvPr id="3" name="Pentagon 2"/>
          <p:cNvSpPr/>
          <p:nvPr/>
        </p:nvSpPr>
        <p:spPr>
          <a:xfrm>
            <a:off x="179114" y="2331704"/>
            <a:ext cx="1314450" cy="719999"/>
          </a:xfrm>
          <a:prstGeom prst="homePlate">
            <a:avLst>
              <a:gd name="adj" fmla="val 36881"/>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000" b="1" dirty="0" smtClean="0">
                <a:latin typeface="Helvetica"/>
                <a:cs typeface="Helvetica"/>
              </a:rPr>
              <a:t>Management</a:t>
            </a:r>
            <a:endParaRPr lang="es-ES" sz="1000" b="1" dirty="0">
              <a:latin typeface="Helvetica"/>
              <a:cs typeface="Helvetica"/>
            </a:endParaRPr>
          </a:p>
        </p:txBody>
      </p:sp>
      <p:sp>
        <p:nvSpPr>
          <p:cNvPr id="15" name="TextBox 14"/>
          <p:cNvSpPr txBox="1"/>
          <p:nvPr/>
        </p:nvSpPr>
        <p:spPr>
          <a:xfrm>
            <a:off x="1708717" y="3480283"/>
            <a:ext cx="1381125" cy="276999"/>
          </a:xfrm>
          <a:prstGeom prst="rect">
            <a:avLst/>
          </a:prstGeom>
          <a:noFill/>
        </p:spPr>
        <p:txBody>
          <a:bodyPr wrap="square" rtlCol="0">
            <a:spAutoFit/>
          </a:bodyPr>
          <a:lstStyle/>
          <a:p>
            <a:pPr algn="ctr"/>
            <a:r>
              <a:rPr lang="es-ES" sz="1200" dirty="0" smtClean="0">
                <a:solidFill>
                  <a:schemeClr val="tx1">
                    <a:lumMod val="75000"/>
                    <a:lumOff val="25000"/>
                  </a:schemeClr>
                </a:solidFill>
                <a:latin typeface="Helvetica"/>
                <a:cs typeface="Helvetica"/>
              </a:rPr>
              <a:t>GIS </a:t>
            </a:r>
            <a:r>
              <a:rPr lang="es-ES" sz="1200" dirty="0" err="1" smtClean="0">
                <a:solidFill>
                  <a:schemeClr val="tx1">
                    <a:lumMod val="75000"/>
                    <a:lumOff val="25000"/>
                  </a:schemeClr>
                </a:solidFill>
                <a:latin typeface="Helvetica"/>
                <a:cs typeface="Helvetica"/>
              </a:rPr>
              <a:t>viewer</a:t>
            </a:r>
            <a:endParaRPr lang="es-ES" sz="1200" dirty="0">
              <a:solidFill>
                <a:schemeClr val="tx1">
                  <a:lumMod val="75000"/>
                  <a:lumOff val="25000"/>
                </a:schemeClr>
              </a:solidFill>
              <a:latin typeface="Helvetica"/>
              <a:cs typeface="Helvetica"/>
            </a:endParaRPr>
          </a:p>
        </p:txBody>
      </p:sp>
      <p:sp>
        <p:nvSpPr>
          <p:cNvPr id="16" name="TextBox 15"/>
          <p:cNvSpPr txBox="1"/>
          <p:nvPr/>
        </p:nvSpPr>
        <p:spPr>
          <a:xfrm>
            <a:off x="4203717" y="3469273"/>
            <a:ext cx="1655041" cy="276999"/>
          </a:xfrm>
          <a:prstGeom prst="rect">
            <a:avLst/>
          </a:prstGeom>
          <a:noFill/>
        </p:spPr>
        <p:txBody>
          <a:bodyPr wrap="square" rtlCol="0">
            <a:spAutoFit/>
          </a:bodyPr>
          <a:lstStyle/>
          <a:p>
            <a:pPr algn="ctr"/>
            <a:r>
              <a:rPr lang="es-ES" sz="1200" dirty="0" err="1" smtClean="0">
                <a:solidFill>
                  <a:schemeClr val="tx1">
                    <a:lumMod val="75000"/>
                    <a:lumOff val="25000"/>
                  </a:schemeClr>
                </a:solidFill>
                <a:latin typeface="Helvetica"/>
                <a:cs typeface="Helvetica"/>
              </a:rPr>
              <a:t>Indicators</a:t>
            </a:r>
            <a:r>
              <a:rPr lang="es-ES" sz="1200" dirty="0" smtClean="0">
                <a:solidFill>
                  <a:schemeClr val="tx1">
                    <a:lumMod val="75000"/>
                    <a:lumOff val="25000"/>
                  </a:schemeClr>
                </a:solidFill>
                <a:latin typeface="Helvetica"/>
                <a:cs typeface="Helvetica"/>
              </a:rPr>
              <a:t> </a:t>
            </a:r>
            <a:r>
              <a:rPr lang="es-ES" sz="1200" dirty="0" err="1" smtClean="0">
                <a:solidFill>
                  <a:schemeClr val="tx1">
                    <a:lumMod val="75000"/>
                    <a:lumOff val="25000"/>
                  </a:schemeClr>
                </a:solidFill>
                <a:latin typeface="Helvetica"/>
                <a:cs typeface="Helvetica"/>
              </a:rPr>
              <a:t>viewer</a:t>
            </a:r>
            <a:endParaRPr lang="es-ES" sz="1200" dirty="0">
              <a:solidFill>
                <a:schemeClr val="tx1">
                  <a:lumMod val="75000"/>
                  <a:lumOff val="25000"/>
                </a:schemeClr>
              </a:solidFill>
              <a:latin typeface="Helvetica"/>
              <a:cs typeface="Helvetica"/>
            </a:endParaRPr>
          </a:p>
        </p:txBody>
      </p:sp>
      <p:sp>
        <p:nvSpPr>
          <p:cNvPr id="18" name="TextBox 17"/>
          <p:cNvSpPr txBox="1"/>
          <p:nvPr/>
        </p:nvSpPr>
        <p:spPr>
          <a:xfrm>
            <a:off x="6669388" y="3479274"/>
            <a:ext cx="1734772" cy="276999"/>
          </a:xfrm>
          <a:prstGeom prst="rect">
            <a:avLst/>
          </a:prstGeom>
          <a:noFill/>
        </p:spPr>
        <p:txBody>
          <a:bodyPr wrap="square" rtlCol="0">
            <a:spAutoFit/>
          </a:bodyPr>
          <a:lstStyle/>
          <a:p>
            <a:pPr algn="ctr"/>
            <a:r>
              <a:rPr lang="es-ES_tradnl" sz="1200" dirty="0" smtClean="0">
                <a:solidFill>
                  <a:schemeClr val="tx1">
                    <a:lumMod val="75000"/>
                    <a:lumOff val="25000"/>
                  </a:schemeClr>
                </a:solidFill>
                <a:latin typeface="Helvetica"/>
                <a:cs typeface="Helvetica"/>
              </a:rPr>
              <a:t>RB </a:t>
            </a:r>
            <a:r>
              <a:rPr lang="es-ES_tradnl" sz="1200" dirty="0" err="1" smtClean="0">
                <a:solidFill>
                  <a:schemeClr val="tx1">
                    <a:lumMod val="75000"/>
                    <a:lumOff val="25000"/>
                  </a:schemeClr>
                </a:solidFill>
                <a:latin typeface="Helvetica"/>
                <a:cs typeface="Helvetica"/>
              </a:rPr>
              <a:t>observatory</a:t>
            </a:r>
            <a:endParaRPr lang="es-ES" sz="1200" dirty="0">
              <a:solidFill>
                <a:schemeClr val="tx1">
                  <a:lumMod val="75000"/>
                  <a:lumOff val="25000"/>
                </a:schemeClr>
              </a:solidFill>
              <a:latin typeface="Helvetica"/>
              <a:cs typeface="Helvetica"/>
            </a:endParaRPr>
          </a:p>
        </p:txBody>
      </p:sp>
      <p:sp>
        <p:nvSpPr>
          <p:cNvPr id="24" name="TextBox 23"/>
          <p:cNvSpPr txBox="1"/>
          <p:nvPr/>
        </p:nvSpPr>
        <p:spPr>
          <a:xfrm>
            <a:off x="1799208" y="5822132"/>
            <a:ext cx="1381125" cy="276999"/>
          </a:xfrm>
          <a:prstGeom prst="rect">
            <a:avLst/>
          </a:prstGeom>
          <a:noFill/>
        </p:spPr>
        <p:txBody>
          <a:bodyPr wrap="square" rtlCol="0">
            <a:spAutoFit/>
          </a:bodyPr>
          <a:lstStyle/>
          <a:p>
            <a:pPr algn="ctr"/>
            <a:r>
              <a:rPr lang="es-ES_tradnl" sz="1200" dirty="0" smtClean="0">
                <a:solidFill>
                  <a:schemeClr val="tx1">
                    <a:lumMod val="75000"/>
                    <a:lumOff val="25000"/>
                  </a:schemeClr>
                </a:solidFill>
                <a:latin typeface="Helvetica"/>
                <a:cs typeface="Helvetica"/>
              </a:rPr>
              <a:t>Smart Portal</a:t>
            </a:r>
            <a:endParaRPr lang="es-ES" sz="1200" dirty="0">
              <a:solidFill>
                <a:schemeClr val="tx1">
                  <a:lumMod val="75000"/>
                  <a:lumOff val="25000"/>
                </a:schemeClr>
              </a:solidFill>
              <a:latin typeface="Helvetica"/>
              <a:cs typeface="Helvetica"/>
            </a:endParaRPr>
          </a:p>
        </p:txBody>
      </p:sp>
      <p:sp>
        <p:nvSpPr>
          <p:cNvPr id="25" name="TextBox 24"/>
          <p:cNvSpPr txBox="1"/>
          <p:nvPr/>
        </p:nvSpPr>
        <p:spPr>
          <a:xfrm>
            <a:off x="3830441" y="5825161"/>
            <a:ext cx="2254681" cy="276999"/>
          </a:xfrm>
          <a:prstGeom prst="rect">
            <a:avLst/>
          </a:prstGeom>
          <a:noFill/>
        </p:spPr>
        <p:txBody>
          <a:bodyPr wrap="square" rtlCol="0">
            <a:spAutoFit/>
          </a:bodyPr>
          <a:lstStyle/>
          <a:p>
            <a:pPr algn="ctr"/>
            <a:r>
              <a:rPr lang="es-ES_tradnl" sz="1200" dirty="0" err="1" smtClean="0">
                <a:solidFill>
                  <a:schemeClr val="tx1">
                    <a:lumMod val="75000"/>
                    <a:lumOff val="25000"/>
                  </a:schemeClr>
                </a:solidFill>
                <a:latin typeface="Helvetica"/>
                <a:cs typeface="Helvetica"/>
              </a:rPr>
              <a:t>Sutainability</a:t>
            </a:r>
            <a:r>
              <a:rPr lang="es-ES_tradnl" sz="1200" dirty="0" smtClean="0">
                <a:solidFill>
                  <a:schemeClr val="tx1">
                    <a:lumMod val="75000"/>
                    <a:lumOff val="25000"/>
                  </a:schemeClr>
                </a:solidFill>
                <a:latin typeface="Helvetica"/>
                <a:cs typeface="Helvetica"/>
              </a:rPr>
              <a:t> </a:t>
            </a:r>
            <a:r>
              <a:rPr lang="es-ES_tradnl" sz="1200" dirty="0" err="1" smtClean="0">
                <a:solidFill>
                  <a:schemeClr val="tx1">
                    <a:lumMod val="75000"/>
                    <a:lumOff val="25000"/>
                  </a:schemeClr>
                </a:solidFill>
                <a:latin typeface="Helvetica"/>
                <a:cs typeface="Helvetica"/>
              </a:rPr>
              <a:t>watches</a:t>
            </a:r>
            <a:endParaRPr lang="es-ES" sz="1200" dirty="0">
              <a:solidFill>
                <a:schemeClr val="tx1">
                  <a:lumMod val="75000"/>
                  <a:lumOff val="25000"/>
                </a:schemeClr>
              </a:solidFill>
              <a:latin typeface="Helvetica"/>
              <a:cs typeface="Helvetica"/>
            </a:endParaRPr>
          </a:p>
        </p:txBody>
      </p:sp>
      <p:sp>
        <p:nvSpPr>
          <p:cNvPr id="26" name="TextBox 25"/>
          <p:cNvSpPr txBox="1"/>
          <p:nvPr/>
        </p:nvSpPr>
        <p:spPr>
          <a:xfrm>
            <a:off x="6733622" y="5835509"/>
            <a:ext cx="1655041" cy="276999"/>
          </a:xfrm>
          <a:prstGeom prst="rect">
            <a:avLst/>
          </a:prstGeom>
          <a:noFill/>
        </p:spPr>
        <p:txBody>
          <a:bodyPr wrap="square" rtlCol="0">
            <a:spAutoFit/>
          </a:bodyPr>
          <a:lstStyle/>
          <a:p>
            <a:pPr algn="ctr"/>
            <a:r>
              <a:rPr lang="es-ES_tradnl" sz="1200" dirty="0" smtClean="0">
                <a:solidFill>
                  <a:schemeClr val="tx1">
                    <a:lumMod val="75000"/>
                    <a:lumOff val="25000"/>
                  </a:schemeClr>
                </a:solidFill>
                <a:latin typeface="Helvetica"/>
                <a:cs typeface="Helvetica"/>
              </a:rPr>
              <a:t>Apps Green</a:t>
            </a:r>
            <a:endParaRPr lang="es-ES" sz="1200" dirty="0">
              <a:solidFill>
                <a:schemeClr val="tx1">
                  <a:lumMod val="75000"/>
                  <a:lumOff val="25000"/>
                </a:schemeClr>
              </a:solidFill>
              <a:latin typeface="Helvetica"/>
              <a:cs typeface="Helvetica"/>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0687" y="1800324"/>
            <a:ext cx="2295199" cy="149748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4989" y="4031469"/>
            <a:ext cx="1927259" cy="1697219"/>
          </a:xfrm>
          <a:prstGeom prst="rect">
            <a:avLst/>
          </a:prstGeom>
        </p:spPr>
      </p:pic>
      <p:sp>
        <p:nvSpPr>
          <p:cNvPr id="19" name="Pentagon 18"/>
          <p:cNvSpPr/>
          <p:nvPr/>
        </p:nvSpPr>
        <p:spPr>
          <a:xfrm>
            <a:off x="176446" y="4631017"/>
            <a:ext cx="1317118" cy="720000"/>
          </a:xfrm>
          <a:prstGeom prst="homePlate">
            <a:avLst>
              <a:gd name="adj" fmla="val 3396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_tradnl" sz="1000" b="1" dirty="0" err="1" smtClean="0">
                <a:latin typeface="Helvetica"/>
                <a:cs typeface="Helvetica"/>
              </a:rPr>
              <a:t>Information</a:t>
            </a:r>
            <a:r>
              <a:rPr lang="es-ES_tradnl" sz="1000" b="1" dirty="0">
                <a:latin typeface="Helvetica"/>
                <a:cs typeface="Helvetica"/>
              </a:rPr>
              <a:t/>
            </a:r>
            <a:br>
              <a:rPr lang="es-ES_tradnl" sz="1000" b="1" dirty="0">
                <a:latin typeface="Helvetica"/>
                <a:cs typeface="Helvetica"/>
              </a:rPr>
            </a:br>
            <a:r>
              <a:rPr lang="es-ES_tradnl" sz="1000" b="1" dirty="0" err="1" smtClean="0">
                <a:latin typeface="Helvetica"/>
                <a:cs typeface="Helvetica"/>
              </a:rPr>
              <a:t>Participation</a:t>
            </a:r>
            <a:endParaRPr lang="es-ES" sz="1000" b="1" dirty="0">
              <a:latin typeface="Helvetica"/>
              <a:cs typeface="Helvetica"/>
            </a:endParaRPr>
          </a:p>
        </p:txBody>
      </p:sp>
    </p:spTree>
    <p:extLst>
      <p:ext uri="{BB962C8B-B14F-4D97-AF65-F5344CB8AC3E}">
        <p14:creationId xmlns:p14="http://schemas.microsoft.com/office/powerpoint/2010/main" val="1617716944"/>
      </p:ext>
    </p:extLst>
  </p:cSld>
  <p:clrMapOvr>
    <a:masterClrMapping/>
  </p:clrMapOvr>
  <p:transition spd="slow" advClick="0" advTm="240000">
    <p:push/>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2240</TotalTime>
  <Words>1083</Words>
  <Application>Microsoft Office PowerPoint</Application>
  <PresentationFormat>Presentación en pantalla (4:3)</PresentationFormat>
  <Paragraphs>199</Paragraphs>
  <Slides>21</Slides>
  <Notes>6</Notes>
  <HiddenSlides>0</HiddenSlides>
  <MMClips>0</MMClips>
  <ScaleCrop>false</ScaleCrop>
  <HeadingPairs>
    <vt:vector size="4" baseType="variant">
      <vt:variant>
        <vt:lpstr>Tema</vt:lpstr>
      </vt:variant>
      <vt:variant>
        <vt:i4>4</vt:i4>
      </vt:variant>
      <vt:variant>
        <vt:lpstr>Títulos de diapositiva</vt:lpstr>
      </vt:variant>
      <vt:variant>
        <vt:i4>21</vt:i4>
      </vt:variant>
    </vt:vector>
  </HeadingPairs>
  <TitlesOfParts>
    <vt:vector size="25" baseType="lpstr">
      <vt:lpstr>Tema de Office</vt:lpstr>
      <vt:lpstr>3_Tema de Office</vt:lpstr>
      <vt:lpstr>1_Tema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Sanchez</dc:creator>
  <cp:lastModifiedBy>Adrian</cp:lastModifiedBy>
  <cp:revision>214</cp:revision>
  <dcterms:created xsi:type="dcterms:W3CDTF">2012-12-24T09:52:03Z</dcterms:created>
  <dcterms:modified xsi:type="dcterms:W3CDTF">2017-03-20T10:42:26Z</dcterms:modified>
</cp:coreProperties>
</file>