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76" r:id="rId2"/>
    <p:sldId id="257" r:id="rId3"/>
    <p:sldId id="268" r:id="rId4"/>
    <p:sldId id="265" r:id="rId5"/>
    <p:sldId id="270" r:id="rId6"/>
    <p:sldId id="263" r:id="rId7"/>
    <p:sldId id="267" r:id="rId8"/>
    <p:sldId id="258" r:id="rId9"/>
    <p:sldId id="271" r:id="rId10"/>
    <p:sldId id="260" r:id="rId11"/>
    <p:sldId id="272" r:id="rId12"/>
    <p:sldId id="262" r:id="rId13"/>
    <p:sldId id="269" r:id="rId14"/>
    <p:sldId id="277" r:id="rId15"/>
  </p:sldIdLst>
  <p:sldSz cx="9906000" cy="6858000" type="A4"/>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16"/>
    <a:srgbClr val="EC1C3F"/>
    <a:srgbClr val="D60024"/>
    <a:srgbClr val="C52030"/>
    <a:srgbClr val="000000"/>
    <a:srgbClr val="669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41" autoAdjust="0"/>
    <p:restoredTop sz="96474" autoAdjust="0"/>
  </p:normalViewPr>
  <p:slideViewPr>
    <p:cSldViewPr>
      <p:cViewPr>
        <p:scale>
          <a:sx n="80" d="100"/>
          <a:sy n="80" d="100"/>
        </p:scale>
        <p:origin x="48" y="-15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47" d="100"/>
          <a:sy n="147" d="100"/>
        </p:scale>
        <p:origin x="200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11D78FD-76D1-FD4F-AC51-A2EE64D86B75}" type="datetime1">
              <a:rPr lang="es-ES" smtClean="0"/>
              <a:pPr/>
              <a:t>20/03/2017</a:t>
            </a:fld>
            <a:endParaRPr lang="es-ES"/>
          </a:p>
        </p:txBody>
      </p:sp>
      <p:sp>
        <p:nvSpPr>
          <p:cNvPr id="4" name="Marcador de pie de página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D14A65AD-C243-4643-862A-EF7BDA309923}" type="slidenum">
              <a:rPr lang="es-ES" smtClean="0"/>
              <a:pPr/>
              <a:t>‹Nº›</a:t>
            </a:fld>
            <a:endParaRPr lang="es-ES"/>
          </a:p>
        </p:txBody>
      </p:sp>
    </p:spTree>
    <p:extLst>
      <p:ext uri="{BB962C8B-B14F-4D97-AF65-F5344CB8AC3E}">
        <p14:creationId xmlns:p14="http://schemas.microsoft.com/office/powerpoint/2010/main" val="357118933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704A279-26E4-0B48-9819-26A3C2007B49}" type="datetime1">
              <a:rPr lang="es-ES" smtClean="0"/>
              <a:pPr/>
              <a:t>20/03/2017</a:t>
            </a:fld>
            <a:endParaRPr lang="es-ES"/>
          </a:p>
        </p:txBody>
      </p:sp>
      <p:sp>
        <p:nvSpPr>
          <p:cNvPr id="4" name="Marcador de imagen de diapositiva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0588A5BC-A8AC-1B47-8A6B-2342DD5D45A5}" type="slidenum">
              <a:rPr lang="es-ES" smtClean="0"/>
              <a:pPr/>
              <a:t>‹Nº›</a:t>
            </a:fld>
            <a:endParaRPr lang="es-ES"/>
          </a:p>
        </p:txBody>
      </p:sp>
    </p:spTree>
    <p:extLst>
      <p:ext uri="{BB962C8B-B14F-4D97-AF65-F5344CB8AC3E}">
        <p14:creationId xmlns:p14="http://schemas.microsoft.com/office/powerpoint/2010/main" val="3571074064"/>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encabezado 3"/>
          <p:cNvSpPr>
            <a:spLocks noGrp="1"/>
          </p:cNvSpPr>
          <p:nvPr>
            <p:ph type="hdr" sz="quarter" idx="10"/>
          </p:nvPr>
        </p:nvSpPr>
        <p:spPr/>
        <p:txBody>
          <a:bodyPr/>
          <a:lstStyle/>
          <a:p>
            <a:endParaRPr lang="es-ES"/>
          </a:p>
        </p:txBody>
      </p:sp>
      <p:sp>
        <p:nvSpPr>
          <p:cNvPr id="5" name="Marcador de número de diapositiva 4"/>
          <p:cNvSpPr>
            <a:spLocks noGrp="1"/>
          </p:cNvSpPr>
          <p:nvPr>
            <p:ph type="sldNum" sz="quarter" idx="11"/>
          </p:nvPr>
        </p:nvSpPr>
        <p:spPr/>
        <p:txBody>
          <a:bodyPr/>
          <a:lstStyle/>
          <a:p>
            <a:fld id="{0588A5BC-A8AC-1B47-8A6B-2342DD5D45A5}" type="slidenum">
              <a:rPr lang="es-ES" smtClean="0"/>
              <a:pPr/>
              <a:t>1</a:t>
            </a:fld>
            <a:endParaRPr lang="es-ES"/>
          </a:p>
        </p:txBody>
      </p:sp>
    </p:spTree>
    <p:extLst>
      <p:ext uri="{BB962C8B-B14F-4D97-AF65-F5344CB8AC3E}">
        <p14:creationId xmlns:p14="http://schemas.microsoft.com/office/powerpoint/2010/main" val="55405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6" name="5 Marcador de número de diapositiva"/>
          <p:cNvSpPr txBox="1">
            <a:spLocks/>
          </p:cNvSpPr>
          <p:nvPr userDrawn="1"/>
        </p:nvSpPr>
        <p:spPr>
          <a:xfrm>
            <a:off x="9529812" y="3200825"/>
            <a:ext cx="432048" cy="288031"/>
          </a:xfrm>
          <a:prstGeom prst="rect">
            <a:avLst/>
          </a:prstGeom>
        </p:spPr>
        <p:txBody>
          <a:bodyPr/>
          <a:lstStyle>
            <a:defPPr>
              <a:defRPr lang="es-ES"/>
            </a:defPPr>
            <a:lvl1pPr marL="0" algn="l" defTabSz="914400" rtl="0" eaLnBrk="1" latinLnBrk="0" hangingPunct="1">
              <a:defRPr sz="9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DCB8EB-0039-4FE0-8CAC-B68D62B58CA2}" type="slidenum">
              <a:rPr lang="es-ES" smtClean="0"/>
              <a:pPr/>
              <a:t>‹Nº›</a:t>
            </a:fld>
            <a:endParaRPr lang="es-ES" dirty="0"/>
          </a:p>
        </p:txBody>
      </p:sp>
    </p:spTree>
  </p:cSld>
  <p:clrMapOvr>
    <a:masterClrMapping/>
  </p:clrMapOvr>
  <p:transition spd="slow" advClick="0" advTm="4000">
    <p:push/>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9 Conector recto"/>
          <p:cNvCxnSpPr/>
          <p:nvPr userDrawn="1"/>
        </p:nvCxnSpPr>
        <p:spPr>
          <a:xfrm>
            <a:off x="9561512" y="2996952"/>
            <a:ext cx="0" cy="6480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5 Marcador de número de diapositiva"/>
          <p:cNvSpPr>
            <a:spLocks noGrp="1"/>
          </p:cNvSpPr>
          <p:nvPr>
            <p:ph type="sldNum" sz="quarter" idx="4"/>
          </p:nvPr>
        </p:nvSpPr>
        <p:spPr>
          <a:xfrm>
            <a:off x="9529812" y="3200825"/>
            <a:ext cx="432048" cy="288031"/>
          </a:xfrm>
          <a:prstGeom prst="rect">
            <a:avLst/>
          </a:prstGeom>
        </p:spPr>
        <p:txBody>
          <a:bodyPr/>
          <a:lstStyle>
            <a:lvl1pPr>
              <a:defRPr sz="900">
                <a:solidFill>
                  <a:schemeClr val="tx1">
                    <a:lumMod val="50000"/>
                    <a:lumOff val="50000"/>
                  </a:schemeClr>
                </a:solidFill>
              </a:defRPr>
            </a:lvl1pPr>
          </a:lstStyle>
          <a:p>
            <a:fld id="{3ADCB8EB-0039-4FE0-8CAC-B68D62B58CA2}" type="slidenum">
              <a:rPr lang="es-ES" smtClean="0"/>
              <a:pPr/>
              <a:t>‹Nº›</a:t>
            </a:fld>
            <a:endParaRPr lang="es-ES" dirty="0"/>
          </a:p>
        </p:txBody>
      </p:sp>
      <p:cxnSp>
        <p:nvCxnSpPr>
          <p:cNvPr id="13" name="4 Conector recto"/>
          <p:cNvCxnSpPr/>
          <p:nvPr userDrawn="1"/>
        </p:nvCxnSpPr>
        <p:spPr>
          <a:xfrm>
            <a:off x="2504728" y="505103"/>
            <a:ext cx="7556" cy="5851515"/>
          </a:xfrm>
          <a:prstGeom prst="line">
            <a:avLst/>
          </a:prstGeom>
          <a:ln w="28575" cmpd="sng">
            <a:solidFill>
              <a:srgbClr val="EC1C3F"/>
            </a:solidFill>
          </a:ln>
          <a:effectLst/>
        </p:spPr>
        <p:style>
          <a:lnRef idx="3">
            <a:schemeClr val="accent2"/>
          </a:lnRef>
          <a:fillRef idx="0">
            <a:schemeClr val="accent2"/>
          </a:fillRef>
          <a:effectRef idx="2">
            <a:schemeClr val="accent2"/>
          </a:effectRef>
          <a:fontRef idx="minor">
            <a:schemeClr val="tx1"/>
          </a:fontRef>
        </p:style>
      </p:cxnSp>
    </p:spTree>
  </p:cSld>
  <p:clrMap bg1="lt1" tx1="dk1" bg2="lt2" tx2="dk2" accent1="accent1" accent2="accent2" accent3="accent3" accent4="accent4" accent5="accent5" accent6="accent6" hlink="hlink" folHlink="folHlink"/>
  <p:sldLayoutIdLst>
    <p:sldLayoutId id="2147483655" r:id="rId1"/>
  </p:sldLayoutIdLst>
  <p:transition spd="slow" advClick="0" advTm="4000">
    <p:push/>
  </p:transition>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6.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Agrupar 3"/>
          <p:cNvGrpSpPr/>
          <p:nvPr/>
        </p:nvGrpSpPr>
        <p:grpSpPr>
          <a:xfrm>
            <a:off x="0" y="0"/>
            <a:ext cx="9906000" cy="6858000"/>
            <a:chOff x="0" y="0"/>
            <a:chExt cx="9906000" cy="6858000"/>
          </a:xfrm>
        </p:grpSpPr>
        <p:pic>
          <p:nvPicPr>
            <p:cNvPr id="3" name="Imagen 2" descr="port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9" name="CuadroTexto 8"/>
            <p:cNvSpPr txBox="1"/>
            <p:nvPr/>
          </p:nvSpPr>
          <p:spPr>
            <a:xfrm>
              <a:off x="200472" y="1332056"/>
              <a:ext cx="5976664" cy="584776"/>
            </a:xfrm>
            <a:prstGeom prst="rect">
              <a:avLst/>
            </a:prstGeom>
            <a:effectLst/>
          </p:spPr>
          <p:txBody>
            <a:bodyPr wrap="square" rtlCol="0">
              <a:spAutoFit/>
            </a:bodyPr>
            <a:lstStyle/>
            <a:p>
              <a:r>
                <a:rPr lang="es-ES" sz="3200" b="1" dirty="0">
                  <a:solidFill>
                    <a:srgbClr val="FFFFFF"/>
                  </a:solidFill>
                  <a:latin typeface="Helvetica"/>
                  <a:cs typeface="Helvetica"/>
                </a:rPr>
                <a:t>OFFSHORE</a:t>
              </a:r>
              <a:endParaRPr lang="es-ES" sz="3200" b="1" kern="1200" dirty="0">
                <a:solidFill>
                  <a:srgbClr val="FFFFFF"/>
                </a:solidFill>
                <a:latin typeface="Helvetica"/>
                <a:cs typeface="Helvetica"/>
              </a:endParaRPr>
            </a:p>
          </p:txBody>
        </p:sp>
        <p:sp>
          <p:nvSpPr>
            <p:cNvPr id="10" name="CuadroTexto 9"/>
            <p:cNvSpPr txBox="1"/>
            <p:nvPr/>
          </p:nvSpPr>
          <p:spPr>
            <a:xfrm>
              <a:off x="200472" y="372104"/>
              <a:ext cx="7272808" cy="896656"/>
            </a:xfrm>
            <a:prstGeom prst="rect">
              <a:avLst/>
            </a:prstGeom>
            <a:effectLst/>
          </p:spPr>
          <p:txBody>
            <a:bodyPr wrap="square" rtlCol="0">
              <a:spAutoFit/>
            </a:bodyPr>
            <a:lstStyle>
              <a:defPPr>
                <a:defRPr lang="es-ES"/>
              </a:defPPr>
              <a:lvl1pPr algn="r">
                <a:defRPr sz="3600" b="1">
                  <a:solidFill>
                    <a:srgbClr val="FFFFFF"/>
                  </a:solidFill>
                  <a:latin typeface="Helvetica"/>
                  <a:cs typeface="Helvetica"/>
                </a:defRPr>
              </a:lvl1pPr>
            </a:lstStyle>
            <a:p>
              <a:pPr algn="l">
                <a:lnSpc>
                  <a:spcPct val="80000"/>
                </a:lnSpc>
              </a:pPr>
              <a:r>
                <a:rPr lang="es-ES" sz="3200" b="0" dirty="0" err="1"/>
                <a:t>Services</a:t>
              </a:r>
              <a:r>
                <a:rPr lang="es-ES" sz="3200" b="0" dirty="0"/>
                <a:t> in</a:t>
              </a:r>
            </a:p>
            <a:p>
              <a:pPr algn="l">
                <a:lnSpc>
                  <a:spcPct val="80000"/>
                </a:lnSpc>
              </a:pPr>
              <a:r>
                <a:rPr lang="es-ES" sz="3200" b="0" dirty="0"/>
                <a:t>Geological </a:t>
              </a:r>
              <a:r>
                <a:rPr lang="es-ES" sz="3200" b="0" dirty="0" err="1"/>
                <a:t>hazards</a:t>
              </a:r>
              <a:endParaRPr lang="es-ES" sz="3200" b="0" dirty="0"/>
            </a:p>
          </p:txBody>
        </p:sp>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488" y="4457804"/>
              <a:ext cx="2952328" cy="2337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998430805"/>
      </p:ext>
    </p:extLst>
  </p:cSld>
  <p:clrMapOvr>
    <a:masterClrMapping/>
  </p:clrMapOvr>
  <p:transition spd="slow" advClick="0" advTm="4000">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11 Conector recto"/>
          <p:cNvCxnSpPr/>
          <p:nvPr/>
        </p:nvCxnSpPr>
        <p:spPr>
          <a:xfrm>
            <a:off x="9561512" y="2996952"/>
            <a:ext cx="0" cy="6480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9561512" y="3212976"/>
            <a:ext cx="344488" cy="230832"/>
          </a:xfrm>
          <a:prstGeom prst="rect">
            <a:avLst/>
          </a:prstGeom>
          <a:noFill/>
        </p:spPr>
        <p:txBody>
          <a:bodyPr wrap="square" rtlCol="0">
            <a:spAutoFit/>
          </a:bodyPr>
          <a:lstStyle/>
          <a:p>
            <a:r>
              <a:rPr lang="es-ES" sz="900" dirty="0" smtClean="0">
                <a:solidFill>
                  <a:schemeClr val="tx1">
                    <a:lumMod val="50000"/>
                    <a:lumOff val="50000"/>
                  </a:schemeClr>
                </a:solidFill>
              </a:rPr>
              <a:t>07</a:t>
            </a:r>
            <a:endParaRPr lang="es-ES" sz="900" dirty="0">
              <a:solidFill>
                <a:schemeClr val="tx1">
                  <a:lumMod val="50000"/>
                  <a:lumOff val="50000"/>
                </a:schemeClr>
              </a:solidFill>
            </a:endParaRPr>
          </a:p>
        </p:txBody>
      </p:sp>
      <p:pic>
        <p:nvPicPr>
          <p:cNvPr id="8" name="Imagen 7" descr="portada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3" name="Rectangle 4"/>
          <p:cNvSpPr>
            <a:spLocks/>
          </p:cNvSpPr>
          <p:nvPr/>
        </p:nvSpPr>
        <p:spPr bwMode="auto">
          <a:xfrm>
            <a:off x="3152800" y="4874408"/>
            <a:ext cx="5172769" cy="2009010"/>
          </a:xfrm>
          <a:prstGeom prst="rect">
            <a:avLst/>
          </a:prstGeom>
          <a:noFill/>
          <a:ln w="12700" cap="flat">
            <a:noFill/>
            <a:miter lim="800000"/>
            <a:headEnd type="none" w="med" len="med"/>
            <a:tailEnd type="none" w="med" len="med"/>
          </a:ln>
          <a:effectLst/>
        </p:spPr>
        <p:txBody>
          <a:bodyPr lIns="0" tIns="0" rIns="0" bIns="0" anchor="ctr"/>
          <a:lstStyle/>
          <a:p>
            <a:pPr algn="r">
              <a:lnSpc>
                <a:spcPct val="80000"/>
              </a:lnSpc>
            </a:pPr>
            <a:r>
              <a:rPr lang="es-ES_tradnl" sz="4000" b="1" dirty="0" smtClean="0">
                <a:solidFill>
                  <a:schemeClr val="bg1"/>
                </a:solidFill>
                <a:effectLst>
                  <a:outerShdw blurRad="50800" dist="38100" dir="2700000" algn="tl" rotWithShape="0">
                    <a:prstClr val="black">
                      <a:alpha val="40000"/>
                    </a:prstClr>
                  </a:outerShdw>
                </a:effectLst>
                <a:latin typeface="Arial"/>
                <a:ea typeface="Gill Sans" charset="0"/>
                <a:cs typeface="Arial"/>
              </a:rPr>
              <a:t>PRECISION</a:t>
            </a:r>
            <a:endParaRPr lang="es-ES" sz="4800" b="1" dirty="0">
              <a:solidFill>
                <a:srgbClr val="000000"/>
              </a:solidFill>
              <a:effectLst>
                <a:outerShdw blurRad="50800" dist="38100" dir="2700000" algn="tl" rotWithShape="0">
                  <a:prstClr val="black">
                    <a:alpha val="40000"/>
                  </a:prstClr>
                </a:outerShdw>
              </a:effectLst>
              <a:latin typeface="Gill Sans" charset="0"/>
              <a:ea typeface="Gill Sans" charset="0"/>
              <a:cs typeface="Gill Sans" charset="0"/>
              <a:sym typeface="Gill Sans" charset="0"/>
            </a:endParaRPr>
          </a:p>
        </p:txBody>
      </p:sp>
      <p:cxnSp>
        <p:nvCxnSpPr>
          <p:cNvPr id="24" name="4 Conector recto"/>
          <p:cNvCxnSpPr/>
          <p:nvPr/>
        </p:nvCxnSpPr>
        <p:spPr>
          <a:xfrm>
            <a:off x="8409384" y="4653136"/>
            <a:ext cx="0" cy="2088232"/>
          </a:xfrm>
          <a:prstGeom prst="line">
            <a:avLst/>
          </a:prstGeom>
          <a:ln w="38100" cmpd="sng">
            <a:solidFill>
              <a:srgbClr val="FFFFFF"/>
            </a:solidFill>
          </a:ln>
          <a:effectLst>
            <a:outerShdw blurRad="50800" dist="38100" dir="16200000"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advTm="4000">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4 Conector recto"/>
          <p:cNvCxnSpPr/>
          <p:nvPr/>
        </p:nvCxnSpPr>
        <p:spPr>
          <a:xfrm>
            <a:off x="2508721" y="503120"/>
            <a:ext cx="0" cy="693632"/>
          </a:xfrm>
          <a:prstGeom prst="line">
            <a:avLst/>
          </a:prstGeom>
          <a:ln w="38100" cmpd="sng">
            <a:solidFill>
              <a:schemeClr val="bg1"/>
            </a:solidFill>
          </a:ln>
          <a:effectLst/>
        </p:spPr>
        <p:style>
          <a:lnRef idx="3">
            <a:schemeClr val="accent2"/>
          </a:lnRef>
          <a:fillRef idx="0">
            <a:schemeClr val="accent2"/>
          </a:fillRef>
          <a:effectRef idx="2">
            <a:schemeClr val="accent2"/>
          </a:effectRef>
          <a:fontRef idx="minor">
            <a:schemeClr val="tx1"/>
          </a:fontRef>
        </p:style>
      </p:cxnSp>
      <p:sp>
        <p:nvSpPr>
          <p:cNvPr id="17" name="Rectangle 5"/>
          <p:cNvSpPr>
            <a:spLocks/>
          </p:cNvSpPr>
          <p:nvPr/>
        </p:nvSpPr>
        <p:spPr bwMode="auto">
          <a:xfrm>
            <a:off x="2792760" y="648000"/>
            <a:ext cx="6552728" cy="5399999"/>
          </a:xfrm>
          <a:prstGeom prst="rect">
            <a:avLst/>
          </a:prstGeom>
          <a:noFill/>
          <a:ln w="12700" cap="flat">
            <a:noFill/>
            <a:miter lim="800000"/>
            <a:headEnd type="none" w="med" len="med"/>
            <a:tailEnd type="none" w="med" len="med"/>
          </a:ln>
        </p:spPr>
        <p:txBody>
          <a:bodyPr lIns="0" tIns="0" rIns="0" bIns="0" anchor="t"/>
          <a:lstStyle/>
          <a:p>
            <a:pPr algn="just">
              <a:lnSpc>
                <a:spcPct val="110000"/>
              </a:lnSpc>
            </a:pPr>
            <a:r>
              <a:rPr lang="en-US" sz="1400" b="1" dirty="0">
                <a:solidFill>
                  <a:schemeClr val="tx1">
                    <a:lumMod val="65000"/>
                    <a:lumOff val="35000"/>
                  </a:schemeClr>
                </a:solidFill>
                <a:latin typeface="Arial"/>
                <a:ea typeface="Helvetica Neue Light" charset="0"/>
                <a:cs typeface="Arial"/>
                <a:sym typeface="Helvetica Neue Light" charset="0"/>
              </a:rPr>
              <a:t>The precision in the calculations guarantees a significant reduction of costs in the </a:t>
            </a:r>
            <a:r>
              <a:rPr lang="en-US" sz="1400" b="1" dirty="0" smtClean="0">
                <a:solidFill>
                  <a:schemeClr val="tx1">
                    <a:lumMod val="65000"/>
                    <a:lumOff val="35000"/>
                  </a:schemeClr>
                </a:solidFill>
                <a:latin typeface="Arial"/>
                <a:ea typeface="Helvetica Neue Light" charset="0"/>
                <a:cs typeface="Arial"/>
                <a:sym typeface="Helvetica Neue Light" charset="0"/>
              </a:rPr>
              <a:t>performances</a:t>
            </a:r>
          </a:p>
          <a:p>
            <a:pPr algn="just">
              <a:lnSpc>
                <a:spcPct val="110000"/>
              </a:lnSpc>
            </a:pPr>
            <a:endParaRPr lang="es-ES" sz="1400" b="1" dirty="0" smtClean="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r>
              <a:rPr lang="en-US" sz="1400" dirty="0">
                <a:solidFill>
                  <a:schemeClr val="tx1">
                    <a:lumMod val="65000"/>
                    <a:lumOff val="35000"/>
                  </a:schemeClr>
                </a:solidFill>
                <a:latin typeface="Arial"/>
                <a:ea typeface="Helvetica Neue Light" charset="0"/>
                <a:cs typeface="Arial"/>
                <a:sym typeface="Helvetica Neue Light" charset="0"/>
              </a:rPr>
              <a:t>Topographic survey detail: It is performed in areas where it is necessary to have more detailed information. Accurately determining the size of unstable blocks and other terrain details. This topographic survey of detail is made by a Topographic Laser Scanner of high precision (Laser Scanner GLS-1000 of Topcon</a:t>
            </a:r>
            <a:r>
              <a:rPr lang="en-US" sz="1400" dirty="0" smtClean="0">
                <a:solidFill>
                  <a:schemeClr val="tx1">
                    <a:lumMod val="65000"/>
                    <a:lumOff val="35000"/>
                  </a:schemeClr>
                </a:solidFill>
                <a:latin typeface="Arial"/>
                <a:ea typeface="Helvetica Neue Light" charset="0"/>
                <a:cs typeface="Arial"/>
                <a:sym typeface="Helvetica Neue Light" charset="0"/>
              </a:rPr>
              <a:t>).</a:t>
            </a:r>
            <a:br>
              <a:rPr lang="en-US" sz="1400" dirty="0" smtClean="0">
                <a:solidFill>
                  <a:schemeClr val="tx1">
                    <a:lumMod val="65000"/>
                    <a:lumOff val="35000"/>
                  </a:schemeClr>
                </a:solidFill>
                <a:latin typeface="Arial"/>
                <a:ea typeface="Helvetica Neue Light" charset="0"/>
                <a:cs typeface="Arial"/>
                <a:sym typeface="Helvetica Neue Light" charset="0"/>
              </a:rPr>
            </a:br>
            <a:endParaRPr lang="es-ES_tradnl" sz="1400" dirty="0" smtClean="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r>
              <a:rPr lang="en-US" sz="1400" dirty="0">
                <a:solidFill>
                  <a:schemeClr val="tx1">
                    <a:lumMod val="65000"/>
                    <a:lumOff val="35000"/>
                  </a:schemeClr>
                </a:solidFill>
                <a:latin typeface="Arial"/>
                <a:ea typeface="Helvetica Neue Light" charset="0"/>
                <a:cs typeface="Arial"/>
                <a:sym typeface="Helvetica Neue Light" charset="0"/>
              </a:rPr>
              <a:t>Reduction of costs: It is estimated that a minimum saving of 50% can be achieved on the total budget of a performance.</a:t>
            </a:r>
            <a:endParaRPr lang="es-ES" sz="1600" dirty="0" smtClean="0">
              <a:latin typeface="Helvetica Neue Light" charset="0"/>
              <a:ea typeface="Helvetica Neue Light" charset="0"/>
              <a:cs typeface="Helvetica Neue Light" charset="0"/>
              <a:sym typeface="Helvetica Neue Light"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4801" t="-350" r="25735" b="350"/>
          <a:stretch/>
        </p:blipFill>
        <p:spPr>
          <a:xfrm>
            <a:off x="-4686" y="-87824"/>
            <a:ext cx="2576736" cy="6945823"/>
          </a:xfrm>
          <a:prstGeom prst="rect">
            <a:avLst/>
          </a:prstGeom>
        </p:spPr>
      </p:pic>
      <p:sp>
        <p:nvSpPr>
          <p:cNvPr id="7" name="Rectangle 4"/>
          <p:cNvSpPr>
            <a:spLocks/>
          </p:cNvSpPr>
          <p:nvPr/>
        </p:nvSpPr>
        <p:spPr bwMode="auto">
          <a:xfrm>
            <a:off x="-87560" y="492836"/>
            <a:ext cx="2664295" cy="1080120"/>
          </a:xfrm>
          <a:prstGeom prst="rect">
            <a:avLst/>
          </a:prstGeom>
          <a:solidFill>
            <a:srgbClr val="FFFFFF"/>
          </a:solidFill>
          <a:ln w="12700" cap="flat">
            <a:noFill/>
            <a:miter lim="800000"/>
            <a:headEnd type="none" w="med" len="med"/>
            <a:tailEnd type="none" w="med" len="med"/>
          </a:ln>
        </p:spPr>
        <p:txBody>
          <a:bodyPr lIns="0" tIns="0" rIns="0" bIns="0" anchor="ctr"/>
          <a:lstStyle/>
          <a:p>
            <a:pPr algn="r"/>
            <a:r>
              <a:rPr lang="es-ES" sz="2400" b="1" dirty="0" smtClean="0">
                <a:solidFill>
                  <a:schemeClr val="tx1">
                    <a:lumMod val="75000"/>
                    <a:lumOff val="25000"/>
                  </a:schemeClr>
                </a:solidFill>
                <a:latin typeface="Arial"/>
                <a:ea typeface="Gill Sans" charset="0"/>
                <a:cs typeface="Arial"/>
                <a:sym typeface="Gill Sans" charset="0"/>
              </a:rPr>
              <a:t>PRECISION</a:t>
            </a:r>
            <a:endParaRPr lang="es-ES" sz="2400" b="1" dirty="0">
              <a:solidFill>
                <a:schemeClr val="tx1">
                  <a:lumMod val="75000"/>
                  <a:lumOff val="25000"/>
                </a:schemeClr>
              </a:solidFill>
              <a:latin typeface="Arial"/>
              <a:ea typeface="Gill Sans" charset="0"/>
              <a:cs typeface="Arial"/>
              <a:sym typeface="Gill Sans" charset="0"/>
            </a:endParaRPr>
          </a:p>
        </p:txBody>
      </p:sp>
      <p:pic>
        <p:nvPicPr>
          <p:cNvPr id="3" name="Imagen 2" descr="Captura de pantalla 2014-09-12 a la(s) 12.10.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122" y="3429000"/>
            <a:ext cx="6696744" cy="2426953"/>
          </a:xfrm>
          <a:prstGeom prst="rect">
            <a:avLst/>
          </a:prstGeom>
        </p:spPr>
      </p:pic>
    </p:spTree>
    <p:extLst>
      <p:ext uri="{BB962C8B-B14F-4D97-AF65-F5344CB8AC3E}">
        <p14:creationId xmlns:p14="http://schemas.microsoft.com/office/powerpoint/2010/main" val="509533706"/>
      </p:ext>
    </p:extLst>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4 Conector recto"/>
          <p:cNvCxnSpPr/>
          <p:nvPr/>
        </p:nvCxnSpPr>
        <p:spPr>
          <a:xfrm>
            <a:off x="2509096" y="503120"/>
            <a:ext cx="0" cy="1053672"/>
          </a:xfrm>
          <a:prstGeom prst="line">
            <a:avLst/>
          </a:prstGeom>
          <a:ln w="38100" cmpd="sng">
            <a:solidFill>
              <a:schemeClr val="tx1">
                <a:lumMod val="75000"/>
                <a:lumOff val="25000"/>
              </a:schemeClr>
            </a:solidFill>
          </a:ln>
          <a:effectLst/>
        </p:spPr>
        <p:style>
          <a:lnRef idx="3">
            <a:schemeClr val="accent2"/>
          </a:lnRef>
          <a:fillRef idx="0">
            <a:schemeClr val="accent2"/>
          </a:fillRef>
          <a:effectRef idx="2">
            <a:schemeClr val="accent2"/>
          </a:effectRef>
          <a:fontRef idx="minor">
            <a:schemeClr val="tx1"/>
          </a:fontRef>
        </p:style>
      </p:cxnSp>
      <p:sp>
        <p:nvSpPr>
          <p:cNvPr id="18" name="Rectangle 5"/>
          <p:cNvSpPr>
            <a:spLocks/>
          </p:cNvSpPr>
          <p:nvPr/>
        </p:nvSpPr>
        <p:spPr bwMode="auto">
          <a:xfrm>
            <a:off x="2792760" y="648000"/>
            <a:ext cx="6480680" cy="5401220"/>
          </a:xfrm>
          <a:prstGeom prst="rect">
            <a:avLst/>
          </a:prstGeom>
          <a:noFill/>
          <a:ln w="12700" cap="flat">
            <a:noFill/>
            <a:miter lim="800000"/>
            <a:headEnd type="none" w="med" len="med"/>
            <a:tailEnd type="none" w="med" len="med"/>
          </a:ln>
        </p:spPr>
        <p:txBody>
          <a:bodyPr lIns="0" tIns="0" rIns="0" bIns="0" anchor="t"/>
          <a:lstStyle/>
          <a:p>
            <a:pPr algn="just">
              <a:lnSpc>
                <a:spcPct val="110000"/>
              </a:lnSpc>
            </a:pPr>
            <a:r>
              <a:rPr lang="en-US" sz="1400" dirty="0">
                <a:solidFill>
                  <a:schemeClr val="tx1">
                    <a:lumMod val="65000"/>
                    <a:lumOff val="35000"/>
                  </a:schemeClr>
                </a:solidFill>
                <a:latin typeface="Arial"/>
                <a:ea typeface="Helvetica Neue Light" charset="0"/>
                <a:cs typeface="Arial"/>
                <a:sym typeface="Helvetica Neue Light" charset="0"/>
              </a:rPr>
              <a:t>A good project or a product of very good quality is not a guarantee of safety if the installation is not adequate. </a:t>
            </a:r>
            <a:r>
              <a:rPr lang="en-US" sz="1400" b="1" dirty="0">
                <a:solidFill>
                  <a:schemeClr val="tx1">
                    <a:lumMod val="65000"/>
                    <a:lumOff val="35000"/>
                  </a:schemeClr>
                </a:solidFill>
                <a:latin typeface="Arial"/>
                <a:ea typeface="Helvetica Neue Light" charset="0"/>
                <a:cs typeface="Arial"/>
                <a:sym typeface="Helvetica Neue Light" charset="0"/>
              </a:rPr>
              <a:t>TEYDE offers Construction Management services </a:t>
            </a:r>
            <a:r>
              <a:rPr lang="en-US" sz="1400" dirty="0">
                <a:solidFill>
                  <a:schemeClr val="tx1">
                    <a:lumMod val="65000"/>
                    <a:lumOff val="35000"/>
                  </a:schemeClr>
                </a:solidFill>
                <a:latin typeface="Arial"/>
                <a:ea typeface="Helvetica Neue Light" charset="0"/>
                <a:cs typeface="Arial"/>
                <a:sym typeface="Helvetica Neue Light" charset="0"/>
              </a:rPr>
              <a:t>by monitoring the necessary actions and ensuring the correct execution of the protections, from the reception of materials to the final putting into service of the protection elements</a:t>
            </a:r>
            <a:r>
              <a:rPr lang="en-US" sz="1400" dirty="0" smtClean="0">
                <a:solidFill>
                  <a:schemeClr val="tx1">
                    <a:lumMod val="65000"/>
                    <a:lumOff val="35000"/>
                  </a:schemeClr>
                </a:solidFill>
                <a:latin typeface="Arial"/>
                <a:ea typeface="Helvetica Neue Light" charset="0"/>
                <a:cs typeface="Arial"/>
                <a:sym typeface="Helvetica Neue Light" charset="0"/>
              </a:rPr>
              <a:t>.</a:t>
            </a:r>
          </a:p>
          <a:p>
            <a:pPr algn="just">
              <a:lnSpc>
                <a:spcPct val="110000"/>
              </a:lnSpc>
            </a:pPr>
            <a:endParaRPr lang="es-ES" sz="1400" dirty="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r>
              <a:rPr lang="en-US" sz="1400" b="1" dirty="0">
                <a:solidFill>
                  <a:schemeClr val="tx1">
                    <a:lumMod val="65000"/>
                    <a:lumOff val="35000"/>
                  </a:schemeClr>
                </a:solidFill>
                <a:latin typeface="Arial"/>
                <a:ea typeface="Helvetica Neue Light" charset="0"/>
                <a:cs typeface="Arial"/>
                <a:sym typeface="Helvetica Neue Light" charset="0"/>
              </a:rPr>
              <a:t>Our technicians have training certificates </a:t>
            </a:r>
            <a:r>
              <a:rPr lang="en-US" sz="1400" dirty="0">
                <a:solidFill>
                  <a:schemeClr val="tx1">
                    <a:lumMod val="65000"/>
                    <a:lumOff val="35000"/>
                  </a:schemeClr>
                </a:solidFill>
                <a:latin typeface="Arial"/>
                <a:ea typeface="Helvetica Neue Light" charset="0"/>
                <a:cs typeface="Arial"/>
                <a:sym typeface="Helvetica Neue Light" charset="0"/>
              </a:rPr>
              <a:t>issued by ANETVA (National Association of Companies of Vertical Jobs), with which the monitoring of work is done on the ground.</a:t>
            </a:r>
            <a:endParaRPr lang="es-ES" sz="1400" dirty="0">
              <a:solidFill>
                <a:schemeClr val="tx1">
                  <a:lumMod val="65000"/>
                  <a:lumOff val="35000"/>
                </a:schemeClr>
              </a:solidFill>
              <a:latin typeface="Arial"/>
              <a:ea typeface="Helvetica Neue Light" charset="0"/>
              <a:cs typeface="Arial"/>
              <a:sym typeface="Helvetica Neue Light" charset="0"/>
            </a:endParaRPr>
          </a:p>
        </p:txBody>
      </p:sp>
      <p:pic>
        <p:nvPicPr>
          <p:cNvPr id="3" name="Imagen 2" descr="P1010163.JPG"/>
          <p:cNvPicPr>
            <a:picLocks noChangeAspect="1"/>
          </p:cNvPicPr>
          <p:nvPr/>
        </p:nvPicPr>
        <p:blipFill rotWithShape="1">
          <a:blip r:embed="rId2" cstate="print">
            <a:extLst>
              <a:ext uri="{28A0092B-C50C-407E-A947-70E740481C1C}">
                <a14:useLocalDpi xmlns:a14="http://schemas.microsoft.com/office/drawing/2010/main" val="0"/>
              </a:ext>
            </a:extLst>
          </a:blip>
          <a:srcRect l="38026" r="9714"/>
          <a:stretch/>
        </p:blipFill>
        <p:spPr>
          <a:xfrm>
            <a:off x="-117004" y="0"/>
            <a:ext cx="2688045" cy="6858000"/>
          </a:xfrm>
          <a:prstGeom prst="rect">
            <a:avLst/>
          </a:prstGeom>
        </p:spPr>
      </p:pic>
      <p:sp>
        <p:nvSpPr>
          <p:cNvPr id="7" name="Rectangle 4"/>
          <p:cNvSpPr>
            <a:spLocks/>
          </p:cNvSpPr>
          <p:nvPr/>
        </p:nvSpPr>
        <p:spPr bwMode="auto">
          <a:xfrm>
            <a:off x="-17085" y="504788"/>
            <a:ext cx="2592287" cy="1126701"/>
          </a:xfrm>
          <a:prstGeom prst="rect">
            <a:avLst/>
          </a:prstGeom>
          <a:solidFill>
            <a:schemeClr val="bg1"/>
          </a:solidFill>
          <a:ln w="12700" cap="flat">
            <a:noFill/>
            <a:miter lim="800000"/>
            <a:headEnd type="none" w="med" len="med"/>
            <a:tailEnd type="none" w="med" len="med"/>
          </a:ln>
          <a:effectLst/>
        </p:spPr>
        <p:txBody>
          <a:bodyPr lIns="0" tIns="0" rIns="0" bIns="0" anchor="ctr"/>
          <a:lstStyle/>
          <a:p>
            <a:pPr algn="r">
              <a:lnSpc>
                <a:spcPct val="80000"/>
              </a:lnSpc>
            </a:pPr>
            <a:r>
              <a:rPr lang="es-ES" sz="2400" b="1" dirty="0" err="1" smtClean="0">
                <a:solidFill>
                  <a:schemeClr val="tx1">
                    <a:lumMod val="75000"/>
                    <a:lumOff val="25000"/>
                  </a:schemeClr>
                </a:solidFill>
                <a:latin typeface="Arial"/>
                <a:ea typeface="Gill Sans" charset="0"/>
                <a:cs typeface="Arial"/>
                <a:sym typeface="Gill Sans" charset="0"/>
              </a:rPr>
              <a:t>Construction</a:t>
            </a:r>
            <a:endParaRPr lang="es-ES" sz="2400" b="1" dirty="0">
              <a:solidFill>
                <a:schemeClr val="tx1">
                  <a:lumMod val="75000"/>
                  <a:lumOff val="25000"/>
                </a:schemeClr>
              </a:solidFill>
              <a:latin typeface="Arial"/>
              <a:ea typeface="Gill Sans" charset="0"/>
              <a:cs typeface="Arial"/>
              <a:sym typeface="Gill Sans" charset="0"/>
            </a:endParaRPr>
          </a:p>
          <a:p>
            <a:pPr algn="r">
              <a:lnSpc>
                <a:spcPct val="80000"/>
              </a:lnSpc>
            </a:pPr>
            <a:r>
              <a:rPr lang="es-ES" sz="2400" b="1" dirty="0" smtClean="0">
                <a:solidFill>
                  <a:schemeClr val="tx1">
                    <a:lumMod val="75000"/>
                    <a:lumOff val="25000"/>
                  </a:schemeClr>
                </a:solidFill>
                <a:latin typeface="Arial"/>
                <a:ea typeface="Gill Sans" charset="0"/>
                <a:cs typeface="Arial"/>
                <a:sym typeface="Gill Sans" charset="0"/>
              </a:rPr>
              <a:t>Management</a:t>
            </a:r>
            <a:endParaRPr lang="es-ES" sz="2400" b="1" dirty="0">
              <a:solidFill>
                <a:schemeClr val="tx1">
                  <a:lumMod val="75000"/>
                  <a:lumOff val="25000"/>
                </a:schemeClr>
              </a:solidFill>
              <a:latin typeface="Arial"/>
              <a:ea typeface="Gill Sans" charset="0"/>
              <a:cs typeface="Arial"/>
              <a:sym typeface="Gill Sans" charset="0"/>
            </a:endParaRPr>
          </a:p>
        </p:txBody>
      </p:sp>
    </p:spTree>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4 Conector recto"/>
          <p:cNvCxnSpPr/>
          <p:nvPr/>
        </p:nvCxnSpPr>
        <p:spPr>
          <a:xfrm>
            <a:off x="2509096" y="503120"/>
            <a:ext cx="0" cy="1125680"/>
          </a:xfrm>
          <a:prstGeom prst="line">
            <a:avLst/>
          </a:prstGeom>
          <a:ln w="38100" cmpd="sng">
            <a:solidFill>
              <a:schemeClr val="tx1">
                <a:lumMod val="75000"/>
                <a:lumOff val="25000"/>
              </a:schemeClr>
            </a:solidFill>
          </a:ln>
          <a:effectLst/>
        </p:spPr>
        <p:style>
          <a:lnRef idx="3">
            <a:schemeClr val="accent2"/>
          </a:lnRef>
          <a:fillRef idx="0">
            <a:schemeClr val="accent2"/>
          </a:fillRef>
          <a:effectRef idx="2">
            <a:schemeClr val="accent2"/>
          </a:effectRef>
          <a:fontRef idx="minor">
            <a:schemeClr val="tx1"/>
          </a:fontRef>
        </p:style>
      </p:cxnSp>
      <p:sp>
        <p:nvSpPr>
          <p:cNvPr id="17" name="Rectangle 5"/>
          <p:cNvSpPr>
            <a:spLocks/>
          </p:cNvSpPr>
          <p:nvPr/>
        </p:nvSpPr>
        <p:spPr bwMode="auto">
          <a:xfrm>
            <a:off x="2792760" y="648000"/>
            <a:ext cx="6480528" cy="5400544"/>
          </a:xfrm>
          <a:prstGeom prst="rect">
            <a:avLst/>
          </a:prstGeom>
          <a:noFill/>
          <a:ln w="12700" cap="flat">
            <a:noFill/>
            <a:miter lim="800000"/>
            <a:headEnd type="none" w="med" len="med"/>
            <a:tailEnd type="none" w="med" len="med"/>
          </a:ln>
        </p:spPr>
        <p:txBody>
          <a:bodyPr lIns="0" tIns="0" rIns="0" bIns="0" anchor="t"/>
          <a:lstStyle/>
          <a:p>
            <a:pPr algn="just">
              <a:lnSpc>
                <a:spcPct val="110000"/>
              </a:lnSpc>
            </a:pPr>
            <a:r>
              <a:rPr lang="en-US" sz="1400" b="1" dirty="0">
                <a:solidFill>
                  <a:schemeClr val="tx1">
                    <a:lumMod val="65000"/>
                    <a:lumOff val="35000"/>
                  </a:schemeClr>
                </a:solidFill>
                <a:latin typeface="Arial"/>
                <a:ea typeface="Helvetica Neue Light" charset="0"/>
                <a:cs typeface="Arial"/>
                <a:sym typeface="Helvetica Neue Light" charset="0"/>
              </a:rPr>
              <a:t>The proper monitoring and control of the execution of the works provides the greatest guarantee </a:t>
            </a:r>
            <a:r>
              <a:rPr lang="en-US" sz="1400" b="1" dirty="0" smtClean="0">
                <a:solidFill>
                  <a:schemeClr val="tx1">
                    <a:lumMod val="65000"/>
                    <a:lumOff val="35000"/>
                  </a:schemeClr>
                </a:solidFill>
                <a:latin typeface="Arial"/>
                <a:ea typeface="Helvetica Neue Light" charset="0"/>
                <a:cs typeface="Arial"/>
                <a:sym typeface="Helvetica Neue Light" charset="0"/>
              </a:rPr>
              <a:t>of quality</a:t>
            </a:r>
          </a:p>
          <a:p>
            <a:pPr algn="just">
              <a:lnSpc>
                <a:spcPct val="110000"/>
              </a:lnSpc>
            </a:pPr>
            <a:endParaRPr lang="en-US" sz="1400" b="1" dirty="0" smtClean="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r>
              <a:rPr lang="en-US" sz="1400" dirty="0">
                <a:solidFill>
                  <a:schemeClr val="tx1">
                    <a:lumMod val="65000"/>
                    <a:lumOff val="35000"/>
                  </a:schemeClr>
                </a:solidFill>
                <a:latin typeface="Arial"/>
                <a:ea typeface="Helvetica Neue Light" charset="0"/>
                <a:cs typeface="Arial"/>
                <a:sym typeface="Helvetica Neue Light" charset="0"/>
              </a:rPr>
              <a:t>In many cases the lack of specific knowledge makes that the technical advice to who receives the product comes only from the company that installs it. It is usually chosen the cheapest system without the customer know for sure the safety guarantees offered</a:t>
            </a:r>
            <a:r>
              <a:rPr lang="en-US" sz="1400" dirty="0" smtClean="0">
                <a:solidFill>
                  <a:schemeClr val="tx1">
                    <a:lumMod val="65000"/>
                    <a:lumOff val="35000"/>
                  </a:schemeClr>
                </a:solidFill>
                <a:latin typeface="Arial"/>
                <a:ea typeface="Helvetica Neue Light" charset="0"/>
                <a:cs typeface="Arial"/>
                <a:sym typeface="Helvetica Neue Light" charset="0"/>
              </a:rPr>
              <a:t>.</a:t>
            </a:r>
          </a:p>
          <a:p>
            <a:pPr algn="just">
              <a:lnSpc>
                <a:spcPct val="110000"/>
              </a:lnSpc>
            </a:pPr>
            <a:endParaRPr lang="es-ES" sz="1400" dirty="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r>
              <a:rPr lang="en-US" sz="1400" dirty="0">
                <a:solidFill>
                  <a:schemeClr val="tx1">
                    <a:lumMod val="65000"/>
                    <a:lumOff val="35000"/>
                  </a:schemeClr>
                </a:solidFill>
                <a:latin typeface="Arial"/>
                <a:ea typeface="Helvetica Neue Light" charset="0"/>
                <a:cs typeface="Arial"/>
                <a:sym typeface="Helvetica Neue Light" charset="0"/>
              </a:rPr>
              <a:t>TEYDE is an independent company that is not linked to any product manufacturer or installation company. Our independence guarantees that we will always </a:t>
            </a:r>
            <a:r>
              <a:rPr lang="en-US" sz="1400" b="1" dirty="0">
                <a:solidFill>
                  <a:schemeClr val="tx1">
                    <a:lumMod val="65000"/>
                    <a:lumOff val="35000"/>
                  </a:schemeClr>
                </a:solidFill>
                <a:latin typeface="Arial"/>
                <a:ea typeface="Helvetica Neue Light" charset="0"/>
                <a:cs typeface="Arial"/>
                <a:sym typeface="Helvetica Neue Light" charset="0"/>
              </a:rPr>
              <a:t>recommend to our customers the best solution </a:t>
            </a:r>
            <a:r>
              <a:rPr lang="en-US" sz="1400" dirty="0">
                <a:solidFill>
                  <a:schemeClr val="tx1">
                    <a:lumMod val="65000"/>
                    <a:lumOff val="35000"/>
                  </a:schemeClr>
                </a:solidFill>
                <a:latin typeface="Arial"/>
                <a:ea typeface="Helvetica Neue Light" charset="0"/>
                <a:cs typeface="Arial"/>
                <a:sym typeface="Helvetica Neue Light" charset="0"/>
              </a:rPr>
              <a:t>in an equal safety condition.</a:t>
            </a:r>
            <a:endParaRPr lang="es-ES" sz="1600" b="1" dirty="0" smtClean="0">
              <a:solidFill>
                <a:schemeClr val="tx1">
                  <a:lumMod val="50000"/>
                  <a:lumOff val="50000"/>
                </a:schemeClr>
              </a:solidFill>
              <a:latin typeface="Helvetica Neue Light" charset="0"/>
              <a:ea typeface="Helvetica Neue Light" charset="0"/>
              <a:cs typeface="Helvetica Neue Light" charset="0"/>
              <a:sym typeface="Helvetica Neue Light" charset="0"/>
            </a:endParaRPr>
          </a:p>
        </p:txBody>
      </p:sp>
      <p:pic>
        <p:nvPicPr>
          <p:cNvPr id="10" name="12 Imagen" descr="P1010361.JPG"/>
          <p:cNvPicPr>
            <a:picLocks noChangeAspect="1"/>
          </p:cNvPicPr>
          <p:nvPr/>
        </p:nvPicPr>
        <p:blipFill rotWithShape="1">
          <a:blip r:embed="rId2" cstate="print"/>
          <a:srcRect l="26369" t="147" r="36136" b="-147"/>
          <a:stretch/>
        </p:blipFill>
        <p:spPr>
          <a:xfrm>
            <a:off x="-920969" y="-27384"/>
            <a:ext cx="3492010" cy="6984998"/>
          </a:xfrm>
          <a:prstGeom prst="rect">
            <a:avLst/>
          </a:prstGeom>
        </p:spPr>
      </p:pic>
      <p:sp>
        <p:nvSpPr>
          <p:cNvPr id="7" name="Rectangle 4"/>
          <p:cNvSpPr>
            <a:spLocks/>
          </p:cNvSpPr>
          <p:nvPr/>
        </p:nvSpPr>
        <p:spPr bwMode="auto">
          <a:xfrm>
            <a:off x="-403709" y="504788"/>
            <a:ext cx="2980445" cy="981744"/>
          </a:xfrm>
          <a:prstGeom prst="rect">
            <a:avLst/>
          </a:prstGeom>
          <a:solidFill>
            <a:srgbClr val="FFFFFF"/>
          </a:solidFill>
          <a:ln w="12700" cap="flat">
            <a:noFill/>
            <a:miter lim="800000"/>
            <a:headEnd type="none" w="med" len="med"/>
            <a:tailEnd type="none" w="med" len="med"/>
          </a:ln>
        </p:spPr>
        <p:txBody>
          <a:bodyPr lIns="0" tIns="0" rIns="0" bIns="0" anchor="ctr"/>
          <a:lstStyle/>
          <a:p>
            <a:pPr algn="r">
              <a:lnSpc>
                <a:spcPct val="80000"/>
              </a:lnSpc>
            </a:pPr>
            <a:r>
              <a:rPr lang="es-ES" sz="2400" b="1" dirty="0">
                <a:solidFill>
                  <a:srgbClr val="404040"/>
                </a:solidFill>
                <a:latin typeface="Arial"/>
                <a:ea typeface="Gill Sans" charset="0"/>
                <a:cs typeface="Arial"/>
                <a:sym typeface="Gill Sans" charset="0"/>
              </a:rPr>
              <a:t>SPECIALIZED ADVICE</a:t>
            </a:r>
            <a:endParaRPr lang="es-ES" sz="2200" b="1" dirty="0">
              <a:solidFill>
                <a:srgbClr val="404040"/>
              </a:solidFill>
              <a:latin typeface="Arial"/>
              <a:ea typeface="Gill Sans" charset="0"/>
              <a:cs typeface="Arial"/>
              <a:sym typeface="Gill Sans" charset="0"/>
            </a:endParaRPr>
          </a:p>
        </p:txBody>
      </p:sp>
    </p:spTree>
    <p:extLst>
      <p:ext uri="{BB962C8B-B14F-4D97-AF65-F5344CB8AC3E}">
        <p14:creationId xmlns:p14="http://schemas.microsoft.com/office/powerpoint/2010/main" val="539015745"/>
      </p:ext>
    </p:extLst>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2" cstate="print">
            <a:extLst>
              <a:ext uri="{28A0092B-C50C-407E-A947-70E740481C1C}">
                <a14:useLocalDpi xmlns:a14="http://schemas.microsoft.com/office/drawing/2010/main" val="0"/>
              </a:ext>
            </a:extLst>
          </a:blip>
          <a:srcRect t="10611"/>
          <a:stretch/>
        </p:blipFill>
        <p:spPr>
          <a:xfrm>
            <a:off x="-42086" y="-130717"/>
            <a:ext cx="10107655" cy="7016101"/>
          </a:xfrm>
          <a:prstGeom prst="rect">
            <a:avLst/>
          </a:prstGeom>
          <a:ln>
            <a:noFill/>
          </a:ln>
        </p:spPr>
      </p:pic>
      <p:sp>
        <p:nvSpPr>
          <p:cNvPr id="8" name="Rectángulo 7"/>
          <p:cNvSpPr/>
          <p:nvPr/>
        </p:nvSpPr>
        <p:spPr>
          <a:xfrm>
            <a:off x="4226074" y="719024"/>
            <a:ext cx="6487567" cy="35862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89253" tIns="94627" rIns="189253" bIns="94627" rtlCol="0" anchor="ctr"/>
          <a:lstStyle/>
          <a:p>
            <a:pPr algn="ctr"/>
            <a:endParaRPr lang="es-ES"/>
          </a:p>
        </p:txBody>
      </p:sp>
      <p:sp>
        <p:nvSpPr>
          <p:cNvPr id="11" name="CuadroTexto 10"/>
          <p:cNvSpPr txBox="1"/>
          <p:nvPr/>
        </p:nvSpPr>
        <p:spPr>
          <a:xfrm>
            <a:off x="4145844" y="759416"/>
            <a:ext cx="3255429" cy="3545867"/>
          </a:xfrm>
          <a:prstGeom prst="rect">
            <a:avLst/>
          </a:prstGeom>
          <a:noFill/>
        </p:spPr>
        <p:txBody>
          <a:bodyPr wrap="square" lIns="189253" tIns="94627" rIns="189253" bIns="94627" rtlCol="0">
            <a:spAutoFit/>
          </a:bodyPr>
          <a:lstStyle/>
          <a:p>
            <a:r>
              <a:rPr lang="es-ES" b="1" dirty="0" err="1" smtClean="0">
                <a:latin typeface="Helvetica" panose="020B0604020202020204" pitchFamily="2" charset="0"/>
                <a:cs typeface="Helvetica"/>
              </a:rPr>
              <a:t>We</a:t>
            </a:r>
            <a:r>
              <a:rPr lang="es-ES" b="1" smtClean="0">
                <a:latin typeface="Helvetica" panose="020B0604020202020204" pitchFamily="2" charset="0"/>
                <a:cs typeface="Helvetica"/>
              </a:rPr>
              <a:t> are in:</a:t>
            </a:r>
            <a:endParaRPr lang="es-ES" b="1" dirty="0" smtClean="0">
              <a:latin typeface="Helvetica" panose="020B0604020202020204" pitchFamily="2" charset="0"/>
              <a:cs typeface="Helvetica"/>
            </a:endParaRPr>
          </a:p>
          <a:p>
            <a:endParaRPr lang="es-ES" dirty="0" smtClean="0">
              <a:latin typeface="Helvetica" panose="020B0604020202020204" pitchFamily="2" charset="0"/>
              <a:cs typeface="Helvetica"/>
            </a:endParaRPr>
          </a:p>
          <a:p>
            <a:r>
              <a:rPr lang="es-ES" sz="1400" b="1" dirty="0" smtClean="0">
                <a:latin typeface="Helvetica" panose="020B0604020202020204" pitchFamily="2" charset="0"/>
              </a:rPr>
              <a:t>+ Espa</a:t>
            </a:r>
            <a:r>
              <a:rPr lang="es-ES" sz="1400" b="1" dirty="0" smtClean="0">
                <a:latin typeface="Arial" panose="020B0604020202020204" pitchFamily="34" charset="0"/>
                <a:cs typeface="Arial" panose="020B0604020202020204" pitchFamily="34" charset="0"/>
              </a:rPr>
              <a:t>ñ</a:t>
            </a:r>
            <a:r>
              <a:rPr lang="es-ES" sz="1400" b="1" dirty="0" smtClean="0">
                <a:latin typeface="Helvetica" panose="020B0604020202020204" pitchFamily="2" charset="0"/>
              </a:rPr>
              <a:t>a</a:t>
            </a:r>
            <a:endParaRPr lang="es-ES" sz="1400" dirty="0">
              <a:latin typeface="Helvetica" panose="020B0604020202020204" pitchFamily="2" charset="0"/>
            </a:endParaRPr>
          </a:p>
          <a:p>
            <a:r>
              <a:rPr lang="es-ES" sz="1400" dirty="0">
                <a:latin typeface="Helvetica" panose="020B0604020202020204" pitchFamily="2" charset="0"/>
              </a:rPr>
              <a:t>   Fernández Navarro 50, 3ºA. </a:t>
            </a:r>
          </a:p>
          <a:p>
            <a:r>
              <a:rPr lang="es-ES" sz="1400" dirty="0">
                <a:latin typeface="Helvetica" panose="020B0604020202020204" pitchFamily="2" charset="0"/>
              </a:rPr>
              <a:t>   37003. Santa Cruz de Tenerife.</a:t>
            </a:r>
          </a:p>
          <a:p>
            <a:r>
              <a:rPr lang="es-ES" sz="1400" dirty="0">
                <a:latin typeface="Helvetica" panose="020B0604020202020204" pitchFamily="2" charset="0"/>
              </a:rPr>
              <a:t>   </a:t>
            </a:r>
            <a:r>
              <a:rPr lang="es-ES" sz="1400" dirty="0" smtClean="0">
                <a:latin typeface="Helvetica" panose="020B0604020202020204" pitchFamily="2" charset="0"/>
              </a:rPr>
              <a:t>España</a:t>
            </a:r>
          </a:p>
          <a:p>
            <a:endParaRPr lang="es-ES" sz="1400" dirty="0">
              <a:latin typeface="Helvetica" panose="020B0604020202020204" pitchFamily="2" charset="0"/>
            </a:endParaRPr>
          </a:p>
          <a:p>
            <a:r>
              <a:rPr lang="es-ES" sz="1400" b="1" dirty="0">
                <a:latin typeface="Helvetica" panose="020B0604020202020204" pitchFamily="2" charset="0"/>
              </a:rPr>
              <a:t>+ Colombia</a:t>
            </a:r>
            <a:endParaRPr lang="es-ES" sz="1400" dirty="0">
              <a:latin typeface="Helvetica" panose="020B0604020202020204" pitchFamily="2" charset="0"/>
            </a:endParaRPr>
          </a:p>
          <a:p>
            <a:r>
              <a:rPr lang="es-ES" sz="1400" dirty="0">
                <a:latin typeface="Helvetica" panose="020B0604020202020204" pitchFamily="2" charset="0"/>
              </a:rPr>
              <a:t>   CR 10 # 73 20 Oficina 202.</a:t>
            </a:r>
          </a:p>
          <a:p>
            <a:r>
              <a:rPr lang="es-ES" sz="1400" dirty="0">
                <a:latin typeface="Helvetica" panose="020B0604020202020204" pitchFamily="2" charset="0"/>
              </a:rPr>
              <a:t>   Bogotá. Colombia</a:t>
            </a:r>
            <a:r>
              <a:rPr lang="es-ES" sz="1400" dirty="0" smtClean="0">
                <a:latin typeface="Helvetica" panose="020B0604020202020204" pitchFamily="2" charset="0"/>
              </a:rPr>
              <a:t>.</a:t>
            </a:r>
          </a:p>
          <a:p>
            <a:endParaRPr lang="es-ES" sz="1400" dirty="0">
              <a:latin typeface="Helvetica" panose="020B0604020202020204" pitchFamily="2" charset="0"/>
            </a:endParaRPr>
          </a:p>
          <a:p>
            <a:r>
              <a:rPr lang="es-ES" sz="1400" b="1" dirty="0">
                <a:latin typeface="Helvetica" panose="020B0604020202020204" pitchFamily="2" charset="0"/>
              </a:rPr>
              <a:t>+ Per</a:t>
            </a:r>
            <a:r>
              <a:rPr lang="es-ES" sz="1400" b="1" dirty="0">
                <a:latin typeface="Arial" panose="020B0604020202020204" pitchFamily="34" charset="0"/>
                <a:cs typeface="Arial" panose="020B0604020202020204" pitchFamily="34" charset="0"/>
              </a:rPr>
              <a:t>ú</a:t>
            </a:r>
            <a:endParaRPr lang="es-ES" sz="1400" dirty="0">
              <a:latin typeface="Arial" panose="020B0604020202020204" pitchFamily="34" charset="0"/>
              <a:cs typeface="Arial" panose="020B0604020202020204" pitchFamily="34" charset="0"/>
            </a:endParaRPr>
          </a:p>
          <a:p>
            <a:r>
              <a:rPr lang="es-ES" sz="1400" dirty="0">
                <a:latin typeface="Helvetica" panose="020B0604020202020204" pitchFamily="2" charset="0"/>
              </a:rPr>
              <a:t>   </a:t>
            </a:r>
            <a:r>
              <a:rPr lang="es-ES" sz="1400" dirty="0" err="1" smtClean="0">
                <a:latin typeface="Helvetica" panose="020B0604020202020204" pitchFamily="2" charset="0"/>
              </a:rPr>
              <a:t>Urb.Las</a:t>
            </a:r>
            <a:r>
              <a:rPr lang="es-ES" sz="1400" dirty="0" smtClean="0">
                <a:latin typeface="Helvetica" panose="020B0604020202020204" pitchFamily="2" charset="0"/>
              </a:rPr>
              <a:t> Fresas , </a:t>
            </a:r>
            <a:r>
              <a:rPr lang="es-ES" sz="1400" dirty="0" err="1" smtClean="0">
                <a:latin typeface="Helvetica" panose="020B0604020202020204" pitchFamily="2" charset="0"/>
              </a:rPr>
              <a:t>Mz</a:t>
            </a:r>
            <a:r>
              <a:rPr lang="es-ES" sz="1400" dirty="0" smtClean="0">
                <a:latin typeface="Helvetica" panose="020B0604020202020204" pitchFamily="2" charset="0"/>
              </a:rPr>
              <a:t> V , </a:t>
            </a:r>
            <a:r>
              <a:rPr lang="es-ES" sz="1400" dirty="0" err="1" smtClean="0">
                <a:latin typeface="Helvetica" panose="020B0604020202020204" pitchFamily="2" charset="0"/>
              </a:rPr>
              <a:t>Lt</a:t>
            </a:r>
            <a:r>
              <a:rPr lang="es-ES" sz="1400" dirty="0" smtClean="0">
                <a:latin typeface="Helvetica" panose="020B0604020202020204" pitchFamily="2" charset="0"/>
              </a:rPr>
              <a:t> 12.</a:t>
            </a:r>
            <a:endParaRPr lang="es-ES" sz="1400" dirty="0">
              <a:latin typeface="Helvetica" panose="020B0604020202020204" pitchFamily="2" charset="0"/>
            </a:endParaRPr>
          </a:p>
          <a:p>
            <a:r>
              <a:rPr lang="es-ES" sz="1400" dirty="0">
                <a:latin typeface="Helvetica" panose="020B0604020202020204" pitchFamily="2" charset="0"/>
              </a:rPr>
              <a:t>   Santiago de Surco, </a:t>
            </a:r>
            <a:r>
              <a:rPr lang="es-ES" sz="1400" dirty="0" smtClean="0">
                <a:latin typeface="Helvetica" panose="020B0604020202020204" pitchFamily="2" charset="0"/>
              </a:rPr>
              <a:t>Lima 33</a:t>
            </a:r>
            <a:r>
              <a:rPr lang="es-ES" sz="1400" dirty="0">
                <a:latin typeface="Helvetica" panose="020B0604020202020204" pitchFamily="2" charset="0"/>
              </a:rPr>
              <a:t>.</a:t>
            </a:r>
          </a:p>
          <a:p>
            <a:r>
              <a:rPr lang="es-ES" sz="1400" dirty="0">
                <a:latin typeface="Helvetica" panose="020B0604020202020204" pitchFamily="2" charset="0"/>
              </a:rPr>
              <a:t>   Lima, Perú</a:t>
            </a:r>
            <a:r>
              <a:rPr lang="es-ES" sz="1400" dirty="0" smtClean="0">
                <a:latin typeface="Helvetica" panose="020B0604020202020204" pitchFamily="2" charset="0"/>
              </a:rPr>
              <a:t>.</a:t>
            </a:r>
            <a:endParaRPr lang="es-ES" sz="1700" dirty="0">
              <a:latin typeface="Helvetica" panose="020B0604020202020204" pitchFamily="2" charset="0"/>
              <a:cs typeface="Helvetica"/>
            </a:endParaRPr>
          </a:p>
        </p:txBody>
      </p:sp>
      <p:sp>
        <p:nvSpPr>
          <p:cNvPr id="12" name="CuadroTexto 11"/>
          <p:cNvSpPr txBox="1"/>
          <p:nvPr/>
        </p:nvSpPr>
        <p:spPr>
          <a:xfrm>
            <a:off x="7339898" y="737296"/>
            <a:ext cx="3589767" cy="3114980"/>
          </a:xfrm>
          <a:prstGeom prst="rect">
            <a:avLst/>
          </a:prstGeom>
          <a:noFill/>
        </p:spPr>
        <p:txBody>
          <a:bodyPr wrap="square" lIns="189253" tIns="94627" rIns="189253" bIns="94627" rtlCol="0">
            <a:spAutoFit/>
          </a:bodyPr>
          <a:lstStyle/>
          <a:p>
            <a:endParaRPr lang="es-ES_tradnl" sz="1900" dirty="0">
              <a:latin typeface="Helvetica"/>
              <a:cs typeface="Helvetica"/>
            </a:endParaRPr>
          </a:p>
          <a:p>
            <a:endParaRPr lang="es-ES_tradnl" sz="1900" dirty="0">
              <a:latin typeface="Helvetica"/>
              <a:cs typeface="Helvetica"/>
            </a:endParaRPr>
          </a:p>
          <a:p>
            <a:r>
              <a:rPr lang="es-ES" sz="1400" b="1" dirty="0">
                <a:latin typeface="Helvetica" panose="020B0604020202020204" pitchFamily="2" charset="0"/>
              </a:rPr>
              <a:t>+ </a:t>
            </a:r>
            <a:r>
              <a:rPr lang="es-ES" sz="1400" dirty="0" err="1" smtClean="0">
                <a:latin typeface="Helvetica" panose="020B0604020202020204" pitchFamily="2" charset="0"/>
              </a:rPr>
              <a:t>Cel</a:t>
            </a:r>
            <a:r>
              <a:rPr lang="es-ES" sz="1400" dirty="0">
                <a:latin typeface="Helvetica" panose="020B0604020202020204" pitchFamily="2" charset="0"/>
              </a:rPr>
              <a:t>: </a:t>
            </a:r>
            <a:r>
              <a:rPr lang="es-ES" sz="1400" dirty="0" smtClean="0">
                <a:latin typeface="Helvetica" panose="020B0604020202020204" pitchFamily="2" charset="0"/>
              </a:rPr>
              <a:t>+34 </a:t>
            </a:r>
            <a:r>
              <a:rPr lang="es-ES" sz="1400" dirty="0">
                <a:latin typeface="Helvetica" panose="020B0604020202020204" pitchFamily="2" charset="0"/>
              </a:rPr>
              <a:t>619 745 190  </a:t>
            </a:r>
          </a:p>
          <a:p>
            <a:r>
              <a:rPr lang="es-ES" sz="1400" b="1" dirty="0">
                <a:latin typeface="Helvetica" panose="020B0604020202020204" pitchFamily="2" charset="0"/>
              </a:rPr>
              <a:t>+ </a:t>
            </a:r>
            <a:r>
              <a:rPr lang="es-ES" sz="1400" dirty="0" err="1" smtClean="0">
                <a:latin typeface="Helvetica" panose="020B0604020202020204" pitchFamily="2" charset="0"/>
              </a:rPr>
              <a:t>Cel</a:t>
            </a:r>
            <a:r>
              <a:rPr lang="es-ES" sz="1400" dirty="0">
                <a:latin typeface="Helvetica" panose="020B0604020202020204" pitchFamily="2" charset="0"/>
              </a:rPr>
              <a:t>: </a:t>
            </a:r>
            <a:r>
              <a:rPr lang="es-ES" sz="1400" dirty="0" smtClean="0">
                <a:latin typeface="Helvetica" panose="020B0604020202020204" pitchFamily="2" charset="0"/>
              </a:rPr>
              <a:t>+51 962 675 092</a:t>
            </a:r>
          </a:p>
          <a:p>
            <a:r>
              <a:rPr lang="es-ES" sz="1400" dirty="0" smtClean="0">
                <a:latin typeface="Helvetica" panose="020B0604020202020204" pitchFamily="2" charset="0"/>
              </a:rPr>
              <a:t>+ </a:t>
            </a:r>
            <a:r>
              <a:rPr lang="es-ES" sz="1400" smtClean="0">
                <a:latin typeface="Helvetica" panose="020B0604020202020204" pitchFamily="2" charset="0"/>
              </a:rPr>
              <a:t>Cel.:+</a:t>
            </a:r>
            <a:r>
              <a:rPr lang="es-ES" sz="1400" dirty="0" smtClean="0">
                <a:latin typeface="Helvetica" panose="020B0604020202020204" pitchFamily="2" charset="0"/>
              </a:rPr>
              <a:t>51 </a:t>
            </a:r>
            <a:r>
              <a:rPr lang="es-ES" sz="1400" smtClean="0">
                <a:latin typeface="Helvetica" panose="020B0604020202020204" pitchFamily="2" charset="0"/>
              </a:rPr>
              <a:t>948 893 145</a:t>
            </a:r>
            <a:r>
              <a:rPr lang="es-ES" sz="1400" dirty="0">
                <a:latin typeface="Helvetica" panose="020B0604020202020204" pitchFamily="2" charset="0"/>
              </a:rPr>
              <a:t> </a:t>
            </a:r>
          </a:p>
          <a:p>
            <a:r>
              <a:rPr lang="es-ES" sz="1400" dirty="0">
                <a:latin typeface="Helvetica" panose="020B0604020202020204" pitchFamily="2" charset="0"/>
              </a:rPr>
              <a:t> </a:t>
            </a:r>
          </a:p>
          <a:p>
            <a:r>
              <a:rPr lang="es-ES" sz="1400" b="1" dirty="0">
                <a:latin typeface="Helvetica" panose="020B0604020202020204" pitchFamily="2" charset="0"/>
              </a:rPr>
              <a:t>+ </a:t>
            </a:r>
            <a:r>
              <a:rPr lang="es-ES" sz="1400" dirty="0" smtClean="0">
                <a:latin typeface="Helvetica" panose="020B0604020202020204" pitchFamily="2" charset="0"/>
              </a:rPr>
              <a:t>ghduran@me.com </a:t>
            </a:r>
            <a:r>
              <a:rPr lang="es-ES" sz="1400" dirty="0">
                <a:latin typeface="Helvetica" panose="020B0604020202020204" pitchFamily="2" charset="0"/>
              </a:rPr>
              <a:t> </a:t>
            </a:r>
          </a:p>
          <a:p>
            <a:r>
              <a:rPr lang="es-ES" sz="1400" b="1" dirty="0">
                <a:latin typeface="Helvetica" panose="020B0604020202020204" pitchFamily="2" charset="0"/>
              </a:rPr>
              <a:t>+ </a:t>
            </a:r>
            <a:r>
              <a:rPr lang="es-ES" sz="1400" dirty="0" smtClean="0">
                <a:latin typeface="Helvetica" panose="020B0604020202020204" pitchFamily="2" charset="0"/>
              </a:rPr>
              <a:t>www.teyde.pe </a:t>
            </a:r>
          </a:p>
          <a:p>
            <a:endParaRPr lang="es-ES" sz="1400" dirty="0">
              <a:latin typeface="Helvetica" panose="020B0604020202020204" pitchFamily="2" charset="0"/>
              <a:cs typeface="Helvetica"/>
            </a:endParaRPr>
          </a:p>
          <a:p>
            <a:r>
              <a:rPr lang="es-ES_tradnl" sz="1600" dirty="0" smtClean="0">
                <a:latin typeface="Helvetica"/>
                <a:cs typeface="Helvetica"/>
              </a:rPr>
              <a:t> </a:t>
            </a:r>
            <a:endParaRPr lang="es-ES_tradnl" sz="1600" dirty="0">
              <a:latin typeface="Helvetica"/>
              <a:cs typeface="Helvetica"/>
            </a:endParaRPr>
          </a:p>
          <a:p>
            <a:endParaRPr lang="es-ES_tradnl" sz="1900" dirty="0">
              <a:latin typeface="Helvetica"/>
              <a:cs typeface="Helvetica"/>
            </a:endParaRPr>
          </a:p>
          <a:p>
            <a:endParaRPr lang="es-ES" sz="1900" dirty="0">
              <a:latin typeface="Helvetica"/>
              <a:cs typeface="Helvetica"/>
            </a:endParaRPr>
          </a:p>
        </p:txBody>
      </p:sp>
      <p:cxnSp>
        <p:nvCxnSpPr>
          <p:cNvPr id="14" name="Conector recto 13"/>
          <p:cNvCxnSpPr/>
          <p:nvPr/>
        </p:nvCxnSpPr>
        <p:spPr>
          <a:xfrm>
            <a:off x="7363519" y="1355629"/>
            <a:ext cx="0" cy="1656184"/>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7858411"/>
      </p:ext>
    </p:extLst>
  </p:cSld>
  <p:clrMapOvr>
    <a:masterClrMapping/>
  </p:clrMapOvr>
  <p:transition spd="slow" advClick="0" advTm="4000">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4 Conector recto"/>
          <p:cNvCxnSpPr/>
          <p:nvPr/>
        </p:nvCxnSpPr>
        <p:spPr>
          <a:xfrm>
            <a:off x="2509096" y="503120"/>
            <a:ext cx="0" cy="765640"/>
          </a:xfrm>
          <a:prstGeom prst="line">
            <a:avLst/>
          </a:prstGeom>
          <a:ln w="38100" cmpd="sng">
            <a:solidFill>
              <a:schemeClr val="bg1"/>
            </a:solidFill>
          </a:ln>
          <a:effectLst/>
        </p:spPr>
        <p:style>
          <a:lnRef idx="3">
            <a:schemeClr val="accent2"/>
          </a:lnRef>
          <a:fillRef idx="0">
            <a:schemeClr val="accent2"/>
          </a:fillRef>
          <a:effectRef idx="2">
            <a:schemeClr val="accent2"/>
          </a:effectRef>
          <a:fontRef idx="minor">
            <a:schemeClr val="tx1"/>
          </a:fontRef>
        </p:style>
      </p:cxnSp>
      <p:sp>
        <p:nvSpPr>
          <p:cNvPr id="6" name="Rectangle 5"/>
          <p:cNvSpPr>
            <a:spLocks/>
          </p:cNvSpPr>
          <p:nvPr/>
        </p:nvSpPr>
        <p:spPr bwMode="auto">
          <a:xfrm>
            <a:off x="2865600" y="648000"/>
            <a:ext cx="6480984" cy="5400472"/>
          </a:xfrm>
          <a:prstGeom prst="rect">
            <a:avLst/>
          </a:prstGeom>
          <a:noFill/>
          <a:ln w="12700" cap="flat">
            <a:noFill/>
            <a:miter lim="800000"/>
            <a:headEnd type="none" w="med" len="med"/>
            <a:tailEnd type="none" w="med" len="med"/>
          </a:ln>
        </p:spPr>
        <p:txBody>
          <a:bodyPr lIns="0" tIns="93600" rIns="0" bIns="93600" anchor="t"/>
          <a:lstStyle/>
          <a:p>
            <a:pPr algn="just">
              <a:lnSpc>
                <a:spcPct val="120000"/>
              </a:lnSpc>
            </a:pPr>
            <a:r>
              <a:rPr lang="es-ES" sz="1400" b="1" dirty="0" smtClean="0">
                <a:solidFill>
                  <a:srgbClr val="EC1C3F"/>
                </a:solidFill>
                <a:latin typeface="Arial"/>
                <a:ea typeface="Gill Sans" charset="0"/>
                <a:cs typeface="Arial"/>
                <a:sym typeface="Helvetica Neue Light" charset="0"/>
              </a:rPr>
              <a:t>TEYDE, Territorio y Desarrollo, SAC </a:t>
            </a:r>
            <a:r>
              <a:rPr lang="en-US" sz="1400" dirty="0">
                <a:solidFill>
                  <a:schemeClr val="tx1">
                    <a:lumMod val="65000"/>
                    <a:lumOff val="35000"/>
                  </a:schemeClr>
                </a:solidFill>
                <a:latin typeface="Arial"/>
                <a:ea typeface="Gill Sans" charset="0"/>
                <a:cs typeface="Arial"/>
                <a:sym typeface="Helvetica Neue Light" charset="0"/>
              </a:rPr>
              <a:t>i</a:t>
            </a:r>
            <a:r>
              <a:rPr lang="en-US" sz="1400" dirty="0" smtClean="0">
                <a:solidFill>
                  <a:schemeClr val="tx1">
                    <a:lumMod val="65000"/>
                    <a:lumOff val="35000"/>
                  </a:schemeClr>
                </a:solidFill>
                <a:latin typeface="Arial"/>
                <a:ea typeface="Gill Sans" charset="0"/>
                <a:cs typeface="Arial"/>
                <a:sym typeface="Helvetica Neue Light" charset="0"/>
              </a:rPr>
              <a:t>s </a:t>
            </a:r>
            <a:r>
              <a:rPr lang="en-US" sz="1400" dirty="0">
                <a:solidFill>
                  <a:schemeClr val="tx1">
                    <a:lumMod val="65000"/>
                    <a:lumOff val="35000"/>
                  </a:schemeClr>
                </a:solidFill>
                <a:latin typeface="Arial"/>
                <a:ea typeface="Gill Sans" charset="0"/>
                <a:cs typeface="Arial"/>
                <a:sym typeface="Helvetica Neue Light" charset="0"/>
              </a:rPr>
              <a:t>a Peruvian company of consulting and engineering, with branch in Spain, in the Canary Islands</a:t>
            </a:r>
            <a:r>
              <a:rPr lang="es-ES" sz="1400" dirty="0" smtClean="0">
                <a:solidFill>
                  <a:schemeClr val="tx1">
                    <a:lumMod val="65000"/>
                    <a:lumOff val="35000"/>
                  </a:schemeClr>
                </a:solidFill>
                <a:latin typeface="Arial"/>
                <a:ea typeface="Gill Sans" charset="0"/>
                <a:cs typeface="Arial"/>
                <a:sym typeface="Helvetica Neue Light" charset="0"/>
              </a:rPr>
              <a:t>. </a:t>
            </a:r>
            <a:endParaRPr lang="es-ES" sz="1400" dirty="0">
              <a:solidFill>
                <a:schemeClr val="tx1">
                  <a:lumMod val="65000"/>
                  <a:lumOff val="35000"/>
                </a:schemeClr>
              </a:solidFill>
              <a:latin typeface="Arial"/>
              <a:ea typeface="Gill Sans" charset="0"/>
              <a:cs typeface="Arial"/>
              <a:sym typeface="Helvetica Neue Light" charset="0"/>
            </a:endParaRPr>
          </a:p>
          <a:p>
            <a:pPr algn="just">
              <a:lnSpc>
                <a:spcPct val="120000"/>
              </a:lnSpc>
            </a:pPr>
            <a:endParaRPr lang="es-ES" sz="1400" dirty="0">
              <a:solidFill>
                <a:schemeClr val="tx1">
                  <a:lumMod val="65000"/>
                  <a:lumOff val="35000"/>
                </a:schemeClr>
              </a:solidFill>
              <a:latin typeface="Arial"/>
              <a:ea typeface="Gill Sans" charset="0"/>
              <a:cs typeface="Arial"/>
              <a:sym typeface="Helvetica Neue Light" charset="0"/>
            </a:endParaRPr>
          </a:p>
          <a:p>
            <a:pPr algn="just">
              <a:lnSpc>
                <a:spcPct val="120000"/>
              </a:lnSpc>
            </a:pPr>
            <a:r>
              <a:rPr lang="en-US" sz="1400" dirty="0">
                <a:solidFill>
                  <a:schemeClr val="tx1">
                    <a:lumMod val="65000"/>
                    <a:lumOff val="35000"/>
                  </a:schemeClr>
                </a:solidFill>
                <a:latin typeface="Arial"/>
                <a:ea typeface="Gill Sans" charset="0"/>
                <a:cs typeface="Arial"/>
                <a:sym typeface="Helvetica Neue Light" charset="0"/>
              </a:rPr>
              <a:t>We provide services in the field of the </a:t>
            </a:r>
            <a:r>
              <a:rPr lang="en-US" sz="1400" b="1" dirty="0">
                <a:solidFill>
                  <a:schemeClr val="tx1">
                    <a:lumMod val="65000"/>
                    <a:lumOff val="35000"/>
                  </a:schemeClr>
                </a:solidFill>
                <a:latin typeface="Arial"/>
                <a:ea typeface="Gill Sans" charset="0"/>
                <a:cs typeface="Arial"/>
                <a:sym typeface="Helvetica Neue Light" charset="0"/>
              </a:rPr>
              <a:t>sustainability</a:t>
            </a:r>
            <a:r>
              <a:rPr lang="en-US" sz="1400" dirty="0">
                <a:solidFill>
                  <a:schemeClr val="tx1">
                    <a:lumMod val="65000"/>
                    <a:lumOff val="35000"/>
                  </a:schemeClr>
                </a:solidFill>
                <a:latin typeface="Arial"/>
                <a:ea typeface="Gill Sans" charset="0"/>
                <a:cs typeface="Arial"/>
                <a:sym typeface="Helvetica Neue Light" charset="0"/>
              </a:rPr>
              <a:t> of natural resources, as well as in other areas of </a:t>
            </a:r>
            <a:r>
              <a:rPr lang="en-US" sz="1400" b="1" dirty="0">
                <a:solidFill>
                  <a:schemeClr val="tx1">
                    <a:lumMod val="65000"/>
                    <a:lumOff val="35000"/>
                  </a:schemeClr>
                </a:solidFill>
                <a:latin typeface="Arial"/>
                <a:ea typeface="Gill Sans" charset="0"/>
                <a:cs typeface="Arial"/>
                <a:sym typeface="Helvetica Neue Light" charset="0"/>
              </a:rPr>
              <a:t>engineering and earth sciences</a:t>
            </a:r>
            <a:r>
              <a:rPr lang="en-US" sz="1400" dirty="0">
                <a:solidFill>
                  <a:schemeClr val="tx1">
                    <a:lumMod val="65000"/>
                    <a:lumOff val="35000"/>
                  </a:schemeClr>
                </a:solidFill>
                <a:latin typeface="Arial"/>
                <a:ea typeface="Gill Sans" charset="0"/>
                <a:cs typeface="Arial"/>
                <a:sym typeface="Helvetica Neue Light" charset="0"/>
              </a:rPr>
              <a:t>, applying a comprehensive project concept, </a:t>
            </a:r>
            <a:r>
              <a:rPr lang="en-US" sz="1400" dirty="0" smtClean="0">
                <a:solidFill>
                  <a:schemeClr val="tx1">
                    <a:lumMod val="65000"/>
                    <a:lumOff val="35000"/>
                  </a:schemeClr>
                </a:solidFill>
                <a:latin typeface="Arial"/>
                <a:ea typeface="Gill Sans" charset="0"/>
                <a:cs typeface="Arial"/>
                <a:sym typeface="Helvetica Neue Light" charset="0"/>
              </a:rPr>
              <a:t>design</a:t>
            </a:r>
            <a:r>
              <a:rPr lang="en-US" sz="1400" dirty="0">
                <a:solidFill>
                  <a:schemeClr val="tx1">
                    <a:lumMod val="65000"/>
                    <a:lumOff val="35000"/>
                  </a:schemeClr>
                </a:solidFill>
                <a:latin typeface="Arial"/>
                <a:ea typeface="Gill Sans" charset="0"/>
                <a:cs typeface="Arial"/>
                <a:sym typeface="Helvetica Neue Light" charset="0"/>
              </a:rPr>
              <a:t>, drafting, administrative procedures and execution - </a:t>
            </a:r>
            <a:r>
              <a:rPr lang="en-US" sz="1400" b="1" dirty="0">
                <a:solidFill>
                  <a:schemeClr val="tx1">
                    <a:lumMod val="65000"/>
                    <a:lumOff val="35000"/>
                  </a:schemeClr>
                </a:solidFill>
                <a:latin typeface="Arial"/>
                <a:ea typeface="Gill Sans" charset="0"/>
                <a:cs typeface="Arial"/>
                <a:sym typeface="Helvetica Neue Light" charset="0"/>
              </a:rPr>
              <a:t>and permanently betting on the innovation</a:t>
            </a:r>
            <a:r>
              <a:rPr lang="en-US" sz="1400" dirty="0">
                <a:solidFill>
                  <a:schemeClr val="tx1">
                    <a:lumMod val="65000"/>
                    <a:lumOff val="35000"/>
                  </a:schemeClr>
                </a:solidFill>
                <a:latin typeface="Arial"/>
                <a:ea typeface="Gill Sans" charset="0"/>
                <a:cs typeface="Arial"/>
                <a:sym typeface="Helvetica Neue Light" charset="0"/>
              </a:rPr>
              <a:t>.</a:t>
            </a:r>
            <a:endParaRPr lang="es-ES" sz="1400" dirty="0" smtClean="0">
              <a:solidFill>
                <a:schemeClr val="tx1">
                  <a:lumMod val="65000"/>
                  <a:lumOff val="35000"/>
                </a:schemeClr>
              </a:solidFill>
              <a:latin typeface="Arial"/>
              <a:ea typeface="Gill Sans" charset="0"/>
              <a:cs typeface="Arial"/>
              <a:sym typeface="Helvetica Neue Light" charset="0"/>
            </a:endParaRPr>
          </a:p>
        </p:txBody>
      </p:sp>
      <p:grpSp>
        <p:nvGrpSpPr>
          <p:cNvPr id="4" name="Agrupar 3"/>
          <p:cNvGrpSpPr/>
          <p:nvPr/>
        </p:nvGrpSpPr>
        <p:grpSpPr>
          <a:xfrm>
            <a:off x="3008784" y="3284984"/>
            <a:ext cx="6134262" cy="1332235"/>
            <a:chOff x="3008784" y="3284984"/>
            <a:chExt cx="6134262" cy="1332235"/>
          </a:xfrm>
        </p:grpSpPr>
        <p:sp>
          <p:nvSpPr>
            <p:cNvPr id="17" name="16 Rectángulo redondeado"/>
            <p:cNvSpPr>
              <a:spLocks/>
            </p:cNvSpPr>
            <p:nvPr/>
          </p:nvSpPr>
          <p:spPr bwMode="auto">
            <a:xfrm>
              <a:off x="4562942" y="3284986"/>
              <a:ext cx="1468748" cy="1331654"/>
            </a:xfrm>
            <a:prstGeom prst="roundRect">
              <a:avLst>
                <a:gd name="adj" fmla="val 0"/>
              </a:avLst>
            </a:prstGeom>
            <a:blipFill dpi="0" rotWithShape="1">
              <a:blip r:embed="rId2" cstate="print"/>
              <a:srcRect/>
              <a:stretch>
                <a:fillRect/>
              </a:stretch>
            </a:blipFill>
            <a:ln w="571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8" name="17 Rectángulo redondeado"/>
            <p:cNvSpPr>
              <a:spLocks/>
            </p:cNvSpPr>
            <p:nvPr/>
          </p:nvSpPr>
          <p:spPr bwMode="auto">
            <a:xfrm>
              <a:off x="3008784" y="3284984"/>
              <a:ext cx="1468748" cy="1332117"/>
            </a:xfrm>
            <a:prstGeom prst="roundRect">
              <a:avLst>
                <a:gd name="adj" fmla="val 0"/>
              </a:avLst>
            </a:prstGeom>
            <a:blipFill dpi="0" rotWithShape="1">
              <a:blip r:embed="rId3" cstate="print"/>
              <a:srcRect/>
              <a:stretch>
                <a:fillRect/>
              </a:stretch>
            </a:blipFill>
            <a:ln w="571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9" name="28 Rectángulo redondeado"/>
            <p:cNvSpPr/>
            <p:nvPr/>
          </p:nvSpPr>
          <p:spPr bwMode="auto">
            <a:xfrm>
              <a:off x="6118710" y="3284984"/>
              <a:ext cx="1468884" cy="1332233"/>
            </a:xfrm>
            <a:prstGeom prst="roundRect">
              <a:avLst>
                <a:gd name="adj" fmla="val 0"/>
              </a:avLst>
            </a:prstGeom>
            <a:blipFill>
              <a:blip r:embed="rId4" cstate="print"/>
              <a:stretch>
                <a:fillRect/>
              </a:stretch>
            </a:blipFill>
            <a:ln w="57150" cmpd="sng">
              <a:solidFill>
                <a:schemeClr val="bg1">
                  <a:lumMod val="85000"/>
                </a:schemeClr>
              </a:solidFill>
              <a:headEnd type="none" w="med" len="med"/>
              <a:tailEnd type="none" w="med" len="med"/>
            </a:ln>
            <a:effectLst/>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32" name="31 Rectángulo redondeado"/>
            <p:cNvSpPr/>
            <p:nvPr/>
          </p:nvSpPr>
          <p:spPr bwMode="auto">
            <a:xfrm>
              <a:off x="7674158" y="3284985"/>
              <a:ext cx="1468888" cy="1332234"/>
            </a:xfrm>
            <a:prstGeom prst="roundRect">
              <a:avLst>
                <a:gd name="adj" fmla="val 0"/>
              </a:avLst>
            </a:prstGeom>
            <a:blipFill>
              <a:blip r:embed="rId5" cstate="print"/>
              <a:stretch>
                <a:fillRect/>
              </a:stretch>
            </a:blipFill>
            <a:ln w="57150" cmpd="sng">
              <a:solidFill>
                <a:schemeClr val="bg1">
                  <a:lumMod val="85000"/>
                </a:schemeClr>
              </a:solidFill>
              <a:headEnd type="none" w="med" len="med"/>
              <a:tailEnd type="none" w="med" len="med"/>
            </a:ln>
            <a:effectLst/>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a:noFill/>
                </a:ln>
                <a:solidFill>
                  <a:srgbClr val="414141"/>
                </a:solidFill>
                <a:effectLst/>
                <a:latin typeface="Gill Sans Light" charset="0"/>
                <a:ea typeface="ヒラギノ角ゴ ProN W3" charset="0"/>
                <a:cs typeface="ヒラギノ角ゴ ProN W3" charset="0"/>
                <a:sym typeface="Gill Sans Light" charset="0"/>
              </a:endParaRPr>
            </a:p>
          </p:txBody>
        </p:sp>
      </p:grpSp>
      <p:pic>
        <p:nvPicPr>
          <p:cNvPr id="2" name="Imagen 1" descr="Captura de pantalla 2013-04-04 a las 13.10.37.png"/>
          <p:cNvPicPr>
            <a:picLocks noChangeAspect="1"/>
          </p:cNvPicPr>
          <p:nvPr/>
        </p:nvPicPr>
        <p:blipFill rotWithShape="1">
          <a:blip r:embed="rId6">
            <a:extLst>
              <a:ext uri="{28A0092B-C50C-407E-A947-70E740481C1C}">
                <a14:useLocalDpi xmlns:a14="http://schemas.microsoft.com/office/drawing/2010/main" val="0"/>
              </a:ext>
            </a:extLst>
          </a:blip>
          <a:srcRect l="19522" r="52161"/>
          <a:stretch/>
        </p:blipFill>
        <p:spPr>
          <a:xfrm>
            <a:off x="-31662" y="0"/>
            <a:ext cx="2608398" cy="6957392"/>
          </a:xfrm>
          <a:prstGeom prst="rect">
            <a:avLst/>
          </a:prstGeom>
        </p:spPr>
      </p:pic>
      <p:sp>
        <p:nvSpPr>
          <p:cNvPr id="7" name="Rectangle 4"/>
          <p:cNvSpPr>
            <a:spLocks/>
          </p:cNvSpPr>
          <p:nvPr/>
        </p:nvSpPr>
        <p:spPr bwMode="auto">
          <a:xfrm>
            <a:off x="-87560" y="493104"/>
            <a:ext cx="2664296" cy="703648"/>
          </a:xfrm>
          <a:prstGeom prst="rect">
            <a:avLst/>
          </a:prstGeom>
          <a:solidFill>
            <a:schemeClr val="bg1"/>
          </a:solidFill>
          <a:ln w="12700" cap="flat">
            <a:noFill/>
            <a:miter lim="800000"/>
            <a:headEnd type="none" w="med" len="med"/>
            <a:tailEnd type="none" w="med" len="med"/>
          </a:ln>
          <a:effectLst/>
        </p:spPr>
        <p:txBody>
          <a:bodyPr lIns="0" tIns="0" rIns="0" bIns="0" anchor="ctr"/>
          <a:lstStyle/>
          <a:p>
            <a:pPr algn="r"/>
            <a:r>
              <a:rPr lang="es-ES" sz="2400" b="1" dirty="0" err="1" smtClean="0">
                <a:solidFill>
                  <a:schemeClr val="tx1">
                    <a:lumMod val="75000"/>
                    <a:lumOff val="25000"/>
                  </a:schemeClr>
                </a:solidFill>
                <a:latin typeface="Arial"/>
                <a:ea typeface="Gill Sans" charset="0"/>
                <a:cs typeface="Arial"/>
                <a:sym typeface="Gill Sans" charset="0"/>
              </a:rPr>
              <a:t>Us</a:t>
            </a:r>
            <a:endParaRPr lang="es-ES" sz="2400" b="1" dirty="0">
              <a:solidFill>
                <a:schemeClr val="tx1">
                  <a:lumMod val="75000"/>
                  <a:lumOff val="25000"/>
                </a:schemeClr>
              </a:solidFill>
              <a:latin typeface="Arial"/>
              <a:ea typeface="Gill Sans" charset="0"/>
              <a:cs typeface="Arial"/>
              <a:sym typeface="Gill Sans" charset="0"/>
            </a:endParaRPr>
          </a:p>
        </p:txBody>
      </p:sp>
    </p:spTree>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4 Conector recto"/>
          <p:cNvCxnSpPr/>
          <p:nvPr/>
        </p:nvCxnSpPr>
        <p:spPr>
          <a:xfrm>
            <a:off x="2504728" y="404664"/>
            <a:ext cx="0" cy="1080120"/>
          </a:xfrm>
          <a:prstGeom prst="line">
            <a:avLst/>
          </a:prstGeom>
          <a:ln w="38100" cmpd="sng">
            <a:solidFill>
              <a:srgbClr val="FFFFFF"/>
            </a:solidFill>
          </a:ln>
          <a:effectLst/>
        </p:spPr>
        <p:style>
          <a:lnRef idx="3">
            <a:schemeClr val="accent2"/>
          </a:lnRef>
          <a:fillRef idx="0">
            <a:schemeClr val="accent2"/>
          </a:fillRef>
          <a:effectRef idx="2">
            <a:schemeClr val="accent2"/>
          </a:effectRef>
          <a:fontRef idx="minor">
            <a:schemeClr val="tx1"/>
          </a:fontRef>
        </p:style>
      </p:cxnSp>
      <p:sp>
        <p:nvSpPr>
          <p:cNvPr id="21" name="Rectangle 5"/>
          <p:cNvSpPr>
            <a:spLocks/>
          </p:cNvSpPr>
          <p:nvPr/>
        </p:nvSpPr>
        <p:spPr bwMode="auto">
          <a:xfrm>
            <a:off x="2792760" y="432048"/>
            <a:ext cx="6480712" cy="5373216"/>
          </a:xfrm>
          <a:prstGeom prst="rect">
            <a:avLst/>
          </a:prstGeom>
          <a:noFill/>
          <a:ln w="12700" cap="flat">
            <a:noFill/>
            <a:miter lim="800000"/>
            <a:headEnd type="none" w="med" len="med"/>
            <a:tailEnd type="none" w="med" len="med"/>
          </a:ln>
        </p:spPr>
        <p:txBody>
          <a:bodyPr lIns="0" tIns="0" rIns="0" bIns="0" anchor="t"/>
          <a:lstStyle/>
          <a:p>
            <a:pPr algn="just">
              <a:lnSpc>
                <a:spcPct val="110000"/>
              </a:lnSpc>
            </a:pPr>
            <a:r>
              <a:rPr lang="en-US" sz="1400" dirty="0">
                <a:solidFill>
                  <a:schemeClr val="tx1">
                    <a:lumMod val="65000"/>
                    <a:lumOff val="35000"/>
                  </a:schemeClr>
                </a:solidFill>
                <a:latin typeface="Arial"/>
                <a:ea typeface="Gill Sans" charset="0"/>
                <a:cs typeface="Arial"/>
                <a:sym typeface="Helvetica Neue Light" charset="0"/>
              </a:rPr>
              <a:t>The losses caused by the </a:t>
            </a:r>
            <a:r>
              <a:rPr lang="en-US" sz="1400" b="1" dirty="0">
                <a:solidFill>
                  <a:schemeClr val="tx1">
                    <a:lumMod val="65000"/>
                    <a:lumOff val="35000"/>
                  </a:schemeClr>
                </a:solidFill>
                <a:latin typeface="Arial"/>
                <a:ea typeface="Gill Sans" charset="0"/>
                <a:cs typeface="Arial"/>
                <a:sym typeface="Helvetica Neue Light" charset="0"/>
              </a:rPr>
              <a:t>natural disasters</a:t>
            </a:r>
            <a:r>
              <a:rPr lang="en-US" sz="1400" dirty="0">
                <a:solidFill>
                  <a:schemeClr val="tx1">
                    <a:lumMod val="65000"/>
                    <a:lumOff val="35000"/>
                  </a:schemeClr>
                </a:solidFill>
                <a:latin typeface="Arial"/>
                <a:ea typeface="Gill Sans" charset="0"/>
                <a:cs typeface="Arial"/>
                <a:sym typeface="Helvetica Neue Light" charset="0"/>
              </a:rPr>
              <a:t> of the increase, with serious </a:t>
            </a:r>
            <a:r>
              <a:rPr lang="en-US" sz="1400" b="1" dirty="0">
                <a:solidFill>
                  <a:schemeClr val="tx1">
                    <a:lumMod val="65000"/>
                    <a:lumOff val="35000"/>
                  </a:schemeClr>
                </a:solidFill>
                <a:latin typeface="Arial"/>
                <a:ea typeface="Gill Sans" charset="0"/>
                <a:cs typeface="Arial"/>
                <a:sym typeface="Helvetica Neue Light" charset="0"/>
              </a:rPr>
              <a:t>consequences for the survival,</a:t>
            </a:r>
            <a:r>
              <a:rPr lang="en-US" sz="1400" dirty="0">
                <a:solidFill>
                  <a:schemeClr val="tx1">
                    <a:lumMod val="65000"/>
                    <a:lumOff val="35000"/>
                  </a:schemeClr>
                </a:solidFill>
                <a:latin typeface="Arial"/>
                <a:ea typeface="Gill Sans" charset="0"/>
                <a:cs typeface="Arial"/>
                <a:sym typeface="Helvetica Neue Light" charset="0"/>
              </a:rPr>
              <a:t> dignity and livelihoods of people</a:t>
            </a:r>
            <a:r>
              <a:rPr lang="en-US" sz="1400" dirty="0" smtClean="0">
                <a:solidFill>
                  <a:schemeClr val="tx1">
                    <a:lumMod val="65000"/>
                    <a:lumOff val="35000"/>
                  </a:schemeClr>
                </a:solidFill>
                <a:latin typeface="Arial"/>
                <a:ea typeface="Gill Sans" charset="0"/>
                <a:cs typeface="Arial"/>
                <a:sym typeface="Helvetica Neue Light" charset="0"/>
              </a:rPr>
              <a:t>.</a:t>
            </a:r>
          </a:p>
          <a:p>
            <a:pPr algn="just">
              <a:lnSpc>
                <a:spcPct val="110000"/>
              </a:lnSpc>
            </a:pPr>
            <a:endParaRPr lang="es-ES" sz="1400" dirty="0" smtClean="0">
              <a:solidFill>
                <a:schemeClr val="tx1">
                  <a:lumMod val="65000"/>
                  <a:lumOff val="35000"/>
                </a:schemeClr>
              </a:solidFill>
              <a:latin typeface="Arial"/>
              <a:ea typeface="Gill Sans" charset="0"/>
              <a:cs typeface="Arial"/>
              <a:sym typeface="Helvetica Neue Light" charset="0"/>
            </a:endParaRPr>
          </a:p>
          <a:p>
            <a:pPr algn="just">
              <a:lnSpc>
                <a:spcPct val="110000"/>
              </a:lnSpc>
            </a:pPr>
            <a:r>
              <a:rPr lang="en-US" sz="1400" dirty="0">
                <a:solidFill>
                  <a:schemeClr val="tx1">
                    <a:lumMod val="65000"/>
                    <a:lumOff val="35000"/>
                  </a:schemeClr>
                </a:solidFill>
                <a:latin typeface="Arial"/>
                <a:ea typeface="Gill Sans" charset="0"/>
                <a:cs typeface="Arial"/>
                <a:sym typeface="Helvetica Neue Light" charset="0"/>
              </a:rPr>
              <a:t>Natural risk studies are aimed at reducing risk from unacceptable values to acceptable values. TEYDE's work in this field focuses on the study and characterization of risks, </a:t>
            </a:r>
            <a:r>
              <a:rPr lang="en-US" sz="1400" b="1" dirty="0">
                <a:solidFill>
                  <a:schemeClr val="tx1">
                    <a:lumMod val="65000"/>
                    <a:lumOff val="35000"/>
                  </a:schemeClr>
                </a:solidFill>
                <a:latin typeface="Arial"/>
                <a:ea typeface="Gill Sans" charset="0"/>
                <a:cs typeface="Arial"/>
                <a:sym typeface="Helvetica Neue Light" charset="0"/>
              </a:rPr>
              <a:t>the generation of support tools</a:t>
            </a:r>
            <a:r>
              <a:rPr lang="en-US" sz="1400" dirty="0">
                <a:solidFill>
                  <a:schemeClr val="tx1">
                    <a:lumMod val="65000"/>
                    <a:lumOff val="35000"/>
                  </a:schemeClr>
                </a:solidFill>
                <a:latin typeface="Arial"/>
                <a:ea typeface="Gill Sans" charset="0"/>
                <a:cs typeface="Arial"/>
                <a:sym typeface="Helvetica Neue Light" charset="0"/>
              </a:rPr>
              <a:t>, and the implementation of prevention and mitigation measures</a:t>
            </a:r>
            <a:r>
              <a:rPr lang="en-US" sz="1400" dirty="0" smtClean="0">
                <a:solidFill>
                  <a:schemeClr val="tx1">
                    <a:lumMod val="65000"/>
                    <a:lumOff val="35000"/>
                  </a:schemeClr>
                </a:solidFill>
                <a:latin typeface="Arial"/>
                <a:ea typeface="Gill Sans" charset="0"/>
                <a:cs typeface="Arial"/>
                <a:sym typeface="Helvetica Neue Light" charset="0"/>
              </a:rPr>
              <a:t>.</a:t>
            </a:r>
          </a:p>
          <a:p>
            <a:pPr algn="just">
              <a:lnSpc>
                <a:spcPct val="110000"/>
              </a:lnSpc>
            </a:pPr>
            <a:endParaRPr lang="es-ES" sz="1400" dirty="0">
              <a:solidFill>
                <a:schemeClr val="tx1">
                  <a:lumMod val="65000"/>
                  <a:lumOff val="35000"/>
                </a:schemeClr>
              </a:solidFill>
              <a:latin typeface="Arial"/>
              <a:ea typeface="Gill Sans" charset="0"/>
              <a:cs typeface="Arial"/>
              <a:sym typeface="Helvetica Neue Light" charset="0"/>
            </a:endParaRPr>
          </a:p>
          <a:p>
            <a:pPr algn="just">
              <a:lnSpc>
                <a:spcPct val="110000"/>
              </a:lnSpc>
            </a:pPr>
            <a:r>
              <a:rPr lang="en-US" sz="1400" b="1" dirty="0">
                <a:solidFill>
                  <a:schemeClr val="tx1">
                    <a:lumMod val="65000"/>
                    <a:lumOff val="35000"/>
                  </a:schemeClr>
                </a:solidFill>
                <a:latin typeface="Arial"/>
                <a:ea typeface="Gill Sans" charset="0"/>
                <a:cs typeface="Arial"/>
                <a:sym typeface="Helvetica Neue Light" charset="0"/>
              </a:rPr>
              <a:t>We designed and implemented the following mitigation measures</a:t>
            </a:r>
            <a:r>
              <a:rPr lang="en-US" sz="1400" b="1" dirty="0" smtClean="0">
                <a:solidFill>
                  <a:schemeClr val="tx1">
                    <a:lumMod val="65000"/>
                    <a:lumOff val="35000"/>
                  </a:schemeClr>
                </a:solidFill>
                <a:latin typeface="Arial"/>
                <a:ea typeface="Gill Sans" charset="0"/>
                <a:cs typeface="Arial"/>
                <a:sym typeface="Helvetica Neue Light" charset="0"/>
              </a:rPr>
              <a:t>:</a:t>
            </a:r>
          </a:p>
          <a:p>
            <a:pPr algn="just">
              <a:lnSpc>
                <a:spcPct val="110000"/>
              </a:lnSpc>
            </a:pPr>
            <a:endParaRPr lang="es-ES" sz="1400" dirty="0">
              <a:solidFill>
                <a:schemeClr val="tx1">
                  <a:lumMod val="65000"/>
                  <a:lumOff val="35000"/>
                </a:schemeClr>
              </a:solidFill>
              <a:latin typeface="Arial"/>
              <a:ea typeface="Gill Sans" charset="0"/>
              <a:cs typeface="Arial"/>
              <a:sym typeface="Helvetica Neue Light" charset="0"/>
            </a:endParaRPr>
          </a:p>
          <a:p>
            <a:pPr marL="7429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Gill Sans" charset="0"/>
                <a:cs typeface="Arial"/>
                <a:sym typeface="Helvetica Neue Light" charset="0"/>
              </a:rPr>
              <a:t>Preventive non-structural, such as education and social awareness, management plans and civil protection and emergencies, as well as warning and alert systems</a:t>
            </a:r>
            <a:r>
              <a:rPr lang="es-ES" sz="1400" dirty="0" smtClean="0">
                <a:solidFill>
                  <a:schemeClr val="tx1">
                    <a:lumMod val="65000"/>
                    <a:lumOff val="35000"/>
                  </a:schemeClr>
                </a:solidFill>
                <a:latin typeface="Arial"/>
                <a:ea typeface="Gill Sans" charset="0"/>
                <a:cs typeface="Arial"/>
                <a:sym typeface="Helvetica Neue Light" charset="0"/>
              </a:rPr>
              <a:t>.</a:t>
            </a:r>
            <a:endParaRPr lang="es-ES" sz="1400" dirty="0">
              <a:solidFill>
                <a:schemeClr val="tx1">
                  <a:lumMod val="65000"/>
                  <a:lumOff val="35000"/>
                </a:schemeClr>
              </a:solidFill>
              <a:latin typeface="Arial"/>
              <a:ea typeface="Gill Sans" charset="0"/>
              <a:cs typeface="Arial"/>
              <a:sym typeface="Helvetica Neue Light" charset="0"/>
            </a:endParaRPr>
          </a:p>
          <a:p>
            <a:pPr marL="742950" lvl="1"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Gill Sans" charset="0"/>
                <a:cs typeface="Arial"/>
                <a:sym typeface="Helvetica Neue Light" charset="0"/>
              </a:rPr>
              <a:t>Preventive or corrective of structural type, like barriers, elements of reinforcement, canalizations, excavations, </a:t>
            </a:r>
            <a:r>
              <a:rPr lang="en-US" sz="1400" dirty="0" err="1" smtClean="0">
                <a:solidFill>
                  <a:schemeClr val="tx1">
                    <a:lumMod val="65000"/>
                    <a:lumOff val="35000"/>
                  </a:schemeClr>
                </a:solidFill>
                <a:latin typeface="Arial"/>
                <a:ea typeface="Gill Sans" charset="0"/>
                <a:cs typeface="Arial"/>
                <a:sym typeface="Helvetica Neue Light" charset="0"/>
              </a:rPr>
              <a:t>etc</a:t>
            </a:r>
            <a:r>
              <a:rPr lang="es-ES" sz="1400" dirty="0" smtClean="0">
                <a:solidFill>
                  <a:schemeClr val="tx1">
                    <a:lumMod val="65000"/>
                    <a:lumOff val="35000"/>
                  </a:schemeClr>
                </a:solidFill>
                <a:latin typeface="Arial"/>
                <a:ea typeface="Gill Sans" charset="0"/>
                <a:cs typeface="Arial"/>
                <a:sym typeface="Helvetica Neue Light" charset="0"/>
              </a:rPr>
              <a:t>.</a:t>
            </a:r>
            <a:endParaRPr lang="es-ES" sz="1400" dirty="0">
              <a:solidFill>
                <a:schemeClr val="tx1">
                  <a:lumMod val="65000"/>
                  <a:lumOff val="35000"/>
                </a:schemeClr>
              </a:solidFill>
              <a:latin typeface="Arial"/>
              <a:ea typeface="Gill Sans" charset="0"/>
              <a:cs typeface="Arial"/>
              <a:sym typeface="Helvetica Neue Light" charset="0"/>
            </a:endParaRPr>
          </a:p>
        </p:txBody>
      </p:sp>
      <p:pic>
        <p:nvPicPr>
          <p:cNvPr id="2" name="Imagen 1" descr="SANY1068.JPG"/>
          <p:cNvPicPr>
            <a:picLocks noChangeAspect="1"/>
          </p:cNvPicPr>
          <p:nvPr/>
        </p:nvPicPr>
        <p:blipFill rotWithShape="1">
          <a:blip r:embed="rId2" cstate="print">
            <a:extLst>
              <a:ext uri="{28A0092B-C50C-407E-A947-70E740481C1C}">
                <a14:useLocalDpi xmlns:a14="http://schemas.microsoft.com/office/drawing/2010/main" val="0"/>
              </a:ext>
            </a:extLst>
          </a:blip>
          <a:srcRect l="45740" r="24537"/>
          <a:stretch/>
        </p:blipFill>
        <p:spPr>
          <a:xfrm>
            <a:off x="-303583" y="-99392"/>
            <a:ext cx="2875854" cy="7256702"/>
          </a:xfrm>
          <a:prstGeom prst="rect">
            <a:avLst/>
          </a:prstGeom>
        </p:spPr>
      </p:pic>
      <p:sp>
        <p:nvSpPr>
          <p:cNvPr id="17" name="16 Rectángulo redondeado"/>
          <p:cNvSpPr>
            <a:spLocks noChangeAspect="1"/>
          </p:cNvSpPr>
          <p:nvPr/>
        </p:nvSpPr>
        <p:spPr bwMode="auto">
          <a:xfrm>
            <a:off x="4874846" y="4576203"/>
            <a:ext cx="1225680" cy="1085045"/>
          </a:xfrm>
          <a:prstGeom prst="roundRect">
            <a:avLst>
              <a:gd name="adj" fmla="val 0"/>
            </a:avLst>
          </a:prstGeom>
          <a:blipFill dpi="0" rotWithShape="1">
            <a:blip r:embed="rId3" cstate="print"/>
            <a:srcRect/>
            <a:stretch>
              <a:fillRect/>
            </a:stretch>
          </a:blipFill>
          <a:ln w="381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w="57150" cmpd="sng">
                <a:solidFill>
                  <a:schemeClr val="bg1">
                    <a:lumMod val="50000"/>
                  </a:schemeClr>
                </a:solid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8" name="17 Rectángulo redondeado"/>
          <p:cNvSpPr>
            <a:spLocks noChangeAspect="1"/>
          </p:cNvSpPr>
          <p:nvPr/>
        </p:nvSpPr>
        <p:spPr bwMode="auto">
          <a:xfrm>
            <a:off x="3512840" y="4576203"/>
            <a:ext cx="1225680" cy="1085045"/>
          </a:xfrm>
          <a:prstGeom prst="roundRect">
            <a:avLst>
              <a:gd name="adj" fmla="val 0"/>
            </a:avLst>
          </a:prstGeom>
          <a:blipFill dpi="0" rotWithShape="1">
            <a:blip r:embed="rId4" cstate="print"/>
            <a:srcRect/>
            <a:stretch>
              <a:fillRect/>
            </a:stretch>
          </a:blipFill>
          <a:ln w="381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a:solidFill>
                  <a:schemeClr val="bg1">
                    <a:lumMod val="50000"/>
                  </a:schemeClr>
                </a:solid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32" name="31 Rectángulo redondeado"/>
          <p:cNvSpPr/>
          <p:nvPr/>
        </p:nvSpPr>
        <p:spPr bwMode="auto">
          <a:xfrm rot="21548691">
            <a:off x="7607050" y="4566520"/>
            <a:ext cx="1226348" cy="1085637"/>
          </a:xfrm>
          <a:prstGeom prst="roundRect">
            <a:avLst>
              <a:gd name="adj" fmla="val 0"/>
            </a:avLst>
          </a:prstGeom>
          <a:blipFill>
            <a:blip r:embed="rId5" cstate="print"/>
            <a:stretch>
              <a:fillRect/>
            </a:stretch>
          </a:blipFill>
          <a:ln w="38100" cmpd="sng">
            <a:solidFill>
              <a:schemeClr val="bg1">
                <a:lumMod val="85000"/>
              </a:schemeClr>
            </a:solidFill>
            <a:headEnd type="none" w="med" len="med"/>
            <a:tailEnd type="none" w="med" len="med"/>
          </a:ln>
          <a:effectLst/>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dirty="0" smtClean="0">
              <a:ln w="57150" cmpd="sng">
                <a:solidFill>
                  <a:schemeClr val="bg1">
                    <a:lumMod val="50000"/>
                  </a:schemeClr>
                </a:solid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0" name="Rectangle 4"/>
          <p:cNvSpPr>
            <a:spLocks/>
          </p:cNvSpPr>
          <p:nvPr/>
        </p:nvSpPr>
        <p:spPr bwMode="auto">
          <a:xfrm>
            <a:off x="-231576" y="504788"/>
            <a:ext cx="2808312" cy="1368152"/>
          </a:xfrm>
          <a:prstGeom prst="rect">
            <a:avLst/>
          </a:prstGeom>
          <a:solidFill>
            <a:srgbClr val="FFFFFF"/>
          </a:solidFill>
          <a:ln w="12700" cap="flat">
            <a:noFill/>
            <a:miter lim="800000"/>
            <a:headEnd type="none" w="med" len="med"/>
            <a:tailEnd type="none" w="med" len="med"/>
          </a:ln>
        </p:spPr>
        <p:txBody>
          <a:bodyPr lIns="0" tIns="0" rIns="0" bIns="0" anchor="ctr"/>
          <a:lstStyle/>
          <a:p>
            <a:pPr algn="r">
              <a:lnSpc>
                <a:spcPct val="90000"/>
              </a:lnSpc>
            </a:pPr>
            <a:r>
              <a:rPr lang="es-ES" sz="2400" b="1" dirty="0" smtClean="0">
                <a:solidFill>
                  <a:srgbClr val="404040"/>
                </a:solidFill>
                <a:latin typeface="Arial"/>
                <a:ea typeface="Gill Sans" charset="0"/>
                <a:cs typeface="Arial"/>
                <a:sym typeface="Gill Sans" charset="0"/>
              </a:rPr>
              <a:t>Geological</a:t>
            </a:r>
          </a:p>
          <a:p>
            <a:pPr algn="r">
              <a:lnSpc>
                <a:spcPct val="90000"/>
              </a:lnSpc>
            </a:pPr>
            <a:r>
              <a:rPr lang="es-ES" sz="2400" b="1" dirty="0" smtClean="0">
                <a:solidFill>
                  <a:srgbClr val="404040"/>
                </a:solidFill>
                <a:latin typeface="Arial"/>
                <a:ea typeface="Gill Sans" charset="0"/>
                <a:cs typeface="Arial"/>
                <a:sym typeface="Gill Sans" charset="0"/>
              </a:rPr>
              <a:t> </a:t>
            </a:r>
            <a:r>
              <a:rPr lang="es-ES" sz="2400" b="1" dirty="0" err="1">
                <a:solidFill>
                  <a:srgbClr val="404040"/>
                </a:solidFill>
                <a:latin typeface="Arial"/>
                <a:ea typeface="Gill Sans" charset="0"/>
                <a:cs typeface="Arial"/>
                <a:sym typeface="Gill Sans" charset="0"/>
              </a:rPr>
              <a:t>hazards</a:t>
            </a:r>
            <a:endParaRPr lang="es-ES" sz="2400" b="1" dirty="0">
              <a:solidFill>
                <a:srgbClr val="404040"/>
              </a:solidFill>
              <a:latin typeface="Arial"/>
              <a:ea typeface="Gill Sans" charset="0"/>
              <a:cs typeface="Arial"/>
              <a:sym typeface="Gill Sans" charset="0"/>
            </a:endParaRPr>
          </a:p>
        </p:txBody>
      </p:sp>
      <p:sp>
        <p:nvSpPr>
          <p:cNvPr id="23" name="Rectangle 5"/>
          <p:cNvSpPr>
            <a:spLocks/>
          </p:cNvSpPr>
          <p:nvPr/>
        </p:nvSpPr>
        <p:spPr bwMode="auto">
          <a:xfrm>
            <a:off x="272480" y="1872208"/>
            <a:ext cx="2304256" cy="1052736"/>
          </a:xfrm>
          <a:prstGeom prst="rect">
            <a:avLst/>
          </a:prstGeom>
          <a:noFill/>
          <a:ln w="12700" cap="flat">
            <a:noFill/>
            <a:miter lim="800000"/>
            <a:headEnd type="none" w="med" len="med"/>
            <a:tailEnd type="none" w="med" len="med"/>
          </a:ln>
          <a:effectLst>
            <a:outerShdw blurRad="50800" dist="38100" dir="10800000" algn="r" rotWithShape="0">
              <a:prstClr val="black"/>
            </a:outerShdw>
          </a:effectLst>
        </p:spPr>
        <p:txBody>
          <a:bodyPr lIns="0" tIns="0" rIns="0" bIns="0" anchor="ctr"/>
          <a:lstStyle/>
          <a:p>
            <a:pPr algn="r">
              <a:lnSpc>
                <a:spcPct val="120000"/>
              </a:lnSpc>
            </a:pPr>
            <a:r>
              <a:rPr lang="es-ES" sz="1200" b="1" dirty="0" err="1" smtClean="0">
                <a:solidFill>
                  <a:srgbClr val="FFFFFF"/>
                </a:solidFill>
                <a:latin typeface="Arial"/>
                <a:ea typeface="Helvetica Neue Light" charset="0"/>
                <a:cs typeface="Arial"/>
                <a:sym typeface="Helvetica Neue Light" charset="0"/>
              </a:rPr>
              <a:t>Avenues</a:t>
            </a:r>
            <a:r>
              <a:rPr lang="es-ES" sz="1200" b="1" dirty="0" smtClean="0">
                <a:solidFill>
                  <a:srgbClr val="FFFFFF"/>
                </a:solidFill>
                <a:latin typeface="Arial"/>
                <a:ea typeface="Helvetica Neue Light" charset="0"/>
                <a:cs typeface="Arial"/>
                <a:sym typeface="Helvetica Neue Light" charset="0"/>
              </a:rPr>
              <a:t> </a:t>
            </a:r>
            <a:r>
              <a:rPr lang="es-ES" sz="1200" b="1" dirty="0" smtClean="0">
                <a:solidFill>
                  <a:srgbClr val="FFFFFF"/>
                </a:solidFill>
                <a:latin typeface="Arial"/>
                <a:ea typeface="ＭＳ ゴシック"/>
                <a:cs typeface="Arial"/>
                <a:sym typeface="Helvetica Neue Light" charset="0"/>
              </a:rPr>
              <a:t>&lt;</a:t>
            </a:r>
            <a:endParaRPr lang="es-ES" sz="1200" b="1" dirty="0" smtClean="0">
              <a:solidFill>
                <a:srgbClr val="FFFFFF"/>
              </a:solidFill>
              <a:latin typeface="Arial"/>
              <a:ea typeface="Helvetica Neue Light" charset="0"/>
              <a:cs typeface="Arial"/>
              <a:sym typeface="Helvetica Neue Light" charset="0"/>
            </a:endParaRPr>
          </a:p>
          <a:p>
            <a:pPr algn="r">
              <a:lnSpc>
                <a:spcPct val="120000"/>
              </a:lnSpc>
            </a:pPr>
            <a:r>
              <a:rPr lang="es-ES" sz="1200" b="1" dirty="0" err="1" smtClean="0">
                <a:solidFill>
                  <a:srgbClr val="FFFFFF"/>
                </a:solidFill>
                <a:latin typeface="Arial"/>
                <a:ea typeface="Helvetica Neue Light" charset="0"/>
                <a:cs typeface="Arial"/>
                <a:sym typeface="Helvetica Neue Light" charset="0"/>
              </a:rPr>
              <a:t>Slope</a:t>
            </a:r>
            <a:r>
              <a:rPr lang="es-ES" sz="1200" b="1" dirty="0" smtClean="0">
                <a:solidFill>
                  <a:srgbClr val="FFFFFF"/>
                </a:solidFill>
                <a:latin typeface="Arial"/>
                <a:ea typeface="Helvetica Neue Light" charset="0"/>
                <a:cs typeface="Arial"/>
                <a:sym typeface="Helvetica Neue Light" charset="0"/>
              </a:rPr>
              <a:t> </a:t>
            </a:r>
            <a:r>
              <a:rPr lang="es-ES" sz="1200" b="1" dirty="0" err="1" smtClean="0">
                <a:solidFill>
                  <a:srgbClr val="FFFFFF"/>
                </a:solidFill>
                <a:latin typeface="Arial"/>
                <a:ea typeface="Helvetica Neue Light" charset="0"/>
                <a:cs typeface="Arial"/>
                <a:sym typeface="Helvetica Neue Light" charset="0"/>
              </a:rPr>
              <a:t>movement</a:t>
            </a:r>
            <a:r>
              <a:rPr lang="es-ES" sz="1200" b="1" dirty="0" smtClean="0">
                <a:solidFill>
                  <a:srgbClr val="FFFFFF"/>
                </a:solidFill>
                <a:latin typeface="Arial"/>
                <a:ea typeface="Helvetica Neue Light" charset="0"/>
                <a:cs typeface="Arial"/>
                <a:sym typeface="Helvetica Neue Light" charset="0"/>
              </a:rPr>
              <a:t> </a:t>
            </a:r>
            <a:r>
              <a:rPr lang="es-ES" sz="1200" b="1" dirty="0" smtClean="0">
                <a:solidFill>
                  <a:srgbClr val="FFFFFF"/>
                </a:solidFill>
                <a:latin typeface="Arial"/>
                <a:ea typeface="ＭＳ ゴシック"/>
                <a:cs typeface="Arial"/>
                <a:sym typeface="Helvetica Neue Light" charset="0"/>
              </a:rPr>
              <a:t>&lt;</a:t>
            </a:r>
            <a:endParaRPr lang="es-ES" sz="1200" b="1" dirty="0" smtClean="0">
              <a:solidFill>
                <a:srgbClr val="FFFFFF"/>
              </a:solidFill>
              <a:latin typeface="Arial"/>
              <a:ea typeface="Helvetica Neue Light" charset="0"/>
              <a:cs typeface="Arial"/>
              <a:sym typeface="Helvetica Neue Light" charset="0"/>
            </a:endParaRPr>
          </a:p>
          <a:p>
            <a:pPr algn="r">
              <a:lnSpc>
                <a:spcPct val="120000"/>
              </a:lnSpc>
            </a:pPr>
            <a:r>
              <a:rPr lang="es-ES" sz="1200" b="1" dirty="0" err="1" smtClean="0">
                <a:solidFill>
                  <a:srgbClr val="FFFFFF"/>
                </a:solidFill>
                <a:latin typeface="Arial"/>
                <a:ea typeface="Helvetica Neue Light" charset="0"/>
                <a:cs typeface="Arial"/>
                <a:sym typeface="Helvetica Neue Light" charset="0"/>
              </a:rPr>
              <a:t>Seismic</a:t>
            </a:r>
            <a:r>
              <a:rPr lang="es-ES" sz="1200" b="1" dirty="0" smtClean="0">
                <a:solidFill>
                  <a:srgbClr val="FFFFFF"/>
                </a:solidFill>
                <a:latin typeface="Arial"/>
                <a:ea typeface="ＭＳ ゴシック"/>
                <a:cs typeface="Arial"/>
                <a:sym typeface="Helvetica Neue Light" charset="0"/>
              </a:rPr>
              <a:t>&lt;</a:t>
            </a:r>
            <a:endParaRPr lang="es-ES" sz="1200" b="1" dirty="0" smtClean="0">
              <a:solidFill>
                <a:srgbClr val="FFFFFF"/>
              </a:solidFill>
              <a:latin typeface="Arial"/>
              <a:ea typeface="Helvetica Neue Light" charset="0"/>
              <a:cs typeface="Arial"/>
              <a:sym typeface="Helvetica Neue Light" charset="0"/>
            </a:endParaRPr>
          </a:p>
          <a:p>
            <a:pPr algn="r">
              <a:lnSpc>
                <a:spcPct val="120000"/>
              </a:lnSpc>
            </a:pPr>
            <a:r>
              <a:rPr lang="es-ES" sz="1200" b="1" dirty="0" err="1" smtClean="0">
                <a:solidFill>
                  <a:srgbClr val="FFFFFF"/>
                </a:solidFill>
                <a:latin typeface="Arial"/>
                <a:ea typeface="Helvetica Neue Light" charset="0"/>
                <a:cs typeface="Arial"/>
                <a:sym typeface="Helvetica Neue Light" charset="0"/>
              </a:rPr>
              <a:t>Volcanic</a:t>
            </a:r>
            <a:r>
              <a:rPr lang="es-ES" sz="1200" b="1" dirty="0" smtClean="0">
                <a:solidFill>
                  <a:srgbClr val="FFFFFF"/>
                </a:solidFill>
                <a:latin typeface="Arial"/>
                <a:ea typeface="ＭＳ ゴシック"/>
                <a:cs typeface="Arial"/>
                <a:sym typeface="Helvetica Neue Light" charset="0"/>
              </a:rPr>
              <a:t>&lt;</a:t>
            </a:r>
            <a:endParaRPr lang="es-ES" sz="1200" b="1" dirty="0" smtClean="0">
              <a:solidFill>
                <a:srgbClr val="FFFFFF"/>
              </a:solidFill>
              <a:latin typeface="Arial"/>
              <a:ea typeface="Helvetica Neue Light" charset="0"/>
              <a:cs typeface="Arial"/>
              <a:sym typeface="Helvetica Neue Light" charset="0"/>
            </a:endParaRPr>
          </a:p>
        </p:txBody>
      </p:sp>
      <p:sp>
        <p:nvSpPr>
          <p:cNvPr id="24" name="23 Rectángulo redondeado"/>
          <p:cNvSpPr/>
          <p:nvPr/>
        </p:nvSpPr>
        <p:spPr bwMode="auto">
          <a:xfrm>
            <a:off x="6235809" y="4576203"/>
            <a:ext cx="1232869" cy="1085045"/>
          </a:xfrm>
          <a:prstGeom prst="roundRect">
            <a:avLst>
              <a:gd name="adj" fmla="val 0"/>
            </a:avLst>
          </a:prstGeom>
          <a:blipFill dpi="0" rotWithShape="1">
            <a:blip r:embed="rId6" cstate="print">
              <a:alphaModFix/>
            </a:blip>
            <a:srcRect/>
            <a:stretch>
              <a:fillRect/>
            </a:stretch>
          </a:blipFill>
          <a:ln w="3810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w="57150" cmpd="sng">
                <a:solidFill>
                  <a:schemeClr val="bg1">
                    <a:lumMod val="50000"/>
                  </a:schemeClr>
                </a:solid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3" name="Triángulo isósceles 2"/>
          <p:cNvSpPr/>
          <p:nvPr/>
        </p:nvSpPr>
        <p:spPr>
          <a:xfrm rot="16200000">
            <a:off x="2504728" y="2057673"/>
            <a:ext cx="72008" cy="7200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Triángulo isósceles 13"/>
          <p:cNvSpPr/>
          <p:nvPr/>
        </p:nvSpPr>
        <p:spPr>
          <a:xfrm rot="16200000">
            <a:off x="2504728" y="2276872"/>
            <a:ext cx="72008" cy="7200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Triángulo isósceles 14"/>
          <p:cNvSpPr/>
          <p:nvPr/>
        </p:nvSpPr>
        <p:spPr>
          <a:xfrm rot="16200000">
            <a:off x="2504728" y="2492896"/>
            <a:ext cx="72008" cy="7200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Triángulo isósceles 15"/>
          <p:cNvSpPr/>
          <p:nvPr/>
        </p:nvSpPr>
        <p:spPr>
          <a:xfrm rot="16200000">
            <a:off x="2504728" y="2708920"/>
            <a:ext cx="72008" cy="7200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ortada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6000" cy="6885384"/>
          </a:xfrm>
          <a:prstGeom prst="rect">
            <a:avLst/>
          </a:prstGeom>
        </p:spPr>
      </p:pic>
      <p:sp>
        <p:nvSpPr>
          <p:cNvPr id="13" name="Rectangle 4"/>
          <p:cNvSpPr>
            <a:spLocks/>
          </p:cNvSpPr>
          <p:nvPr/>
        </p:nvSpPr>
        <p:spPr bwMode="auto">
          <a:xfrm>
            <a:off x="128464" y="4732358"/>
            <a:ext cx="8197105" cy="2009010"/>
          </a:xfrm>
          <a:prstGeom prst="rect">
            <a:avLst/>
          </a:prstGeom>
          <a:noFill/>
          <a:ln w="12700" cap="flat">
            <a:noFill/>
            <a:miter lim="800000"/>
            <a:headEnd type="none" w="med" len="med"/>
            <a:tailEnd type="none" w="med" len="med"/>
          </a:ln>
          <a:effectLst>
            <a:outerShdw blurRad="50800" dist="38100" dir="5400000" algn="t" rotWithShape="0">
              <a:prstClr val="black">
                <a:alpha val="74000"/>
              </a:prstClr>
            </a:outerShdw>
          </a:effectLst>
        </p:spPr>
        <p:txBody>
          <a:bodyPr lIns="0" tIns="0" rIns="0" bIns="0" anchor="ctr"/>
          <a:lstStyle/>
          <a:p>
            <a:pPr algn="r">
              <a:lnSpc>
                <a:spcPct val="80000"/>
              </a:lnSpc>
            </a:pPr>
            <a:r>
              <a:rPr lang="en-US" sz="4000" b="1" spc="-150" dirty="0" smtClean="0">
                <a:solidFill>
                  <a:schemeClr val="bg1"/>
                </a:solidFill>
                <a:effectLst>
                  <a:outerShdw blurRad="50800" dist="38100" dir="2700000" algn="tl" rotWithShape="0">
                    <a:prstClr val="black">
                      <a:alpha val="40000"/>
                    </a:prstClr>
                  </a:outerShdw>
                </a:effectLst>
                <a:latin typeface="Arial"/>
                <a:ea typeface="Gill Sans" charset="0"/>
                <a:cs typeface="Arial"/>
              </a:rPr>
              <a:t>SERVICES </a:t>
            </a:r>
            <a:r>
              <a:rPr lang="en-US" sz="4000" b="1" spc="-150" dirty="0">
                <a:solidFill>
                  <a:schemeClr val="bg1"/>
                </a:solidFill>
                <a:effectLst>
                  <a:outerShdw blurRad="50800" dist="38100" dir="2700000" algn="tl" rotWithShape="0">
                    <a:prstClr val="black">
                      <a:alpha val="40000"/>
                    </a:prstClr>
                  </a:outerShdw>
                </a:effectLst>
                <a:latin typeface="Arial"/>
                <a:ea typeface="Gill Sans" charset="0"/>
                <a:cs typeface="Arial"/>
              </a:rPr>
              <a:t>IN</a:t>
            </a:r>
          </a:p>
          <a:p>
            <a:pPr algn="r">
              <a:lnSpc>
                <a:spcPct val="80000"/>
              </a:lnSpc>
            </a:pPr>
            <a:r>
              <a:rPr lang="en-US" sz="4000" b="1" spc="-150" dirty="0">
                <a:solidFill>
                  <a:schemeClr val="bg1"/>
                </a:solidFill>
                <a:effectLst>
                  <a:outerShdw blurRad="50800" dist="38100" dir="2700000" algn="tl" rotWithShape="0">
                    <a:prstClr val="black">
                      <a:alpha val="40000"/>
                    </a:prstClr>
                  </a:outerShdw>
                </a:effectLst>
                <a:latin typeface="Arial"/>
                <a:ea typeface="Gill Sans" charset="0"/>
                <a:cs typeface="Arial"/>
              </a:rPr>
              <a:t>GEOLOGICAL RISK DETACHMENTS</a:t>
            </a:r>
            <a:endParaRPr lang="es-ES" sz="4800" b="1" spc="-150" dirty="0">
              <a:solidFill>
                <a:schemeClr val="bg1"/>
              </a:solidFill>
              <a:effectLst>
                <a:outerShdw blurRad="50800" dist="38100" dir="2700000" algn="tl" rotWithShape="0">
                  <a:prstClr val="black">
                    <a:alpha val="40000"/>
                  </a:prstClr>
                </a:outerShdw>
              </a:effectLst>
              <a:latin typeface="Gill Sans" charset="0"/>
              <a:ea typeface="Gill Sans" charset="0"/>
              <a:cs typeface="Gill Sans" charset="0"/>
              <a:sym typeface="Gill Sans" charset="0"/>
            </a:endParaRPr>
          </a:p>
        </p:txBody>
      </p:sp>
      <p:cxnSp>
        <p:nvCxnSpPr>
          <p:cNvPr id="14" name="4 Conector recto"/>
          <p:cNvCxnSpPr/>
          <p:nvPr/>
        </p:nvCxnSpPr>
        <p:spPr>
          <a:xfrm>
            <a:off x="8481392" y="4692747"/>
            <a:ext cx="0" cy="2088232"/>
          </a:xfrm>
          <a:prstGeom prst="line">
            <a:avLst/>
          </a:prstGeom>
          <a:ln w="38100" cmpd="sng">
            <a:solidFill>
              <a:schemeClr val="bg1"/>
            </a:solidFill>
          </a:ln>
          <a:effectLst>
            <a:outerShdw blurRad="50800" dist="38100" dir="13500000" algn="b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advTm="4000">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4 Conector recto"/>
          <p:cNvCxnSpPr/>
          <p:nvPr/>
        </p:nvCxnSpPr>
        <p:spPr>
          <a:xfrm>
            <a:off x="2509096" y="692696"/>
            <a:ext cx="0" cy="1224136"/>
          </a:xfrm>
          <a:prstGeom prst="line">
            <a:avLst/>
          </a:prstGeom>
          <a:ln w="38100" cmpd="sng">
            <a:solidFill>
              <a:schemeClr val="bg1"/>
            </a:solidFill>
          </a:ln>
          <a:effectLst/>
        </p:spPr>
        <p:style>
          <a:lnRef idx="3">
            <a:schemeClr val="accent2"/>
          </a:lnRef>
          <a:fillRef idx="0">
            <a:schemeClr val="accent2"/>
          </a:fillRef>
          <a:effectRef idx="2">
            <a:schemeClr val="accent2"/>
          </a:effectRef>
          <a:fontRef idx="minor">
            <a:schemeClr val="tx1"/>
          </a:fontRef>
        </p:style>
      </p:cxnSp>
      <p:sp>
        <p:nvSpPr>
          <p:cNvPr id="6" name="Rectangle 5"/>
          <p:cNvSpPr>
            <a:spLocks/>
          </p:cNvSpPr>
          <p:nvPr/>
        </p:nvSpPr>
        <p:spPr bwMode="auto">
          <a:xfrm>
            <a:off x="2792760" y="2448200"/>
            <a:ext cx="6480720" cy="2781000"/>
          </a:xfrm>
          <a:prstGeom prst="rect">
            <a:avLst/>
          </a:prstGeom>
          <a:noFill/>
          <a:ln w="12700" cap="flat">
            <a:noFill/>
            <a:miter lim="800000"/>
            <a:headEnd type="none" w="med" len="med"/>
            <a:tailEnd type="none" w="med" len="med"/>
          </a:ln>
          <a:effectLst/>
        </p:spPr>
        <p:txBody>
          <a:bodyPr lIns="0" tIns="93600" rIns="0" bIns="93600" anchor="t"/>
          <a:lstStyle/>
          <a:p>
            <a:pPr algn="just">
              <a:lnSpc>
                <a:spcPct val="110000"/>
              </a:lnSpc>
            </a:pPr>
            <a:r>
              <a:rPr lang="en-US" sz="1400" dirty="0">
                <a:solidFill>
                  <a:schemeClr val="tx1">
                    <a:lumMod val="65000"/>
                    <a:lumOff val="35000"/>
                  </a:schemeClr>
                </a:solidFill>
                <a:latin typeface="Arial"/>
                <a:ea typeface="Gill Sans" charset="0"/>
                <a:cs typeface="Arial"/>
                <a:sym typeface="Helvetica Neue Light" charset="0"/>
              </a:rPr>
              <a:t>The company TEYDE accumulates a wide experience in this type of risks, with an offer that stands out in the following aspects</a:t>
            </a:r>
            <a:r>
              <a:rPr lang="en-US" sz="1400" dirty="0" smtClean="0">
                <a:solidFill>
                  <a:schemeClr val="tx1">
                    <a:lumMod val="65000"/>
                    <a:lumOff val="35000"/>
                  </a:schemeClr>
                </a:solidFill>
                <a:latin typeface="Arial"/>
                <a:ea typeface="Gill Sans" charset="0"/>
                <a:cs typeface="Arial"/>
                <a:sym typeface="Helvetica Neue Light" charset="0"/>
              </a:rPr>
              <a:t>:</a:t>
            </a:r>
          </a:p>
          <a:p>
            <a:pPr algn="just">
              <a:lnSpc>
                <a:spcPct val="110000"/>
              </a:lnSpc>
            </a:pPr>
            <a:endParaRPr lang="es-ES" sz="1400" dirty="0">
              <a:solidFill>
                <a:schemeClr val="tx1">
                  <a:lumMod val="65000"/>
                  <a:lumOff val="35000"/>
                </a:schemeClr>
              </a:solidFill>
              <a:latin typeface="Arial"/>
              <a:ea typeface="Gill Sans" charset="0"/>
              <a:cs typeface="Arial"/>
              <a:sym typeface="Helvetica Neue Light" charset="0"/>
            </a:endParaRP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Gill Sans" charset="0"/>
                <a:cs typeface="Arial"/>
                <a:sym typeface="Helvetica Neue Light" charset="0"/>
              </a:rPr>
              <a:t>Methodology of work.</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Gill Sans" charset="0"/>
                <a:cs typeface="Arial"/>
                <a:sym typeface="Helvetica Neue Light" charset="0"/>
              </a:rPr>
              <a:t>Scale of study. From regional to construction projects.</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Gill Sans" charset="0"/>
                <a:cs typeface="Arial"/>
                <a:sym typeface="Helvetica Neue Light" charset="0"/>
              </a:rPr>
              <a:t>Technical means. Topographical, GIS applications and analysis of detachments.</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Gill Sans" charset="0"/>
                <a:cs typeface="Arial"/>
                <a:sym typeface="Helvetica Neue Light" charset="0"/>
              </a:rPr>
              <a:t>Human resources. Engineers and geologists with extensive experience in this field.</a:t>
            </a:r>
            <a:endParaRPr lang="es-ES" sz="1400" dirty="0">
              <a:solidFill>
                <a:schemeClr val="tx1">
                  <a:lumMod val="65000"/>
                  <a:lumOff val="35000"/>
                </a:schemeClr>
              </a:solidFill>
              <a:latin typeface="Arial"/>
              <a:ea typeface="Gill Sans" charset="0"/>
              <a:cs typeface="Arial"/>
              <a:sym typeface="Helvetica Neue Light" charset="0"/>
            </a:endParaRPr>
          </a:p>
        </p:txBody>
      </p:sp>
      <p:sp>
        <p:nvSpPr>
          <p:cNvPr id="19" name="Rectangle 5"/>
          <p:cNvSpPr>
            <a:spLocks/>
          </p:cNvSpPr>
          <p:nvPr/>
        </p:nvSpPr>
        <p:spPr bwMode="auto">
          <a:xfrm>
            <a:off x="2792760" y="520205"/>
            <a:ext cx="6480712" cy="1396627"/>
          </a:xfrm>
          <a:prstGeom prst="rect">
            <a:avLst/>
          </a:prstGeom>
          <a:solidFill>
            <a:schemeClr val="bg1">
              <a:lumMod val="75000"/>
              <a:alpha val="50000"/>
            </a:schemeClr>
          </a:solidFill>
          <a:ln w="12700" cap="flat">
            <a:noFill/>
            <a:miter lim="800000"/>
            <a:headEnd type="none" w="med" len="med"/>
            <a:tailEnd type="none" w="med" len="med"/>
          </a:ln>
          <a:effectLst/>
        </p:spPr>
        <p:txBody>
          <a:bodyPr lIns="0" tIns="0" rIns="0" bIns="0" anchor="ctr"/>
          <a:lstStyle/>
          <a:p>
            <a:pPr algn="just"/>
            <a:r>
              <a:rPr lang="es-ES" sz="1600" b="1" dirty="0" smtClean="0">
                <a:solidFill>
                  <a:schemeClr val="bg1"/>
                </a:solidFill>
                <a:latin typeface="Helvetica Neue Light" charset="0"/>
                <a:ea typeface="Helvetica Neue Light" charset="0"/>
                <a:cs typeface="Helvetica Neue Light" charset="0"/>
                <a:sym typeface="Helvetica Neue Light" charset="0"/>
              </a:rPr>
              <a:t>  </a:t>
            </a:r>
            <a:r>
              <a:rPr lang="en-US" sz="1400" b="1" dirty="0">
                <a:solidFill>
                  <a:schemeClr val="tx1">
                    <a:lumMod val="65000"/>
                    <a:lumOff val="35000"/>
                  </a:schemeClr>
                </a:solidFill>
                <a:latin typeface="Arial"/>
                <a:ea typeface="Gill Sans" charset="0"/>
                <a:cs typeface="Arial"/>
                <a:sym typeface="Helvetica Neue Light" charset="0"/>
              </a:rPr>
              <a:t>We provide the following services</a:t>
            </a:r>
            <a:r>
              <a:rPr lang="en-US" sz="1400" b="1" dirty="0" smtClean="0">
                <a:solidFill>
                  <a:schemeClr val="tx1">
                    <a:lumMod val="65000"/>
                    <a:lumOff val="35000"/>
                  </a:schemeClr>
                </a:solidFill>
                <a:latin typeface="Arial"/>
                <a:ea typeface="Gill Sans" charset="0"/>
                <a:cs typeface="Arial"/>
                <a:sym typeface="Helvetica Neue Light" charset="0"/>
              </a:rPr>
              <a:t>:</a:t>
            </a:r>
          </a:p>
          <a:p>
            <a:pPr algn="just"/>
            <a:endParaRPr lang="es-ES" sz="800" b="1" dirty="0" smtClean="0">
              <a:solidFill>
                <a:schemeClr val="tx1">
                  <a:lumMod val="65000"/>
                  <a:lumOff val="35000"/>
                </a:schemeClr>
              </a:solidFill>
              <a:latin typeface="Arial"/>
              <a:ea typeface="Gill Sans" charset="0"/>
              <a:cs typeface="Arial"/>
              <a:sym typeface="Helvetica Neue Light" charset="0"/>
            </a:endParaRPr>
          </a:p>
          <a:p>
            <a:pPr marL="525462" lvl="2" indent="-171450" algn="just">
              <a:lnSpc>
                <a:spcPct val="120000"/>
              </a:lnSpc>
              <a:buFont typeface="Wingdings" charset="2"/>
              <a:buChar char="§"/>
              <a:tabLst>
                <a:tab pos="265113" algn="l"/>
              </a:tabLst>
            </a:pPr>
            <a:r>
              <a:rPr lang="en-US" sz="1100" dirty="0" smtClean="0">
                <a:solidFill>
                  <a:schemeClr val="tx1">
                    <a:lumMod val="75000"/>
                    <a:lumOff val="25000"/>
                  </a:schemeClr>
                </a:solidFill>
                <a:latin typeface="Arial"/>
                <a:ea typeface="Gill Sans" charset="0"/>
                <a:cs typeface="Arial"/>
                <a:sym typeface="Helvetica Neue Light" charset="0"/>
              </a:rPr>
              <a:t>Risk studies in relation to detachments.</a:t>
            </a:r>
          </a:p>
          <a:p>
            <a:pPr marL="525462" lvl="2" indent="-171450" algn="just">
              <a:lnSpc>
                <a:spcPct val="120000"/>
              </a:lnSpc>
              <a:buFont typeface="Wingdings" charset="2"/>
              <a:buChar char="§"/>
              <a:tabLst>
                <a:tab pos="265113" algn="l"/>
              </a:tabLst>
            </a:pPr>
            <a:r>
              <a:rPr lang="en-US" sz="1100" dirty="0" smtClean="0">
                <a:solidFill>
                  <a:schemeClr val="tx1">
                    <a:lumMod val="75000"/>
                    <a:lumOff val="25000"/>
                  </a:schemeClr>
                </a:solidFill>
                <a:latin typeface="Arial"/>
                <a:ea typeface="Gill Sans" charset="0"/>
                <a:cs typeface="Arial"/>
                <a:sym typeface="Helvetica Neue Light" charset="0"/>
              </a:rPr>
              <a:t>Reports </a:t>
            </a:r>
            <a:r>
              <a:rPr lang="en-US" sz="1100" dirty="0">
                <a:solidFill>
                  <a:schemeClr val="tx1">
                    <a:lumMod val="75000"/>
                    <a:lumOff val="25000"/>
                  </a:schemeClr>
                </a:solidFill>
                <a:latin typeface="Arial"/>
                <a:ea typeface="Gill Sans" charset="0"/>
                <a:cs typeface="Arial"/>
                <a:sym typeface="Helvetica Neue Light" charset="0"/>
              </a:rPr>
              <a:t>of landslides and movements.</a:t>
            </a:r>
          </a:p>
          <a:p>
            <a:pPr marL="525462" lvl="2" indent="-171450" algn="just">
              <a:lnSpc>
                <a:spcPct val="120000"/>
              </a:lnSpc>
              <a:buFont typeface="Wingdings" charset="2"/>
              <a:buChar char="§"/>
              <a:tabLst>
                <a:tab pos="265113" algn="l"/>
              </a:tabLst>
            </a:pPr>
            <a:r>
              <a:rPr lang="en-US" sz="1100" dirty="0">
                <a:solidFill>
                  <a:schemeClr val="tx1">
                    <a:lumMod val="75000"/>
                    <a:lumOff val="25000"/>
                  </a:schemeClr>
                </a:solidFill>
                <a:latin typeface="Arial"/>
                <a:ea typeface="Gill Sans" charset="0"/>
                <a:cs typeface="Arial"/>
                <a:sym typeface="Helvetica Neue Light" charset="0"/>
              </a:rPr>
              <a:t>Slope stabilization projects and protection against landslides.</a:t>
            </a:r>
          </a:p>
          <a:p>
            <a:pPr marL="525462" lvl="2" indent="-171450" algn="just">
              <a:lnSpc>
                <a:spcPct val="120000"/>
              </a:lnSpc>
              <a:buFont typeface="Wingdings" charset="2"/>
              <a:buChar char="§"/>
              <a:tabLst>
                <a:tab pos="265113" algn="l"/>
              </a:tabLst>
            </a:pPr>
            <a:r>
              <a:rPr lang="en-US" sz="1100" dirty="0">
                <a:solidFill>
                  <a:schemeClr val="tx1">
                    <a:lumMod val="75000"/>
                    <a:lumOff val="25000"/>
                  </a:schemeClr>
                </a:solidFill>
                <a:latin typeface="Arial"/>
                <a:ea typeface="Gill Sans" charset="0"/>
                <a:cs typeface="Arial"/>
                <a:sym typeface="Helvetica Neue Light" charset="0"/>
              </a:rPr>
              <a:t>Construction management and specialized advice.</a:t>
            </a:r>
            <a:endParaRPr lang="es-ES" sz="1200" dirty="0" smtClean="0">
              <a:solidFill>
                <a:schemeClr val="tx1">
                  <a:lumMod val="75000"/>
                  <a:lumOff val="25000"/>
                </a:schemeClr>
              </a:solidFill>
              <a:latin typeface="Helvetica Neue Light" charset="0"/>
              <a:ea typeface="Helvetica Neue Light" charset="0"/>
              <a:cs typeface="Helvetica Neue Light" charset="0"/>
              <a:sym typeface="Helvetica Neue Light" charset="0"/>
            </a:endParaRPr>
          </a:p>
        </p:txBody>
      </p:sp>
      <p:pic>
        <p:nvPicPr>
          <p:cNvPr id="2" name="Imagen 1" descr="P1010532 copia.jpg"/>
          <p:cNvPicPr>
            <a:picLocks noChangeAspect="1"/>
          </p:cNvPicPr>
          <p:nvPr/>
        </p:nvPicPr>
        <p:blipFill rotWithShape="1">
          <a:blip r:embed="rId2" cstate="print">
            <a:extLst>
              <a:ext uri="{28A0092B-C50C-407E-A947-70E740481C1C}">
                <a14:useLocalDpi xmlns:a14="http://schemas.microsoft.com/office/drawing/2010/main" val="0"/>
              </a:ext>
            </a:extLst>
          </a:blip>
          <a:srcRect l="18692" r="27925"/>
          <a:stretch/>
        </p:blipFill>
        <p:spPr>
          <a:xfrm>
            <a:off x="-643552" y="0"/>
            <a:ext cx="3214593" cy="6858000"/>
          </a:xfrm>
          <a:prstGeom prst="rect">
            <a:avLst/>
          </a:prstGeom>
        </p:spPr>
      </p:pic>
      <p:sp>
        <p:nvSpPr>
          <p:cNvPr id="13" name="Rectangle 4"/>
          <p:cNvSpPr>
            <a:spLocks/>
          </p:cNvSpPr>
          <p:nvPr/>
        </p:nvSpPr>
        <p:spPr bwMode="auto">
          <a:xfrm>
            <a:off x="-447600" y="504788"/>
            <a:ext cx="3024336" cy="1453682"/>
          </a:xfrm>
          <a:prstGeom prst="rect">
            <a:avLst/>
          </a:prstGeom>
          <a:solidFill>
            <a:srgbClr val="FFFFFF"/>
          </a:solidFill>
          <a:ln w="12700" cap="flat">
            <a:noFill/>
            <a:miter lim="800000"/>
            <a:headEnd type="none" w="med" len="med"/>
            <a:tailEnd type="none" w="med" len="med"/>
          </a:ln>
          <a:effectLst/>
        </p:spPr>
        <p:txBody>
          <a:bodyPr lIns="0" tIns="360000" rIns="0" bIns="360000" anchor="ctr"/>
          <a:lstStyle/>
          <a:p>
            <a:pPr algn="r">
              <a:lnSpc>
                <a:spcPct val="80000"/>
              </a:lnSpc>
            </a:pPr>
            <a:r>
              <a:rPr lang="en-US" sz="2400" b="1" dirty="0" smtClean="0">
                <a:solidFill>
                  <a:srgbClr val="404040"/>
                </a:solidFill>
                <a:latin typeface="Arial"/>
                <a:ea typeface="Gill Sans" charset="0"/>
                <a:cs typeface="Arial"/>
              </a:rPr>
              <a:t>SERVICES</a:t>
            </a:r>
            <a:endParaRPr lang="en-US" sz="2400" b="1" dirty="0">
              <a:solidFill>
                <a:srgbClr val="404040"/>
              </a:solidFill>
              <a:latin typeface="Arial"/>
              <a:ea typeface="Gill Sans" charset="0"/>
              <a:cs typeface="Arial"/>
            </a:endParaRPr>
          </a:p>
          <a:p>
            <a:pPr algn="r">
              <a:lnSpc>
                <a:spcPct val="80000"/>
              </a:lnSpc>
            </a:pPr>
            <a:r>
              <a:rPr lang="en-US" sz="2400" b="1" dirty="0">
                <a:solidFill>
                  <a:srgbClr val="404040"/>
                </a:solidFill>
                <a:latin typeface="Arial"/>
                <a:ea typeface="Gill Sans" charset="0"/>
                <a:cs typeface="Arial"/>
              </a:rPr>
              <a:t>IN RISK</a:t>
            </a:r>
          </a:p>
          <a:p>
            <a:pPr algn="r">
              <a:lnSpc>
                <a:spcPct val="80000"/>
              </a:lnSpc>
            </a:pPr>
            <a:r>
              <a:rPr lang="en-US" sz="2400" dirty="0">
                <a:solidFill>
                  <a:srgbClr val="404040"/>
                </a:solidFill>
                <a:latin typeface="Arial"/>
                <a:ea typeface="Gill Sans" charset="0"/>
                <a:cs typeface="Arial"/>
              </a:rPr>
              <a:t>Geological</a:t>
            </a:r>
          </a:p>
          <a:p>
            <a:pPr algn="r">
              <a:lnSpc>
                <a:spcPct val="80000"/>
              </a:lnSpc>
            </a:pPr>
            <a:r>
              <a:rPr lang="en-US" sz="2400" dirty="0">
                <a:solidFill>
                  <a:srgbClr val="404040"/>
                </a:solidFill>
                <a:latin typeface="Arial"/>
                <a:ea typeface="Gill Sans" charset="0"/>
                <a:cs typeface="Arial"/>
              </a:rPr>
              <a:t>Detachments</a:t>
            </a:r>
            <a:endParaRPr lang="es-ES" sz="2000" dirty="0">
              <a:solidFill>
                <a:srgbClr val="404040"/>
              </a:solidFill>
              <a:latin typeface="Arial"/>
              <a:ea typeface="Gill Sans" charset="0"/>
              <a:cs typeface="Arial"/>
              <a:sym typeface="Gill Sans" charset="0"/>
            </a:endParaRPr>
          </a:p>
        </p:txBody>
      </p:sp>
      <p:cxnSp>
        <p:nvCxnSpPr>
          <p:cNvPr id="3" name="Conector recto 2"/>
          <p:cNvCxnSpPr/>
          <p:nvPr/>
        </p:nvCxnSpPr>
        <p:spPr>
          <a:xfrm flipH="1">
            <a:off x="2792760" y="2276872"/>
            <a:ext cx="6444712" cy="0"/>
          </a:xfrm>
          <a:prstGeom prst="line">
            <a:avLst/>
          </a:prstGeom>
          <a:ln w="12700" cmpd="sng">
            <a:solidFill>
              <a:schemeClr val="tx1">
                <a:lumMod val="50000"/>
                <a:lumOff val="50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366909"/>
      </p:ext>
    </p:extLst>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ppt_x</p:attrName>
                                        </p:attrNameLst>
                                      </p:cBhvr>
                                      <p:tavLst>
                                        <p:tav tm="0">
                                          <p:val>
                                            <p:strVal val="#ppt_x-#ppt_w*1.125000"/>
                                          </p:val>
                                        </p:tav>
                                        <p:tav tm="100000">
                                          <p:val>
                                            <p:strVal val="#ppt_x"/>
                                          </p:val>
                                        </p:tav>
                                      </p:tavLst>
                                    </p:anim>
                                    <p:animEffect transition="in" filter="wipe(right)">
                                      <p:cBhvr>
                                        <p:cTn id="13" dur="500"/>
                                        <p:tgtEl>
                                          <p:spTgt spid="3"/>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4 Conector recto"/>
          <p:cNvCxnSpPr/>
          <p:nvPr/>
        </p:nvCxnSpPr>
        <p:spPr>
          <a:xfrm>
            <a:off x="2509096" y="561017"/>
            <a:ext cx="0" cy="1269696"/>
          </a:xfrm>
          <a:prstGeom prst="line">
            <a:avLst/>
          </a:prstGeom>
          <a:ln w="38100" cmpd="sng">
            <a:solidFill>
              <a:schemeClr val="tx1"/>
            </a:solidFill>
          </a:ln>
          <a:effectLst/>
        </p:spPr>
        <p:style>
          <a:lnRef idx="3">
            <a:schemeClr val="accent2"/>
          </a:lnRef>
          <a:fillRef idx="0">
            <a:schemeClr val="accent2"/>
          </a:fillRef>
          <a:effectRef idx="2">
            <a:schemeClr val="accent2"/>
          </a:effectRef>
          <a:fontRef idx="minor">
            <a:schemeClr val="tx1"/>
          </a:fontRef>
        </p:style>
      </p:cxnSp>
      <p:sp>
        <p:nvSpPr>
          <p:cNvPr id="6" name="Rectangle 5"/>
          <p:cNvSpPr>
            <a:spLocks/>
          </p:cNvSpPr>
          <p:nvPr/>
        </p:nvSpPr>
        <p:spPr bwMode="auto">
          <a:xfrm>
            <a:off x="2792899" y="648000"/>
            <a:ext cx="6480581" cy="5400264"/>
          </a:xfrm>
          <a:prstGeom prst="rect">
            <a:avLst/>
          </a:prstGeom>
          <a:noFill/>
          <a:ln w="12700" cap="flat">
            <a:noFill/>
            <a:miter lim="800000"/>
            <a:headEnd type="none" w="med" len="med"/>
            <a:tailEnd type="none" w="med" len="med"/>
          </a:ln>
        </p:spPr>
        <p:txBody>
          <a:bodyPr lIns="0" tIns="0" rIns="0" bIns="0" anchor="t"/>
          <a:lstStyle/>
          <a:p>
            <a:pPr algn="just">
              <a:lnSpc>
                <a:spcPct val="110000"/>
              </a:lnSpc>
            </a:pPr>
            <a:r>
              <a:rPr lang="en-US" sz="1400" dirty="0">
                <a:solidFill>
                  <a:schemeClr val="tx1">
                    <a:lumMod val="65000"/>
                    <a:lumOff val="35000"/>
                  </a:schemeClr>
                </a:solidFill>
                <a:latin typeface="Arial"/>
                <a:ea typeface="Helvetica Neue Light" charset="0"/>
                <a:cs typeface="Arial"/>
                <a:sym typeface="Helvetica Neue Light" charset="0"/>
              </a:rPr>
              <a:t>Focused mainly on </a:t>
            </a:r>
            <a:r>
              <a:rPr lang="en-US" sz="1400" dirty="0" smtClean="0">
                <a:solidFill>
                  <a:schemeClr val="tx1">
                    <a:lumMod val="65000"/>
                    <a:lumOff val="35000"/>
                  </a:schemeClr>
                </a:solidFill>
                <a:latin typeface="Arial"/>
                <a:ea typeface="Helvetica Neue Light" charset="0"/>
                <a:cs typeface="Arial"/>
                <a:sym typeface="Helvetica Neue Light" charset="0"/>
              </a:rPr>
              <a:t>planning risk studies by </a:t>
            </a:r>
            <a:r>
              <a:rPr lang="en-US" sz="1400" dirty="0">
                <a:solidFill>
                  <a:schemeClr val="tx1">
                    <a:lumMod val="65000"/>
                    <a:lumOff val="35000"/>
                  </a:schemeClr>
                </a:solidFill>
                <a:latin typeface="Arial"/>
                <a:ea typeface="Helvetica Neue Light" charset="0"/>
                <a:cs typeface="Arial"/>
                <a:sym typeface="Helvetica Neue Light" charset="0"/>
              </a:rPr>
              <a:t>landslides are directed to areas of variable range that present a dispersed problem and of different magnitude.</a:t>
            </a:r>
            <a:endParaRPr lang="es-ES" sz="1400" dirty="0" smtClean="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endParaRPr lang="es-ES" sz="1400" dirty="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r>
              <a:rPr lang="en-US" sz="1400" b="1" dirty="0">
                <a:solidFill>
                  <a:schemeClr val="tx1">
                    <a:lumMod val="65000"/>
                    <a:lumOff val="35000"/>
                  </a:schemeClr>
                </a:solidFill>
                <a:latin typeface="Arial"/>
                <a:ea typeface="Helvetica Neue Light" charset="0"/>
                <a:cs typeface="Arial"/>
                <a:sym typeface="Helvetica Neue Light" charset="0"/>
              </a:rPr>
              <a:t>This way of working allows to achieve, among others, the following objectives</a:t>
            </a:r>
            <a:r>
              <a:rPr lang="en-US" sz="1400" b="1" dirty="0" smtClean="0">
                <a:solidFill>
                  <a:schemeClr val="tx1">
                    <a:lumMod val="65000"/>
                    <a:lumOff val="35000"/>
                  </a:schemeClr>
                </a:solidFill>
                <a:latin typeface="Arial"/>
                <a:ea typeface="Helvetica Neue Light" charset="0"/>
                <a:cs typeface="Arial"/>
                <a:sym typeface="Helvetica Neue Light" charset="0"/>
              </a:rPr>
              <a:t>:</a:t>
            </a:r>
          </a:p>
          <a:p>
            <a:pPr algn="just">
              <a:lnSpc>
                <a:spcPct val="110000"/>
              </a:lnSpc>
            </a:pPr>
            <a:endParaRPr lang="es-ES" sz="1400" b="1" dirty="0">
              <a:solidFill>
                <a:schemeClr val="tx1">
                  <a:lumMod val="65000"/>
                  <a:lumOff val="35000"/>
                </a:schemeClr>
              </a:solidFill>
              <a:latin typeface="Arial"/>
              <a:ea typeface="Helvetica Neue Light" charset="0"/>
              <a:cs typeface="Arial"/>
              <a:sym typeface="Helvetica Neue Light" charset="0"/>
            </a:endParaRP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Prioritization of actions: The most sensitive areas are identified for the development of action projects.</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Increased security: The identification of priority areas allows directing the actions to the most conflicting points.</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Reduction of global costs through studies and projects.</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Security optimization </a:t>
            </a:r>
            <a:r>
              <a:rPr lang="en-US" sz="1400" dirty="0" err="1" smtClean="0">
                <a:solidFill>
                  <a:schemeClr val="tx1">
                    <a:lumMod val="65000"/>
                    <a:lumOff val="35000"/>
                  </a:schemeClr>
                </a:solidFill>
                <a:latin typeface="Arial"/>
                <a:ea typeface="Helvetica Neue Light" charset="0"/>
                <a:cs typeface="Arial"/>
                <a:sym typeface="Helvetica Neue Light" charset="0"/>
              </a:rPr>
              <a:t>vs</a:t>
            </a:r>
            <a:r>
              <a:rPr lang="en-US" sz="1400" dirty="0" smtClean="0">
                <a:solidFill>
                  <a:schemeClr val="tx1">
                    <a:lumMod val="65000"/>
                    <a:lumOff val="35000"/>
                  </a:schemeClr>
                </a:solidFill>
                <a:latin typeface="Arial"/>
                <a:ea typeface="Helvetica Neue Light" charset="0"/>
                <a:cs typeface="Arial"/>
                <a:sym typeface="Helvetica Neue Light" charset="0"/>
              </a:rPr>
              <a:t> </a:t>
            </a:r>
            <a:r>
              <a:rPr lang="en-US" sz="1400" dirty="0">
                <a:solidFill>
                  <a:schemeClr val="tx1">
                    <a:lumMod val="65000"/>
                    <a:lumOff val="35000"/>
                  </a:schemeClr>
                </a:solidFill>
                <a:latin typeface="Arial"/>
                <a:ea typeface="Helvetica Neue Light" charset="0"/>
                <a:cs typeface="Arial"/>
                <a:sym typeface="Helvetica Neue Light" charset="0"/>
              </a:rPr>
              <a:t>costs.</a:t>
            </a:r>
            <a:endParaRPr lang="es-ES" sz="1400" dirty="0" smtClean="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endParaRPr lang="es-ES" sz="1400" dirty="0" smtClean="0">
              <a:solidFill>
                <a:schemeClr val="tx1">
                  <a:lumMod val="65000"/>
                  <a:lumOff val="35000"/>
                </a:schemeClr>
              </a:solidFill>
              <a:latin typeface="Arial"/>
              <a:ea typeface="Helvetica Neue Light" charset="0"/>
              <a:cs typeface="Arial"/>
              <a:sym typeface="Helvetica Neue Light" charset="0"/>
            </a:endParaRPr>
          </a:p>
        </p:txBody>
      </p:sp>
      <p:pic>
        <p:nvPicPr>
          <p:cNvPr id="2" name="Imagen 1" descr="peligrosidad_render2.jpg"/>
          <p:cNvPicPr>
            <a:picLocks noChangeAspect="1"/>
          </p:cNvPicPr>
          <p:nvPr/>
        </p:nvPicPr>
        <p:blipFill rotWithShape="1">
          <a:blip r:embed="rId2">
            <a:extLst>
              <a:ext uri="{28A0092B-C50C-407E-A947-70E740481C1C}">
                <a14:useLocalDpi xmlns:a14="http://schemas.microsoft.com/office/drawing/2010/main" val="0"/>
              </a:ext>
            </a:extLst>
          </a:blip>
          <a:srcRect l="40454" r="27941"/>
          <a:stretch/>
        </p:blipFill>
        <p:spPr>
          <a:xfrm>
            <a:off x="-132598" y="0"/>
            <a:ext cx="2709334" cy="6858000"/>
          </a:xfrm>
          <a:prstGeom prst="rect">
            <a:avLst/>
          </a:prstGeom>
        </p:spPr>
      </p:pic>
      <p:grpSp>
        <p:nvGrpSpPr>
          <p:cNvPr id="20" name="19 Grupo"/>
          <p:cNvGrpSpPr/>
          <p:nvPr/>
        </p:nvGrpSpPr>
        <p:grpSpPr>
          <a:xfrm>
            <a:off x="3152800" y="4267606"/>
            <a:ext cx="1780817" cy="1465650"/>
            <a:chOff x="-680192" y="199977"/>
            <a:chExt cx="4205438" cy="3364351"/>
          </a:xfrm>
          <a:effectLst/>
        </p:grpSpPr>
        <p:pic>
          <p:nvPicPr>
            <p:cNvPr id="14" name="13 Imagen" descr="peligrosidad_render4.jpg"/>
            <p:cNvPicPr>
              <a:picLocks noChangeAspect="1"/>
            </p:cNvPicPr>
            <p:nvPr/>
          </p:nvPicPr>
          <p:blipFill>
            <a:blip r:embed="rId3" cstate="print"/>
            <a:stretch>
              <a:fillRect/>
            </a:stretch>
          </p:blipFill>
          <p:spPr>
            <a:xfrm>
              <a:off x="-680192" y="199977"/>
              <a:ext cx="4205438" cy="3364351"/>
            </a:xfrm>
            <a:prstGeom prst="roundRect">
              <a:avLst>
                <a:gd name="adj" fmla="val 0"/>
              </a:avLst>
            </a:prstGeom>
            <a:blipFill>
              <a:blip r:embed="rId4" cstate="print"/>
              <a:stretch>
                <a:fillRect/>
              </a:stretch>
            </a:blipFill>
            <a:ln w="57150" cap="flat" cmpd="sng" algn="ctr">
              <a:solidFill>
                <a:schemeClr val="bg1">
                  <a:lumMod val="75000"/>
                </a:schemeClr>
              </a:solidFill>
              <a:prstDash val="solid"/>
              <a:round/>
              <a:headEnd type="none" w="med" len="med"/>
              <a:tailEnd type="none" w="med" len="med"/>
            </a:ln>
            <a:effectLst/>
          </p:spPr>
        </p:pic>
        <p:pic>
          <p:nvPicPr>
            <p:cNvPr id="16" name="15 Imagen" descr="leyenda peligrosidad.jpg"/>
            <p:cNvPicPr>
              <a:picLocks noChangeAspect="1"/>
            </p:cNvPicPr>
            <p:nvPr/>
          </p:nvPicPr>
          <p:blipFill>
            <a:blip r:embed="rId5" cstate="print"/>
            <a:stretch>
              <a:fillRect/>
            </a:stretch>
          </p:blipFill>
          <p:spPr>
            <a:xfrm>
              <a:off x="230217" y="348406"/>
              <a:ext cx="989515" cy="733855"/>
            </a:xfrm>
            <a:prstGeom prst="rect">
              <a:avLst/>
            </a:prstGeom>
            <a:blipFill>
              <a:blip r:embed="rId4" cstate="print"/>
              <a:stretch>
                <a:fillRect/>
              </a:stretch>
            </a:blipFill>
            <a:ln w="57150" cap="flat" cmpd="sng" algn="ctr">
              <a:noFill/>
              <a:prstDash val="solid"/>
              <a:round/>
              <a:headEnd type="none" w="med" len="med"/>
              <a:tailEnd type="none" w="med" len="med"/>
            </a:ln>
            <a:effectLst/>
          </p:spPr>
        </p:pic>
      </p:grpSp>
      <p:grpSp>
        <p:nvGrpSpPr>
          <p:cNvPr id="19" name="18 Grupo"/>
          <p:cNvGrpSpPr/>
          <p:nvPr/>
        </p:nvGrpSpPr>
        <p:grpSpPr>
          <a:xfrm>
            <a:off x="7113240" y="4258703"/>
            <a:ext cx="1889315" cy="1483512"/>
            <a:chOff x="10963243" y="4483165"/>
            <a:chExt cx="2968545" cy="2374835"/>
          </a:xfrm>
          <a:effectLst/>
        </p:grpSpPr>
        <p:pic>
          <p:nvPicPr>
            <p:cNvPr id="15" name="14 Imagen" descr="RIESGO_render1.jpg"/>
            <p:cNvPicPr>
              <a:picLocks noChangeAspect="1"/>
            </p:cNvPicPr>
            <p:nvPr/>
          </p:nvPicPr>
          <p:blipFill>
            <a:blip r:embed="rId6" cstate="print"/>
            <a:stretch>
              <a:fillRect/>
            </a:stretch>
          </p:blipFill>
          <p:spPr>
            <a:xfrm>
              <a:off x="10963243" y="4483165"/>
              <a:ext cx="2968545" cy="2374835"/>
            </a:xfrm>
            <a:prstGeom prst="roundRect">
              <a:avLst>
                <a:gd name="adj" fmla="val 0"/>
              </a:avLst>
            </a:prstGeom>
            <a:blipFill>
              <a:blip r:embed="rId4" cstate="print"/>
              <a:stretch>
                <a:fillRect/>
              </a:stretch>
            </a:blipFill>
            <a:ln w="57150" cap="flat" cmpd="sng" algn="ctr">
              <a:solidFill>
                <a:schemeClr val="bg1">
                  <a:lumMod val="75000"/>
                </a:schemeClr>
              </a:solidFill>
              <a:prstDash val="solid"/>
              <a:round/>
              <a:headEnd type="none" w="med" len="med"/>
              <a:tailEnd type="none" w="med" len="med"/>
            </a:ln>
            <a:effectLst/>
          </p:spPr>
        </p:pic>
        <p:pic>
          <p:nvPicPr>
            <p:cNvPr id="17" name="16 Imagen" descr="leyenda RIESGO.jpg"/>
            <p:cNvPicPr>
              <a:picLocks noChangeAspect="1"/>
            </p:cNvPicPr>
            <p:nvPr/>
          </p:nvPicPr>
          <p:blipFill>
            <a:blip r:embed="rId7" cstate="print"/>
            <a:stretch>
              <a:fillRect/>
            </a:stretch>
          </p:blipFill>
          <p:spPr>
            <a:xfrm>
              <a:off x="11173539" y="6108796"/>
              <a:ext cx="645562" cy="565437"/>
            </a:xfrm>
            <a:prstGeom prst="rect">
              <a:avLst/>
            </a:prstGeom>
            <a:blipFill>
              <a:blip r:embed="rId4" cstate="print"/>
              <a:stretch>
                <a:fillRect/>
              </a:stretch>
            </a:blipFill>
            <a:ln w="57150" cap="flat" cmpd="sng" algn="ctr">
              <a:noFill/>
              <a:prstDash val="solid"/>
              <a:round/>
              <a:headEnd type="none" w="med" len="med"/>
              <a:tailEnd type="none" w="med" len="med"/>
            </a:ln>
            <a:effectLst/>
          </p:spPr>
        </p:pic>
      </p:grpSp>
      <p:sp>
        <p:nvSpPr>
          <p:cNvPr id="28" name="27 Rectángulo redondeado"/>
          <p:cNvSpPr/>
          <p:nvPr/>
        </p:nvSpPr>
        <p:spPr bwMode="auto">
          <a:xfrm>
            <a:off x="5097016" y="4231264"/>
            <a:ext cx="1852964" cy="1531662"/>
          </a:xfrm>
          <a:prstGeom prst="roundRect">
            <a:avLst>
              <a:gd name="adj" fmla="val 0"/>
            </a:avLst>
          </a:prstGeom>
          <a:blipFill>
            <a:blip r:embed="rId4" cstate="print"/>
            <a:stretch>
              <a:fillRect/>
            </a:stretch>
          </a:blipFill>
          <a:ln w="5715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ES" sz="4200" b="0" i="0" u="none" strike="noStrike" cap="none" normalizeH="0" baseline="0" smtClean="0">
              <a:ln>
                <a:solidFill>
                  <a:schemeClr val="bg1">
                    <a:lumMod val="75000"/>
                  </a:schemeClr>
                </a:solid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9" name="Rectangle 5"/>
          <p:cNvSpPr>
            <a:spLocks/>
          </p:cNvSpPr>
          <p:nvPr/>
        </p:nvSpPr>
        <p:spPr bwMode="auto">
          <a:xfrm>
            <a:off x="4088904" y="1412776"/>
            <a:ext cx="4536504" cy="1296144"/>
          </a:xfrm>
          <a:prstGeom prst="rect">
            <a:avLst/>
          </a:prstGeom>
          <a:noFill/>
          <a:ln w="12700" cap="flat">
            <a:noFill/>
            <a:miter lim="800000"/>
            <a:headEnd type="none" w="med" len="med"/>
            <a:tailEnd type="none" w="med" len="med"/>
          </a:ln>
        </p:spPr>
        <p:txBody>
          <a:bodyPr lIns="0" tIns="0" rIns="0" bIns="0" anchor="ctr"/>
          <a:lstStyle/>
          <a:p>
            <a:pPr algn="just"/>
            <a:endParaRPr lang="es-ES" sz="1600" dirty="0" smtClean="0">
              <a:solidFill>
                <a:schemeClr val="tx1">
                  <a:lumMod val="65000"/>
                  <a:lumOff val="35000"/>
                </a:schemeClr>
              </a:solidFill>
              <a:latin typeface="Helvetica Neue Light" charset="0"/>
              <a:ea typeface="Helvetica Neue Light" charset="0"/>
              <a:cs typeface="Helvetica Neue Light" charset="0"/>
              <a:sym typeface="Helvetica Neue Light" charset="0"/>
            </a:endParaRPr>
          </a:p>
        </p:txBody>
      </p:sp>
      <p:sp>
        <p:nvSpPr>
          <p:cNvPr id="22" name="Rectangle 4"/>
          <p:cNvSpPr>
            <a:spLocks/>
          </p:cNvSpPr>
          <p:nvPr/>
        </p:nvSpPr>
        <p:spPr bwMode="auto">
          <a:xfrm>
            <a:off x="-303583" y="508353"/>
            <a:ext cx="2880319" cy="1475998"/>
          </a:xfrm>
          <a:prstGeom prst="rect">
            <a:avLst/>
          </a:prstGeom>
          <a:solidFill>
            <a:srgbClr val="FFFFFF"/>
          </a:solidFill>
          <a:ln w="12700" cap="flat">
            <a:noFill/>
            <a:miter lim="800000"/>
            <a:headEnd type="none" w="med" len="med"/>
            <a:tailEnd type="none" w="med" len="med"/>
          </a:ln>
          <a:effectLst>
            <a:outerShdw blurRad="28575" dist="38100" dir="2700000" algn="tl" rotWithShape="0">
              <a:schemeClr val="bg1"/>
            </a:outerShdw>
          </a:effectLst>
        </p:spPr>
        <p:txBody>
          <a:bodyPr lIns="0" tIns="0" rIns="0" bIns="0" anchor="ctr"/>
          <a:lstStyle/>
          <a:p>
            <a:pPr algn="r"/>
            <a:endParaRPr lang="es-ES" sz="2400" b="1" dirty="0" smtClean="0">
              <a:solidFill>
                <a:schemeClr val="tx1">
                  <a:lumMod val="75000"/>
                  <a:lumOff val="25000"/>
                </a:schemeClr>
              </a:solidFill>
              <a:latin typeface="Arial"/>
              <a:ea typeface="Gill Sans" charset="0"/>
              <a:cs typeface="Arial"/>
              <a:sym typeface="Gill Sans" charset="0"/>
            </a:endParaRPr>
          </a:p>
          <a:p>
            <a:pPr algn="r">
              <a:lnSpc>
                <a:spcPct val="80000"/>
              </a:lnSpc>
            </a:pPr>
            <a:r>
              <a:rPr lang="en-US" sz="2400" b="1" dirty="0" smtClean="0">
                <a:solidFill>
                  <a:schemeClr val="tx1">
                    <a:lumMod val="75000"/>
                    <a:lumOff val="25000"/>
                  </a:schemeClr>
                </a:solidFill>
                <a:latin typeface="Arial"/>
                <a:ea typeface="Gill Sans" charset="0"/>
                <a:cs typeface="Arial"/>
                <a:sym typeface="Gill Sans" charset="0"/>
              </a:rPr>
              <a:t>RISK STUDIES</a:t>
            </a:r>
            <a:endParaRPr lang="en-US" sz="2400" b="1" dirty="0">
              <a:solidFill>
                <a:schemeClr val="tx1">
                  <a:lumMod val="75000"/>
                  <a:lumOff val="25000"/>
                </a:schemeClr>
              </a:solidFill>
              <a:latin typeface="Arial"/>
              <a:ea typeface="Gill Sans" charset="0"/>
              <a:cs typeface="Arial"/>
              <a:sym typeface="Gill Sans" charset="0"/>
            </a:endParaRPr>
          </a:p>
          <a:p>
            <a:pPr algn="r">
              <a:lnSpc>
                <a:spcPct val="80000"/>
              </a:lnSpc>
            </a:pPr>
            <a:r>
              <a:rPr lang="en-US" sz="2400" dirty="0">
                <a:solidFill>
                  <a:schemeClr val="tx1">
                    <a:lumMod val="75000"/>
                    <a:lumOff val="25000"/>
                  </a:schemeClr>
                </a:solidFill>
                <a:latin typeface="Arial"/>
                <a:ea typeface="Gill Sans" charset="0"/>
                <a:cs typeface="Arial"/>
                <a:sym typeface="Gill Sans" charset="0"/>
              </a:rPr>
              <a:t>Against </a:t>
            </a:r>
            <a:endParaRPr lang="en-US" sz="2400" dirty="0" smtClean="0">
              <a:solidFill>
                <a:schemeClr val="tx1">
                  <a:lumMod val="75000"/>
                  <a:lumOff val="25000"/>
                </a:schemeClr>
              </a:solidFill>
              <a:latin typeface="Arial"/>
              <a:ea typeface="Gill Sans" charset="0"/>
              <a:cs typeface="Arial"/>
              <a:sym typeface="Gill Sans" charset="0"/>
            </a:endParaRPr>
          </a:p>
          <a:p>
            <a:pPr algn="r">
              <a:lnSpc>
                <a:spcPct val="80000"/>
              </a:lnSpc>
            </a:pPr>
            <a:r>
              <a:rPr lang="en-US" sz="2400" dirty="0" smtClean="0">
                <a:solidFill>
                  <a:schemeClr val="tx1">
                    <a:lumMod val="75000"/>
                    <a:lumOff val="25000"/>
                  </a:schemeClr>
                </a:solidFill>
                <a:latin typeface="Arial"/>
                <a:ea typeface="Gill Sans" charset="0"/>
                <a:cs typeface="Arial"/>
                <a:sym typeface="Gill Sans" charset="0"/>
              </a:rPr>
              <a:t>landslides</a:t>
            </a:r>
            <a:endParaRPr lang="es-ES" sz="2000" dirty="0">
              <a:solidFill>
                <a:schemeClr val="tx1">
                  <a:lumMod val="75000"/>
                  <a:lumOff val="25000"/>
                </a:schemeClr>
              </a:solidFill>
              <a:latin typeface="Arial"/>
              <a:ea typeface="Gill Sans" charset="0"/>
              <a:cs typeface="Arial"/>
              <a:sym typeface="Gill Sans" charset="0"/>
            </a:endParaRPr>
          </a:p>
        </p:txBody>
      </p:sp>
    </p:spTree>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ppt_x</p:attrName>
                                        </p:attrNameLst>
                                      </p:cBhvr>
                                      <p:tavLst>
                                        <p:tav tm="0">
                                          <p:val>
                                            <p:strVal val="#ppt_x-#ppt_w*1.125000"/>
                                          </p:val>
                                        </p:tav>
                                        <p:tav tm="100000">
                                          <p:val>
                                            <p:strVal val="#ppt_x"/>
                                          </p:val>
                                        </p:tav>
                                      </p:tavLst>
                                    </p:anim>
                                    <p:animEffect transition="in" filter="wipe(right)">
                                      <p:cBhvr>
                                        <p:cTn id="13" dur="500"/>
                                        <p:tgtEl>
                                          <p:spTgt spid="20"/>
                                        </p:tgtEl>
                                      </p:cBhvr>
                                    </p:animEffect>
                                  </p:childTnLst>
                                </p:cTn>
                              </p:par>
                            </p:childTnLst>
                          </p:cTn>
                        </p:par>
                        <p:par>
                          <p:cTn id="14" fill="hold">
                            <p:stCondLst>
                              <p:cond delay="1000"/>
                            </p:stCondLst>
                            <p:childTnLst>
                              <p:par>
                                <p:cTn id="15" presetID="12" presetClass="entr" presetSubtype="8"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ppt_x</p:attrName>
                                        </p:attrNameLst>
                                      </p:cBhvr>
                                      <p:tavLst>
                                        <p:tav tm="0">
                                          <p:val>
                                            <p:strVal val="#ppt_x-#ppt_w*1.125000"/>
                                          </p:val>
                                        </p:tav>
                                        <p:tav tm="100000">
                                          <p:val>
                                            <p:strVal val="#ppt_x"/>
                                          </p:val>
                                        </p:tav>
                                      </p:tavLst>
                                    </p:anim>
                                    <p:animEffect transition="in" filter="wipe(right)">
                                      <p:cBhvr>
                                        <p:cTn id="18" dur="500"/>
                                        <p:tgtEl>
                                          <p:spTgt spid="28"/>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ppt_x</p:attrName>
                                        </p:attrNameLst>
                                      </p:cBhvr>
                                      <p:tavLst>
                                        <p:tav tm="0">
                                          <p:val>
                                            <p:strVal val="#ppt_x-#ppt_w*1.125000"/>
                                          </p:val>
                                        </p:tav>
                                        <p:tav tm="100000">
                                          <p:val>
                                            <p:strVal val="#ppt_x"/>
                                          </p:val>
                                        </p:tav>
                                      </p:tavLst>
                                    </p:anim>
                                    <p:animEffect transition="in" filter="wipe(righ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4 Conector recto"/>
          <p:cNvCxnSpPr/>
          <p:nvPr/>
        </p:nvCxnSpPr>
        <p:spPr>
          <a:xfrm>
            <a:off x="2509096" y="503120"/>
            <a:ext cx="0" cy="981664"/>
          </a:xfrm>
          <a:prstGeom prst="line">
            <a:avLst/>
          </a:prstGeom>
          <a:ln w="38100" cmpd="sng">
            <a:solidFill>
              <a:schemeClr val="tx1">
                <a:lumMod val="75000"/>
                <a:lumOff val="25000"/>
              </a:schemeClr>
            </a:solidFill>
          </a:ln>
          <a:effectLst/>
        </p:spPr>
        <p:style>
          <a:lnRef idx="3">
            <a:schemeClr val="accent2"/>
          </a:lnRef>
          <a:fillRef idx="0">
            <a:schemeClr val="accent2"/>
          </a:fillRef>
          <a:effectRef idx="2">
            <a:schemeClr val="accent2"/>
          </a:effectRef>
          <a:fontRef idx="minor">
            <a:schemeClr val="tx1"/>
          </a:fontRef>
        </p:style>
      </p:cxnSp>
      <p:sp>
        <p:nvSpPr>
          <p:cNvPr id="16" name="Rectangle 5"/>
          <p:cNvSpPr>
            <a:spLocks/>
          </p:cNvSpPr>
          <p:nvPr/>
        </p:nvSpPr>
        <p:spPr bwMode="auto">
          <a:xfrm>
            <a:off x="2818569" y="640808"/>
            <a:ext cx="6480750" cy="5400568"/>
          </a:xfrm>
          <a:prstGeom prst="rect">
            <a:avLst/>
          </a:prstGeom>
          <a:noFill/>
          <a:ln w="12700" cap="flat">
            <a:noFill/>
            <a:miter lim="800000"/>
            <a:headEnd type="none" w="med" len="med"/>
            <a:tailEnd type="none" w="med" len="med"/>
          </a:ln>
        </p:spPr>
        <p:txBody>
          <a:bodyPr lIns="0" tIns="0" rIns="0" bIns="0" anchor="t"/>
          <a:lstStyle/>
          <a:p>
            <a:pPr algn="just">
              <a:lnSpc>
                <a:spcPct val="110000"/>
              </a:lnSpc>
            </a:pPr>
            <a:r>
              <a:rPr lang="en-US" sz="1400" dirty="0">
                <a:solidFill>
                  <a:schemeClr val="tx1">
                    <a:lumMod val="65000"/>
                    <a:lumOff val="35000"/>
                  </a:schemeClr>
                </a:solidFill>
                <a:latin typeface="Arial"/>
                <a:ea typeface="Helvetica Neue Light" charset="0"/>
                <a:cs typeface="Arial"/>
                <a:sym typeface="Helvetica Neue Light" charset="0"/>
              </a:rPr>
              <a:t>The purpose of these works is to define and evaluate the actions necessary to minimize the risks caused by possible landslides. For this, several solutions or alternatives are provided to be able to select the one that is best adapted in time, budget and maintenance</a:t>
            </a:r>
            <a:r>
              <a:rPr lang="en-US" sz="1400" dirty="0" smtClean="0">
                <a:solidFill>
                  <a:schemeClr val="tx1">
                    <a:lumMod val="65000"/>
                    <a:lumOff val="35000"/>
                  </a:schemeClr>
                </a:solidFill>
                <a:latin typeface="Arial"/>
                <a:ea typeface="Helvetica Neue Light" charset="0"/>
                <a:cs typeface="Arial"/>
                <a:sym typeface="Helvetica Neue Light" charset="0"/>
              </a:rPr>
              <a:t>.</a:t>
            </a:r>
            <a:endParaRPr lang="es-ES" sz="1400" dirty="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endParaRPr lang="es-ES" sz="1400" b="1" dirty="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r>
              <a:rPr lang="en-US" sz="1400" b="1" dirty="0">
                <a:solidFill>
                  <a:schemeClr val="tx1">
                    <a:lumMod val="65000"/>
                    <a:lumOff val="35000"/>
                  </a:schemeClr>
                </a:solidFill>
                <a:latin typeface="Arial"/>
                <a:ea typeface="Helvetica Neue Light" charset="0"/>
                <a:cs typeface="Arial"/>
                <a:sym typeface="Helvetica Neue Light" charset="0"/>
              </a:rPr>
              <a:t>The quality of our work is supported by the following pillars:</a:t>
            </a:r>
            <a:endParaRPr lang="es-ES" sz="1400" b="1" dirty="0" smtClean="0">
              <a:solidFill>
                <a:schemeClr val="tx1">
                  <a:lumMod val="65000"/>
                  <a:lumOff val="35000"/>
                </a:schemeClr>
              </a:solidFill>
              <a:latin typeface="Arial"/>
              <a:ea typeface="Helvetica Neue Light" charset="0"/>
              <a:cs typeface="Arial"/>
              <a:sym typeface="Helvetica Neue Light" charset="0"/>
            </a:endParaRPr>
          </a:p>
          <a:p>
            <a:pPr algn="just">
              <a:lnSpc>
                <a:spcPct val="110000"/>
              </a:lnSpc>
            </a:pPr>
            <a:endParaRPr lang="es-ES" sz="1400" b="1" dirty="0">
              <a:solidFill>
                <a:schemeClr val="tx1">
                  <a:lumMod val="65000"/>
                  <a:lumOff val="35000"/>
                </a:schemeClr>
              </a:solidFill>
              <a:latin typeface="Arial"/>
              <a:ea typeface="Helvetica Neue Light" charset="0"/>
              <a:cs typeface="Arial"/>
              <a:sym typeface="Helvetica Neue Light" charset="0"/>
            </a:endParaRP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Experience.</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Accuracy of the data. High precision surveying equipment.</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Balance security / cost. Studies of different types of solutions.</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Analysis of detail. Detailed </a:t>
            </a:r>
            <a:r>
              <a:rPr lang="en-US" sz="1400" dirty="0" err="1">
                <a:solidFill>
                  <a:schemeClr val="tx1">
                    <a:lumMod val="65000"/>
                    <a:lumOff val="35000"/>
                  </a:schemeClr>
                </a:solidFill>
                <a:latin typeface="Arial"/>
                <a:ea typeface="Helvetica Neue Light" charset="0"/>
                <a:cs typeface="Arial"/>
                <a:sym typeface="Helvetica Neue Light" charset="0"/>
              </a:rPr>
              <a:t>sectorization</a:t>
            </a:r>
            <a:r>
              <a:rPr lang="en-US" sz="1400" dirty="0">
                <a:solidFill>
                  <a:schemeClr val="tx1">
                    <a:lumMod val="65000"/>
                    <a:lumOff val="35000"/>
                  </a:schemeClr>
                </a:solidFill>
                <a:latin typeface="Arial"/>
                <a:ea typeface="Helvetica Neue Light" charset="0"/>
                <a:cs typeface="Arial"/>
                <a:sym typeface="Helvetica Neue Light" charset="0"/>
              </a:rPr>
              <a:t> of problems.</a:t>
            </a:r>
            <a:endParaRPr lang="es-ES" sz="1400" dirty="0">
              <a:solidFill>
                <a:schemeClr val="tx1">
                  <a:lumMod val="65000"/>
                  <a:lumOff val="35000"/>
                </a:schemeClr>
              </a:solidFill>
              <a:latin typeface="Arial"/>
              <a:ea typeface="Helvetica Neue Light" charset="0"/>
              <a:cs typeface="Arial"/>
              <a:sym typeface="Helvetica Neue Light" charset="0"/>
            </a:endParaRP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r="43000"/>
          <a:stretch/>
        </p:blipFill>
        <p:spPr>
          <a:xfrm>
            <a:off x="-430731" y="0"/>
            <a:ext cx="3007467" cy="6858000"/>
          </a:xfrm>
          <a:prstGeom prst="rect">
            <a:avLst/>
          </a:prstGeom>
        </p:spPr>
      </p:pic>
      <p:sp>
        <p:nvSpPr>
          <p:cNvPr id="7" name="Rectangle 4"/>
          <p:cNvSpPr>
            <a:spLocks/>
          </p:cNvSpPr>
          <p:nvPr/>
        </p:nvSpPr>
        <p:spPr bwMode="auto">
          <a:xfrm>
            <a:off x="-519608" y="509041"/>
            <a:ext cx="3096344" cy="1198860"/>
          </a:xfrm>
          <a:prstGeom prst="rect">
            <a:avLst/>
          </a:prstGeom>
          <a:solidFill>
            <a:srgbClr val="FFFFFF"/>
          </a:solidFill>
          <a:ln w="12700" cap="flat">
            <a:noFill/>
            <a:miter lim="800000"/>
            <a:headEnd type="none" w="med" len="med"/>
            <a:tailEnd type="none" w="med" len="med"/>
          </a:ln>
        </p:spPr>
        <p:txBody>
          <a:bodyPr lIns="0" tIns="0" rIns="0" bIns="0" anchor="ctr"/>
          <a:lstStyle/>
          <a:p>
            <a:pPr algn="r">
              <a:lnSpc>
                <a:spcPct val="80000"/>
              </a:lnSpc>
            </a:pPr>
            <a:r>
              <a:rPr lang="es-ES" sz="2400" b="1" dirty="0">
                <a:solidFill>
                  <a:srgbClr val="404040"/>
                </a:solidFill>
                <a:latin typeface="Arial"/>
                <a:ea typeface="Gill Sans" charset="0"/>
                <a:cs typeface="Arial"/>
                <a:sym typeface="Gill Sans" charset="0"/>
              </a:rPr>
              <a:t>STUDIES AND PROJECTS</a:t>
            </a:r>
          </a:p>
        </p:txBody>
      </p:sp>
    </p:spTree>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11 Conector recto"/>
          <p:cNvCxnSpPr/>
          <p:nvPr/>
        </p:nvCxnSpPr>
        <p:spPr>
          <a:xfrm>
            <a:off x="9561512" y="2996952"/>
            <a:ext cx="0" cy="6480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9561512" y="3212976"/>
            <a:ext cx="344488" cy="230832"/>
          </a:xfrm>
          <a:prstGeom prst="rect">
            <a:avLst/>
          </a:prstGeom>
          <a:noFill/>
        </p:spPr>
        <p:txBody>
          <a:bodyPr wrap="square" rtlCol="0">
            <a:spAutoFit/>
          </a:bodyPr>
          <a:lstStyle/>
          <a:p>
            <a:r>
              <a:rPr lang="es-ES" sz="900" dirty="0" smtClean="0">
                <a:solidFill>
                  <a:schemeClr val="tx1">
                    <a:lumMod val="50000"/>
                    <a:lumOff val="50000"/>
                  </a:schemeClr>
                </a:solidFill>
              </a:rPr>
              <a:t>06</a:t>
            </a:r>
            <a:endParaRPr lang="es-ES" sz="900" dirty="0">
              <a:solidFill>
                <a:schemeClr val="tx1">
                  <a:lumMod val="50000"/>
                  <a:lumOff val="50000"/>
                </a:schemeClr>
              </a:solidFill>
            </a:endParaRPr>
          </a:p>
        </p:txBody>
      </p:sp>
      <p:pic>
        <p:nvPicPr>
          <p:cNvPr id="8" name="7 Imagen" descr="MEMO0003.JPG"/>
          <p:cNvPicPr>
            <a:picLocks noChangeAspect="1"/>
          </p:cNvPicPr>
          <p:nvPr/>
        </p:nvPicPr>
        <p:blipFill>
          <a:blip r:embed="rId2" cstate="print"/>
          <a:stretch>
            <a:fillRect/>
          </a:stretch>
        </p:blipFill>
        <p:spPr>
          <a:xfrm>
            <a:off x="0" y="1982"/>
            <a:ext cx="9906000" cy="6955409"/>
          </a:xfrm>
          <a:prstGeom prst="rect">
            <a:avLst/>
          </a:prstGeom>
        </p:spPr>
      </p:pic>
      <p:sp>
        <p:nvSpPr>
          <p:cNvPr id="34" name="Rectangle 4"/>
          <p:cNvSpPr>
            <a:spLocks/>
          </p:cNvSpPr>
          <p:nvPr/>
        </p:nvSpPr>
        <p:spPr bwMode="auto">
          <a:xfrm>
            <a:off x="128464" y="5517232"/>
            <a:ext cx="8197105" cy="1008112"/>
          </a:xfrm>
          <a:prstGeom prst="rect">
            <a:avLst/>
          </a:prstGeom>
          <a:noFill/>
          <a:ln w="12700" cap="flat">
            <a:noFill/>
            <a:miter lim="800000"/>
            <a:headEnd type="none" w="med" len="med"/>
            <a:tailEnd type="none" w="med" len="med"/>
          </a:ln>
          <a:effectLst>
            <a:outerShdw blurRad="50800" dist="38100" dir="5400000" algn="t" rotWithShape="0">
              <a:prstClr val="black"/>
            </a:outerShdw>
          </a:effectLst>
        </p:spPr>
        <p:txBody>
          <a:bodyPr lIns="0" tIns="0" rIns="0" bIns="0" anchor="t"/>
          <a:lstStyle/>
          <a:p>
            <a:pPr algn="r">
              <a:lnSpc>
                <a:spcPct val="80000"/>
              </a:lnSpc>
            </a:pPr>
            <a:r>
              <a:rPr lang="es-ES" sz="4000" b="1" spc="-150" dirty="0">
                <a:solidFill>
                  <a:schemeClr val="bg1"/>
                </a:solidFill>
                <a:effectLst>
                  <a:outerShdw blurRad="50800" dist="38100" dir="2700000" algn="tl" rotWithShape="0">
                    <a:prstClr val="black">
                      <a:alpha val="40000"/>
                    </a:prstClr>
                  </a:outerShdw>
                </a:effectLst>
                <a:latin typeface="Arial"/>
                <a:ea typeface="Gill Sans" charset="0"/>
                <a:cs typeface="Arial"/>
              </a:rPr>
              <a:t>THE PROTECTION</a:t>
            </a:r>
            <a:endParaRPr lang="es-ES" sz="4000" b="1" spc="-150" dirty="0" smtClean="0">
              <a:solidFill>
                <a:schemeClr val="bg1"/>
              </a:solidFill>
              <a:effectLst>
                <a:outerShdw blurRad="50800" dist="38100" dir="2700000" algn="tl" rotWithShape="0">
                  <a:prstClr val="black">
                    <a:alpha val="40000"/>
                  </a:prstClr>
                </a:outerShdw>
              </a:effectLst>
              <a:latin typeface="Arial"/>
              <a:ea typeface="Gill Sans" charset="0"/>
              <a:cs typeface="Arial"/>
            </a:endParaRPr>
          </a:p>
        </p:txBody>
      </p:sp>
      <p:cxnSp>
        <p:nvCxnSpPr>
          <p:cNvPr id="35" name="4 Conector recto"/>
          <p:cNvCxnSpPr/>
          <p:nvPr/>
        </p:nvCxnSpPr>
        <p:spPr>
          <a:xfrm>
            <a:off x="8481392" y="4769768"/>
            <a:ext cx="0" cy="2088232"/>
          </a:xfrm>
          <a:prstGeom prst="line">
            <a:avLst/>
          </a:prstGeom>
          <a:ln w="38100" cmpd="sng">
            <a:solidFill>
              <a:schemeClr val="bg1"/>
            </a:solidFill>
          </a:ln>
          <a:effectLst>
            <a:outerShdw blurRad="50800" dist="38100" dir="10800000" algn="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Tree>
  </p:cSld>
  <p:clrMapOvr>
    <a:masterClrMapping/>
  </p:clrMapOvr>
  <p:transition spd="slow" advClick="0" advTm="4000">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4 Conector recto"/>
          <p:cNvCxnSpPr/>
          <p:nvPr/>
        </p:nvCxnSpPr>
        <p:spPr>
          <a:xfrm>
            <a:off x="2509096" y="503120"/>
            <a:ext cx="0" cy="693632"/>
          </a:xfrm>
          <a:prstGeom prst="line">
            <a:avLst/>
          </a:prstGeom>
          <a:ln w="38100" cmpd="sng">
            <a:solidFill>
              <a:schemeClr val="tx1">
                <a:lumMod val="75000"/>
                <a:lumOff val="25000"/>
              </a:schemeClr>
            </a:solidFill>
          </a:ln>
          <a:effectLst/>
        </p:spPr>
        <p:style>
          <a:lnRef idx="3">
            <a:schemeClr val="accent2"/>
          </a:lnRef>
          <a:fillRef idx="0">
            <a:schemeClr val="accent2"/>
          </a:fillRef>
          <a:effectRef idx="2">
            <a:schemeClr val="accent2"/>
          </a:effectRef>
          <a:fontRef idx="minor">
            <a:schemeClr val="tx1"/>
          </a:fontRef>
        </p:style>
      </p:cxnSp>
      <p:sp>
        <p:nvSpPr>
          <p:cNvPr id="21" name="Rectangle 5"/>
          <p:cNvSpPr>
            <a:spLocks/>
          </p:cNvSpPr>
          <p:nvPr/>
        </p:nvSpPr>
        <p:spPr bwMode="auto">
          <a:xfrm>
            <a:off x="2792760" y="664559"/>
            <a:ext cx="6480000" cy="5400000"/>
          </a:xfrm>
          <a:prstGeom prst="rect">
            <a:avLst/>
          </a:prstGeom>
          <a:noFill/>
          <a:ln w="12700" cap="flat">
            <a:noFill/>
            <a:miter lim="800000"/>
            <a:headEnd type="none" w="med" len="med"/>
            <a:tailEnd type="none" w="med" len="med"/>
          </a:ln>
          <a:effectLst>
            <a:glow rad="139700">
              <a:schemeClr val="accent1">
                <a:satMod val="175000"/>
                <a:alpha val="40000"/>
              </a:schemeClr>
            </a:glow>
          </a:effectLst>
        </p:spPr>
        <p:txBody>
          <a:bodyPr lIns="0" tIns="0" rIns="0" bIns="0" anchor="t"/>
          <a:lstStyle/>
          <a:p>
            <a:pPr algn="just">
              <a:lnSpc>
                <a:spcPct val="110000"/>
              </a:lnSpc>
            </a:pPr>
            <a:r>
              <a:rPr lang="en-US" sz="1400" b="1" dirty="0">
                <a:solidFill>
                  <a:schemeClr val="tx1">
                    <a:lumMod val="65000"/>
                    <a:lumOff val="35000"/>
                  </a:schemeClr>
                </a:solidFill>
                <a:latin typeface="Arial"/>
                <a:ea typeface="Helvetica Neue Light" charset="0"/>
                <a:cs typeface="Arial"/>
                <a:sym typeface="Helvetica Neue Light" charset="0"/>
              </a:rPr>
              <a:t>The correct calculation and the adequate dimensioning of the protections allows to optimize the public </a:t>
            </a:r>
            <a:r>
              <a:rPr lang="en-US" sz="1400" b="1" dirty="0" smtClean="0">
                <a:solidFill>
                  <a:schemeClr val="tx1">
                    <a:lumMod val="65000"/>
                    <a:lumOff val="35000"/>
                  </a:schemeClr>
                </a:solidFill>
                <a:latin typeface="Arial"/>
                <a:ea typeface="Helvetica Neue Light" charset="0"/>
                <a:cs typeface="Arial"/>
                <a:sym typeface="Helvetica Neue Light" charset="0"/>
              </a:rPr>
              <a:t>security</a:t>
            </a:r>
          </a:p>
          <a:p>
            <a:pPr algn="just">
              <a:lnSpc>
                <a:spcPct val="110000"/>
              </a:lnSpc>
            </a:pPr>
            <a:endParaRPr lang="es-ES" sz="1400" dirty="0">
              <a:solidFill>
                <a:schemeClr val="tx1">
                  <a:lumMod val="65000"/>
                  <a:lumOff val="35000"/>
                </a:schemeClr>
              </a:solidFill>
              <a:latin typeface="Arial"/>
              <a:ea typeface="Helvetica Neue Light" charset="0"/>
              <a:cs typeface="Arial"/>
              <a:sym typeface="Helvetica Neue Light" charset="0"/>
            </a:endParaRP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Study of trajectories of detachments using specific software.</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Elaboration of energy profiles of the most representative trajectories.</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Proposed solutions. Commitment between security and budget.</a:t>
            </a:r>
          </a:p>
          <a:p>
            <a:pPr marL="285750" indent="-285750" algn="just">
              <a:lnSpc>
                <a:spcPct val="110000"/>
              </a:lnSpc>
              <a:buClr>
                <a:srgbClr val="C52030"/>
              </a:buClr>
              <a:buFont typeface="Wingdings" charset="2"/>
              <a:buChar char="§"/>
            </a:pPr>
            <a:r>
              <a:rPr lang="en-US" sz="1400" dirty="0">
                <a:solidFill>
                  <a:schemeClr val="tx1">
                    <a:lumMod val="65000"/>
                    <a:lumOff val="35000"/>
                  </a:schemeClr>
                </a:solidFill>
                <a:latin typeface="Arial"/>
                <a:ea typeface="Helvetica Neue Light" charset="0"/>
                <a:cs typeface="Arial"/>
                <a:sym typeface="Helvetica Neue Light" charset="0"/>
              </a:rPr>
              <a:t>Behavior of solutions in energy profile.</a:t>
            </a:r>
            <a:endParaRPr lang="es-ES" sz="1400" dirty="0">
              <a:solidFill>
                <a:schemeClr val="tx1">
                  <a:lumMod val="65000"/>
                  <a:lumOff val="35000"/>
                </a:schemeClr>
              </a:solidFill>
              <a:latin typeface="Arial"/>
              <a:ea typeface="Helvetica Neue Light" charset="0"/>
              <a:cs typeface="Arial"/>
              <a:sym typeface="Helvetica Neue Light" charset="0"/>
            </a:endParaRP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26517" t="-391" r="20331" b="391"/>
          <a:stretch/>
        </p:blipFill>
        <p:spPr>
          <a:xfrm>
            <a:off x="-221950" y="-99392"/>
            <a:ext cx="2794000" cy="7008779"/>
          </a:xfrm>
          <a:prstGeom prst="rect">
            <a:avLst/>
          </a:prstGeom>
        </p:spPr>
      </p:pic>
      <p:sp>
        <p:nvSpPr>
          <p:cNvPr id="7" name="Rectangle 4"/>
          <p:cNvSpPr>
            <a:spLocks/>
          </p:cNvSpPr>
          <p:nvPr/>
        </p:nvSpPr>
        <p:spPr bwMode="auto">
          <a:xfrm>
            <a:off x="-231576" y="494325"/>
            <a:ext cx="2808312" cy="918451"/>
          </a:xfrm>
          <a:prstGeom prst="rect">
            <a:avLst/>
          </a:prstGeom>
          <a:solidFill>
            <a:srgbClr val="FFFFFF"/>
          </a:solidFill>
          <a:ln w="12700" cap="flat">
            <a:noFill/>
            <a:miter lim="800000"/>
            <a:headEnd type="none" w="med" len="med"/>
            <a:tailEnd type="none" w="med" len="med"/>
          </a:ln>
        </p:spPr>
        <p:txBody>
          <a:bodyPr lIns="0" tIns="0" rIns="0" bIns="0" anchor="ctr"/>
          <a:lstStyle/>
          <a:p>
            <a:pPr algn="r"/>
            <a:r>
              <a:rPr lang="es-ES" sz="2400" b="1" dirty="0" smtClean="0">
                <a:solidFill>
                  <a:srgbClr val="404040"/>
                </a:solidFill>
                <a:latin typeface="Arial"/>
                <a:ea typeface="Gill Sans" charset="0"/>
                <a:cs typeface="Arial"/>
                <a:sym typeface="Gill Sans" charset="0"/>
              </a:rPr>
              <a:t>PROTECTION</a:t>
            </a:r>
            <a:endParaRPr lang="es-ES" sz="2400" b="1" dirty="0">
              <a:solidFill>
                <a:srgbClr val="404040"/>
              </a:solidFill>
              <a:latin typeface="Arial"/>
              <a:ea typeface="Gill Sans" charset="0"/>
              <a:cs typeface="Arial"/>
              <a:sym typeface="Gill Sans" charset="0"/>
            </a:endParaRPr>
          </a:p>
        </p:txBody>
      </p:sp>
      <p:sp>
        <p:nvSpPr>
          <p:cNvPr id="20" name="19 Rectángulo"/>
          <p:cNvSpPr/>
          <p:nvPr/>
        </p:nvSpPr>
        <p:spPr>
          <a:xfrm>
            <a:off x="2458121" y="208815"/>
            <a:ext cx="7473280" cy="784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Arial"/>
              <a:cs typeface="Arial"/>
            </a:endParaRPr>
          </a:p>
        </p:txBody>
      </p:sp>
      <p:sp>
        <p:nvSpPr>
          <p:cNvPr id="23" name="22 Rectángulo"/>
          <p:cNvSpPr/>
          <p:nvPr/>
        </p:nvSpPr>
        <p:spPr>
          <a:xfrm>
            <a:off x="2454260" y="1088740"/>
            <a:ext cx="7473280" cy="31323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dirty="0">
              <a:latin typeface="Arial"/>
              <a:cs typeface="Arial"/>
            </a:endParaRPr>
          </a:p>
        </p:txBody>
      </p:sp>
      <p:pic>
        <p:nvPicPr>
          <p:cNvPr id="5" name="Imagen 4" descr="Captura de pantalla 2014-09-12 a la(s) 12.10.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752" y="3051737"/>
            <a:ext cx="6609184" cy="1889431"/>
          </a:xfrm>
          <a:prstGeom prst="rect">
            <a:avLst/>
          </a:prstGeom>
        </p:spPr>
      </p:pic>
    </p:spTree>
    <p:extLst>
      <p:ext uri="{BB962C8B-B14F-4D97-AF65-F5344CB8AC3E}">
        <p14:creationId xmlns:p14="http://schemas.microsoft.com/office/powerpoint/2010/main" val="2066975424"/>
      </p:ext>
    </p:extLst>
  </p:cSld>
  <p:clrMapOvr>
    <a:masterClrMapping/>
  </p:clrMapOvr>
  <p:transition spd="slow" advClick="0" advTm="4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ppt_x</p:attrName>
                                        </p:attrNameLst>
                                      </p:cBhvr>
                                      <p:tavLst>
                                        <p:tav tm="0">
                                          <p:val>
                                            <p:strVal val="#ppt_x-#ppt_w*1.125000"/>
                                          </p:val>
                                        </p:tav>
                                        <p:tav tm="100000">
                                          <p:val>
                                            <p:strVal val="#ppt_x"/>
                                          </p:val>
                                        </p:tav>
                                      </p:tavLst>
                                    </p:anim>
                                    <p:animEffect transition="in" filter="wipe(right)">
                                      <p:cBhvr>
                                        <p:cTn id="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3269</TotalTime>
  <Words>899</Words>
  <Application>Microsoft Office PowerPoint</Application>
  <PresentationFormat>A4 (210 x 297 mm)</PresentationFormat>
  <Paragraphs>113</Paragraphs>
  <Slides>14</Slides>
  <Notes>1</Notes>
  <HiddenSlides>0</HiddenSlides>
  <MMClips>0</MMClips>
  <ScaleCrop>false</ScaleCrop>
  <HeadingPairs>
    <vt:vector size="4" baseType="variant">
      <vt:variant>
        <vt:lpstr>Tema</vt:lpstr>
      </vt:variant>
      <vt:variant>
        <vt:i4>1</vt:i4>
      </vt:variant>
      <vt:variant>
        <vt:lpstr>Títulos de diapositiva</vt:lpstr>
      </vt:variant>
      <vt:variant>
        <vt:i4>14</vt:i4>
      </vt:variant>
    </vt:vector>
  </HeadingPairs>
  <TitlesOfParts>
    <vt:vector size="1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Israel</dc:creator>
  <cp:lastModifiedBy>Adrian</cp:lastModifiedBy>
  <cp:revision>223</cp:revision>
  <cp:lastPrinted>2013-04-08T08:02:02Z</cp:lastPrinted>
  <dcterms:created xsi:type="dcterms:W3CDTF">2012-10-10T10:18:13Z</dcterms:created>
  <dcterms:modified xsi:type="dcterms:W3CDTF">2017-03-20T10:44:57Z</dcterms:modified>
</cp:coreProperties>
</file>