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305" r:id="rId2"/>
    <p:sldId id="257" r:id="rId3"/>
    <p:sldId id="268" r:id="rId4"/>
    <p:sldId id="284" r:id="rId5"/>
    <p:sldId id="306" r:id="rId6"/>
    <p:sldId id="307" r:id="rId7"/>
    <p:sldId id="308" r:id="rId8"/>
    <p:sldId id="309" r:id="rId9"/>
    <p:sldId id="310" r:id="rId10"/>
    <p:sldId id="311" r:id="rId11"/>
    <p:sldId id="312" r:id="rId12"/>
    <p:sldId id="313" r:id="rId13"/>
    <p:sldId id="314" r:id="rId14"/>
    <p:sldId id="315" r:id="rId15"/>
    <p:sldId id="316" r:id="rId16"/>
    <p:sldId id="317" r:id="rId17"/>
    <p:sldId id="283" r:id="rId18"/>
    <p:sldId id="296" r:id="rId19"/>
    <p:sldId id="303" r:id="rId20"/>
    <p:sldId id="285" r:id="rId21"/>
    <p:sldId id="300" r:id="rId22"/>
    <p:sldId id="301" r:id="rId23"/>
    <p:sldId id="304" r:id="rId24"/>
    <p:sldId id="290" r:id="rId25"/>
    <p:sldId id="297" r:id="rId26"/>
    <p:sldId id="302" r:id="rId27"/>
    <p:sldId id="274" r:id="rId28"/>
  </p:sldIdLst>
  <p:sldSz cx="9906000" cy="6858000" type="A4"/>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1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ermán Hernández"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1C3F"/>
    <a:srgbClr val="FF0016"/>
    <a:srgbClr val="D60024"/>
    <a:srgbClr val="C52030"/>
    <a:srgbClr val="000000"/>
    <a:srgbClr val="6691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44" autoAdjust="0"/>
    <p:restoredTop sz="96176" autoAdjust="0"/>
  </p:normalViewPr>
  <p:slideViewPr>
    <p:cSldViewPr>
      <p:cViewPr>
        <p:scale>
          <a:sx n="80" d="100"/>
          <a:sy n="80" d="100"/>
        </p:scale>
        <p:origin x="-72" y="-708"/>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13782D-6A41-4738-BD2F-08385898F7BC}" type="doc">
      <dgm:prSet loTypeId="urn:microsoft.com/office/officeart/2005/8/layout/hierarchy4" loCatId="hierarchy" qsTypeId="urn:microsoft.com/office/officeart/2005/8/quickstyle/simple1" qsCatId="simple" csTypeId="urn:microsoft.com/office/officeart/2005/8/colors/accent5_4" csCatId="accent5" phldr="1"/>
      <dgm:spPr/>
      <dgm:t>
        <a:bodyPr/>
        <a:lstStyle/>
        <a:p>
          <a:endParaRPr lang="es-ES"/>
        </a:p>
      </dgm:t>
    </dgm:pt>
    <dgm:pt modelId="{A4A94753-A777-47DE-B482-8A14C42C96C4}">
      <dgm:prSet phldrT="[Texto]" custT="1"/>
      <dgm:spPr>
        <a:solidFill>
          <a:srgbClr val="226377"/>
        </a:solidFill>
        <a:ln w="57150" cmpd="sng">
          <a:solidFill>
            <a:schemeClr val="bg1">
              <a:lumMod val="95000"/>
            </a:schemeClr>
          </a:solidFill>
        </a:ln>
        <a:effectLst>
          <a:outerShdw blurRad="50800" dist="38100" dir="5400000" sx="99000" sy="99000" algn="t" rotWithShape="0">
            <a:prstClr val="black">
              <a:alpha val="40000"/>
            </a:prstClr>
          </a:outerShdw>
        </a:effectLst>
      </dgm:spPr>
      <dgm:t>
        <a:bodyPr/>
        <a:lstStyle/>
        <a:p>
          <a:r>
            <a:rPr lang="es-ES" sz="1600" b="1" dirty="0" smtClean="0">
              <a:latin typeface="Arial"/>
              <a:cs typeface="Arial"/>
            </a:rPr>
            <a:t>MINING MANAGEMENT STUDY</a:t>
          </a:r>
        </a:p>
        <a:p>
          <a:r>
            <a:rPr lang="es-ES" sz="1600" b="1" dirty="0" smtClean="0">
              <a:latin typeface="Arial"/>
              <a:cs typeface="Arial"/>
            </a:rPr>
            <a:t>ENVIRONMENTAL OBJECTIVES:</a:t>
          </a:r>
          <a:endParaRPr lang="es-ES" sz="1600" b="1" dirty="0">
            <a:latin typeface="Arial"/>
            <a:cs typeface="Arial"/>
          </a:endParaRPr>
        </a:p>
      </dgm:t>
    </dgm:pt>
    <dgm:pt modelId="{3F88E24C-7C85-427C-8C10-32D674778AAF}" type="parTrans" cxnId="{E16CF18B-A3E0-4AD7-965E-47D5C2ACA32C}">
      <dgm:prSet/>
      <dgm:spPr/>
      <dgm:t>
        <a:bodyPr/>
        <a:lstStyle/>
        <a:p>
          <a:endParaRPr lang="es-ES" sz="1400"/>
        </a:p>
      </dgm:t>
    </dgm:pt>
    <dgm:pt modelId="{10BE4C68-6C4B-4989-A699-531B10D53A53}" type="sibTrans" cxnId="{E16CF18B-A3E0-4AD7-965E-47D5C2ACA32C}">
      <dgm:prSet/>
      <dgm:spPr/>
      <dgm:t>
        <a:bodyPr/>
        <a:lstStyle/>
        <a:p>
          <a:endParaRPr lang="es-ES" sz="1400"/>
        </a:p>
      </dgm:t>
    </dgm:pt>
    <dgm:pt modelId="{0B571EDD-9EC8-488B-9304-25F9C278CC8E}">
      <dgm:prSet phldrT="[Texto]" custT="1"/>
      <dgm:spPr>
        <a:ln w="57150" cmpd="sng">
          <a:solidFill>
            <a:schemeClr val="bg1">
              <a:lumMod val="95000"/>
            </a:schemeClr>
          </a:solidFill>
        </a:ln>
        <a:effectLst>
          <a:outerShdw blurRad="50800" dist="38100" dir="5400000" sx="99000" sy="99000" algn="t" rotWithShape="0">
            <a:prstClr val="black">
              <a:alpha val="40000"/>
            </a:prstClr>
          </a:outerShdw>
        </a:effectLst>
      </dgm:spPr>
      <dgm:t>
        <a:bodyPr lIns="144000" rIns="144000" anchor="t"/>
        <a:lstStyle/>
        <a:p>
          <a:pPr algn="ctr"/>
          <a:endParaRPr lang="en-US" sz="1000" b="1" dirty="0" smtClean="0">
            <a:latin typeface="Arial"/>
            <a:cs typeface="Arial"/>
          </a:endParaRPr>
        </a:p>
        <a:p>
          <a:pPr algn="ctr"/>
          <a:r>
            <a:rPr lang="en-US" sz="1000" b="1" dirty="0" smtClean="0">
              <a:latin typeface="Arial"/>
              <a:cs typeface="Arial"/>
            </a:rPr>
            <a:t>ESTABLISHMENT OF THE OPERATING MODELS, SO THAT THE BENEFIT OF THE RESOURCES WILL BE IN THE MOST RATIONAL AND SECURE, WITH THE LESS THAN MEDIUM AFFECTION</a:t>
          </a:r>
          <a:endParaRPr lang="es-ES" sz="1000" b="1" dirty="0">
            <a:latin typeface="Arial"/>
            <a:cs typeface="Arial"/>
          </a:endParaRPr>
        </a:p>
      </dgm:t>
    </dgm:pt>
    <dgm:pt modelId="{0F0E1C2C-7A6F-4CE5-97D7-A83129CFD318}" type="parTrans" cxnId="{7406A38C-B78E-4D0B-863D-98D97CE9CF7F}">
      <dgm:prSet/>
      <dgm:spPr/>
      <dgm:t>
        <a:bodyPr/>
        <a:lstStyle/>
        <a:p>
          <a:endParaRPr lang="es-ES" sz="1400"/>
        </a:p>
      </dgm:t>
    </dgm:pt>
    <dgm:pt modelId="{EEF8122F-EB5B-4505-9B96-E6973B418FAD}" type="sibTrans" cxnId="{7406A38C-B78E-4D0B-863D-98D97CE9CF7F}">
      <dgm:prSet/>
      <dgm:spPr/>
      <dgm:t>
        <a:bodyPr/>
        <a:lstStyle/>
        <a:p>
          <a:endParaRPr lang="es-ES" sz="1400"/>
        </a:p>
      </dgm:t>
    </dgm:pt>
    <dgm:pt modelId="{08A3CAF7-4C64-46C4-91BD-0AE354F738BB}">
      <dgm:prSet phldrT="[Texto]" custT="1"/>
      <dgm:spPr>
        <a:ln w="57150" cmpd="sng">
          <a:solidFill>
            <a:schemeClr val="bg1">
              <a:lumMod val="95000"/>
            </a:schemeClr>
          </a:solidFill>
        </a:ln>
        <a:effectLst>
          <a:outerShdw blurRad="50800" dist="38100" dir="5400000" sx="99000" sy="99000" algn="t" rotWithShape="0">
            <a:prstClr val="black">
              <a:alpha val="40000"/>
            </a:prstClr>
          </a:outerShdw>
        </a:effectLst>
      </dgm:spPr>
      <dgm:t>
        <a:bodyPr lIns="144000" rIns="144000" anchor="t"/>
        <a:lstStyle/>
        <a:p>
          <a:pPr algn="ctr"/>
          <a:endParaRPr lang="es-ES" sz="1000" b="1" dirty="0" smtClean="0">
            <a:latin typeface="Arial"/>
            <a:cs typeface="Arial"/>
          </a:endParaRPr>
        </a:p>
        <a:p>
          <a:pPr algn="ctr"/>
          <a:endParaRPr lang="en-US" sz="1000" b="1" dirty="0" smtClean="0">
            <a:latin typeface="Arial"/>
            <a:cs typeface="Arial"/>
          </a:endParaRPr>
        </a:p>
        <a:p>
          <a:pPr algn="ctr"/>
          <a:r>
            <a:rPr lang="en-US" sz="1000" b="1" dirty="0" smtClean="0">
              <a:latin typeface="Arial"/>
              <a:cs typeface="Arial"/>
            </a:rPr>
            <a:t>DETERMINATION OF CRITERIA FOR THE RESTORATION OF LAND AFFECTED BY MINING ACTIVITY</a:t>
          </a:r>
          <a:endParaRPr lang="es-ES" sz="1000" b="1" dirty="0">
            <a:latin typeface="Arial"/>
            <a:cs typeface="Arial"/>
          </a:endParaRPr>
        </a:p>
      </dgm:t>
    </dgm:pt>
    <dgm:pt modelId="{AA26D49E-9C88-4213-B434-052EB28188C4}" type="parTrans" cxnId="{6FB88449-F646-45A7-8ABC-A87BF66053D5}">
      <dgm:prSet/>
      <dgm:spPr/>
      <dgm:t>
        <a:bodyPr/>
        <a:lstStyle/>
        <a:p>
          <a:endParaRPr lang="es-ES" sz="1400"/>
        </a:p>
      </dgm:t>
    </dgm:pt>
    <dgm:pt modelId="{376FA04C-6744-4F8C-8E32-516655250DF7}" type="sibTrans" cxnId="{6FB88449-F646-45A7-8ABC-A87BF66053D5}">
      <dgm:prSet/>
      <dgm:spPr/>
      <dgm:t>
        <a:bodyPr/>
        <a:lstStyle/>
        <a:p>
          <a:endParaRPr lang="es-ES" sz="1400"/>
        </a:p>
      </dgm:t>
    </dgm:pt>
    <dgm:pt modelId="{1C989A55-C612-4853-AF26-359057BB6E80}">
      <dgm:prSet custT="1"/>
      <dgm:spPr>
        <a:ln w="57150" cmpd="sng">
          <a:solidFill>
            <a:schemeClr val="bg1">
              <a:lumMod val="95000"/>
            </a:schemeClr>
          </a:solidFill>
        </a:ln>
        <a:effectLst>
          <a:outerShdw blurRad="50800" dist="38100" dir="5400000" sx="99000" sy="99000" algn="t" rotWithShape="0">
            <a:prstClr val="black">
              <a:alpha val="40000"/>
            </a:prstClr>
          </a:outerShdw>
        </a:effectLst>
      </dgm:spPr>
      <dgm:t>
        <a:bodyPr lIns="144000" rIns="144000" anchor="t"/>
        <a:lstStyle/>
        <a:p>
          <a:pPr algn="ctr"/>
          <a:endParaRPr lang="es-ES" sz="1000" b="1" dirty="0" smtClean="0">
            <a:latin typeface="Arial"/>
            <a:cs typeface="Arial"/>
          </a:endParaRPr>
        </a:p>
        <a:p>
          <a:pPr algn="ctr"/>
          <a:r>
            <a:rPr lang="en-US" sz="1000" b="1" dirty="0" smtClean="0">
              <a:latin typeface="Arial"/>
              <a:cs typeface="Arial"/>
            </a:rPr>
            <a:t>DEVELOPMENT OF A MINING - ENVIRONMENTAL MANAGEMENT MAP BASED ON THE INTEGRATION OF MINING ACTIVITIES IN THE TERRITORIAL ORDINATION PLANS</a:t>
          </a:r>
          <a:endParaRPr lang="es-ES" sz="1000" b="1" dirty="0">
            <a:latin typeface="Arial"/>
            <a:cs typeface="Arial"/>
          </a:endParaRPr>
        </a:p>
      </dgm:t>
    </dgm:pt>
    <dgm:pt modelId="{3968F586-F6D1-4C8A-8B8A-E2E691CAB313}" type="parTrans" cxnId="{83E8C9C7-8993-4041-BCF7-C2AD821049A9}">
      <dgm:prSet/>
      <dgm:spPr/>
      <dgm:t>
        <a:bodyPr/>
        <a:lstStyle/>
        <a:p>
          <a:endParaRPr lang="es-ES" sz="1400"/>
        </a:p>
      </dgm:t>
    </dgm:pt>
    <dgm:pt modelId="{2F97F0DA-A1C4-4ECF-ABF1-63CA9D27E364}" type="sibTrans" cxnId="{83E8C9C7-8993-4041-BCF7-C2AD821049A9}">
      <dgm:prSet/>
      <dgm:spPr/>
      <dgm:t>
        <a:bodyPr/>
        <a:lstStyle/>
        <a:p>
          <a:endParaRPr lang="es-ES" sz="1400"/>
        </a:p>
      </dgm:t>
    </dgm:pt>
    <dgm:pt modelId="{0C442210-D504-4280-B7E9-F61277C8C68E}" type="pres">
      <dgm:prSet presAssocID="{8A13782D-6A41-4738-BD2F-08385898F7BC}" presName="Name0" presStyleCnt="0">
        <dgm:presLayoutVars>
          <dgm:chPref val="1"/>
          <dgm:dir/>
          <dgm:animOne val="branch"/>
          <dgm:animLvl val="lvl"/>
          <dgm:resizeHandles/>
        </dgm:presLayoutVars>
      </dgm:prSet>
      <dgm:spPr/>
      <dgm:t>
        <a:bodyPr/>
        <a:lstStyle/>
        <a:p>
          <a:endParaRPr lang="es-ES"/>
        </a:p>
      </dgm:t>
    </dgm:pt>
    <dgm:pt modelId="{E6A18A72-DA57-43E2-86FC-DDB79C139A14}" type="pres">
      <dgm:prSet presAssocID="{A4A94753-A777-47DE-B482-8A14C42C96C4}" presName="vertOne" presStyleCnt="0"/>
      <dgm:spPr/>
      <dgm:t>
        <a:bodyPr/>
        <a:lstStyle/>
        <a:p>
          <a:endParaRPr lang="es-ES"/>
        </a:p>
      </dgm:t>
    </dgm:pt>
    <dgm:pt modelId="{751BFE77-B2E5-4FDD-B1F3-28F1957F9FA1}" type="pres">
      <dgm:prSet presAssocID="{A4A94753-A777-47DE-B482-8A14C42C96C4}" presName="txOne" presStyleLbl="node0" presStyleIdx="0" presStyleCnt="1" custScaleY="27914" custLinFactNeighborX="-36" custLinFactNeighborY="20747">
        <dgm:presLayoutVars>
          <dgm:chPref val="3"/>
        </dgm:presLayoutVars>
      </dgm:prSet>
      <dgm:spPr/>
      <dgm:t>
        <a:bodyPr/>
        <a:lstStyle/>
        <a:p>
          <a:endParaRPr lang="es-ES"/>
        </a:p>
      </dgm:t>
    </dgm:pt>
    <dgm:pt modelId="{AFDF81DE-6E9A-4608-9E73-7FF2DB3061B9}" type="pres">
      <dgm:prSet presAssocID="{A4A94753-A777-47DE-B482-8A14C42C96C4}" presName="parTransOne" presStyleCnt="0"/>
      <dgm:spPr/>
      <dgm:t>
        <a:bodyPr/>
        <a:lstStyle/>
        <a:p>
          <a:endParaRPr lang="es-ES"/>
        </a:p>
      </dgm:t>
    </dgm:pt>
    <dgm:pt modelId="{C79122E7-15F6-4E4D-81D6-A3D8F4098BBA}" type="pres">
      <dgm:prSet presAssocID="{A4A94753-A777-47DE-B482-8A14C42C96C4}" presName="horzOne" presStyleCnt="0"/>
      <dgm:spPr/>
      <dgm:t>
        <a:bodyPr/>
        <a:lstStyle/>
        <a:p>
          <a:endParaRPr lang="es-ES"/>
        </a:p>
      </dgm:t>
    </dgm:pt>
    <dgm:pt modelId="{62609C72-091C-4DA7-9DF0-9D2291033585}" type="pres">
      <dgm:prSet presAssocID="{1C989A55-C612-4853-AF26-359057BB6E80}" presName="vertTwo" presStyleCnt="0"/>
      <dgm:spPr/>
      <dgm:t>
        <a:bodyPr/>
        <a:lstStyle/>
        <a:p>
          <a:endParaRPr lang="es-ES"/>
        </a:p>
      </dgm:t>
    </dgm:pt>
    <dgm:pt modelId="{6A0FAB35-BB63-4159-AD89-E15078D0E621}" type="pres">
      <dgm:prSet presAssocID="{1C989A55-C612-4853-AF26-359057BB6E80}" presName="txTwo" presStyleLbl="node2" presStyleIdx="0" presStyleCnt="3" custScaleY="48061" custLinFactNeighborX="-114" custLinFactNeighborY="-7965">
        <dgm:presLayoutVars>
          <dgm:chPref val="3"/>
        </dgm:presLayoutVars>
      </dgm:prSet>
      <dgm:spPr/>
      <dgm:t>
        <a:bodyPr/>
        <a:lstStyle/>
        <a:p>
          <a:endParaRPr lang="es-ES"/>
        </a:p>
      </dgm:t>
    </dgm:pt>
    <dgm:pt modelId="{3631C584-9273-4146-A25A-948228E5A89E}" type="pres">
      <dgm:prSet presAssocID="{1C989A55-C612-4853-AF26-359057BB6E80}" presName="horzTwo" presStyleCnt="0"/>
      <dgm:spPr/>
      <dgm:t>
        <a:bodyPr/>
        <a:lstStyle/>
        <a:p>
          <a:endParaRPr lang="es-ES"/>
        </a:p>
      </dgm:t>
    </dgm:pt>
    <dgm:pt modelId="{2B2D8E68-057D-48E1-90B9-A0F6D7625369}" type="pres">
      <dgm:prSet presAssocID="{2F97F0DA-A1C4-4ECF-ABF1-63CA9D27E364}" presName="sibSpaceTwo" presStyleCnt="0"/>
      <dgm:spPr/>
      <dgm:t>
        <a:bodyPr/>
        <a:lstStyle/>
        <a:p>
          <a:endParaRPr lang="es-ES"/>
        </a:p>
      </dgm:t>
    </dgm:pt>
    <dgm:pt modelId="{B8E9F207-202E-4EB7-BE5A-092EEDDC1A72}" type="pres">
      <dgm:prSet presAssocID="{0B571EDD-9EC8-488B-9304-25F9C278CC8E}" presName="vertTwo" presStyleCnt="0"/>
      <dgm:spPr/>
      <dgm:t>
        <a:bodyPr/>
        <a:lstStyle/>
        <a:p>
          <a:endParaRPr lang="es-ES"/>
        </a:p>
      </dgm:t>
    </dgm:pt>
    <dgm:pt modelId="{460CF773-5A26-497E-B5FA-3E426BF05070}" type="pres">
      <dgm:prSet presAssocID="{0B571EDD-9EC8-488B-9304-25F9C278CC8E}" presName="txTwo" presStyleLbl="node2" presStyleIdx="1" presStyleCnt="3" custScaleY="48061" custLinFactNeighborY="-8004">
        <dgm:presLayoutVars>
          <dgm:chPref val="3"/>
        </dgm:presLayoutVars>
      </dgm:prSet>
      <dgm:spPr/>
      <dgm:t>
        <a:bodyPr/>
        <a:lstStyle/>
        <a:p>
          <a:endParaRPr lang="es-ES"/>
        </a:p>
      </dgm:t>
    </dgm:pt>
    <dgm:pt modelId="{D37AA0C9-04E0-43D7-B9A4-F58AD010609B}" type="pres">
      <dgm:prSet presAssocID="{0B571EDD-9EC8-488B-9304-25F9C278CC8E}" presName="horzTwo" presStyleCnt="0"/>
      <dgm:spPr/>
      <dgm:t>
        <a:bodyPr/>
        <a:lstStyle/>
        <a:p>
          <a:endParaRPr lang="es-ES"/>
        </a:p>
      </dgm:t>
    </dgm:pt>
    <dgm:pt modelId="{857A6058-C4AD-4896-865E-D87BD2ED8EE0}" type="pres">
      <dgm:prSet presAssocID="{EEF8122F-EB5B-4505-9B96-E6973B418FAD}" presName="sibSpaceTwo" presStyleCnt="0"/>
      <dgm:spPr/>
      <dgm:t>
        <a:bodyPr/>
        <a:lstStyle/>
        <a:p>
          <a:endParaRPr lang="es-ES"/>
        </a:p>
      </dgm:t>
    </dgm:pt>
    <dgm:pt modelId="{99B1FBBD-ED09-46B3-87D6-15FCC64CB4AE}" type="pres">
      <dgm:prSet presAssocID="{08A3CAF7-4C64-46C4-91BD-0AE354F738BB}" presName="vertTwo" presStyleCnt="0"/>
      <dgm:spPr/>
      <dgm:t>
        <a:bodyPr/>
        <a:lstStyle/>
        <a:p>
          <a:endParaRPr lang="es-ES"/>
        </a:p>
      </dgm:t>
    </dgm:pt>
    <dgm:pt modelId="{234C55DA-FBCE-4DB1-91F4-BB1A64BC0042}" type="pres">
      <dgm:prSet presAssocID="{08A3CAF7-4C64-46C4-91BD-0AE354F738BB}" presName="txTwo" presStyleLbl="node2" presStyleIdx="2" presStyleCnt="3" custScaleY="48061" custLinFactNeighborY="-8004">
        <dgm:presLayoutVars>
          <dgm:chPref val="3"/>
        </dgm:presLayoutVars>
      </dgm:prSet>
      <dgm:spPr/>
      <dgm:t>
        <a:bodyPr/>
        <a:lstStyle/>
        <a:p>
          <a:endParaRPr lang="es-ES"/>
        </a:p>
      </dgm:t>
    </dgm:pt>
    <dgm:pt modelId="{ECA471E3-9BC5-4A02-908D-EB0430AB09B5}" type="pres">
      <dgm:prSet presAssocID="{08A3CAF7-4C64-46C4-91BD-0AE354F738BB}" presName="horzTwo" presStyleCnt="0"/>
      <dgm:spPr/>
      <dgm:t>
        <a:bodyPr/>
        <a:lstStyle/>
        <a:p>
          <a:endParaRPr lang="es-ES"/>
        </a:p>
      </dgm:t>
    </dgm:pt>
  </dgm:ptLst>
  <dgm:cxnLst>
    <dgm:cxn modelId="{6FB88449-F646-45A7-8ABC-A87BF66053D5}" srcId="{A4A94753-A777-47DE-B482-8A14C42C96C4}" destId="{08A3CAF7-4C64-46C4-91BD-0AE354F738BB}" srcOrd="2" destOrd="0" parTransId="{AA26D49E-9C88-4213-B434-052EB28188C4}" sibTransId="{376FA04C-6744-4F8C-8E32-516655250DF7}"/>
    <dgm:cxn modelId="{F0F56F86-D7BF-4D1E-8961-767FC7996139}" type="presOf" srcId="{08A3CAF7-4C64-46C4-91BD-0AE354F738BB}" destId="{234C55DA-FBCE-4DB1-91F4-BB1A64BC0042}" srcOrd="0" destOrd="0" presId="urn:microsoft.com/office/officeart/2005/8/layout/hierarchy4"/>
    <dgm:cxn modelId="{E16CF18B-A3E0-4AD7-965E-47D5C2ACA32C}" srcId="{8A13782D-6A41-4738-BD2F-08385898F7BC}" destId="{A4A94753-A777-47DE-B482-8A14C42C96C4}" srcOrd="0" destOrd="0" parTransId="{3F88E24C-7C85-427C-8C10-32D674778AAF}" sibTransId="{10BE4C68-6C4B-4989-A699-531B10D53A53}"/>
    <dgm:cxn modelId="{5BBAC7BA-707A-4F31-8233-1017BAB8634D}" type="presOf" srcId="{0B571EDD-9EC8-488B-9304-25F9C278CC8E}" destId="{460CF773-5A26-497E-B5FA-3E426BF05070}" srcOrd="0" destOrd="0" presId="urn:microsoft.com/office/officeart/2005/8/layout/hierarchy4"/>
    <dgm:cxn modelId="{83E8C9C7-8993-4041-BCF7-C2AD821049A9}" srcId="{A4A94753-A777-47DE-B482-8A14C42C96C4}" destId="{1C989A55-C612-4853-AF26-359057BB6E80}" srcOrd="0" destOrd="0" parTransId="{3968F586-F6D1-4C8A-8B8A-E2E691CAB313}" sibTransId="{2F97F0DA-A1C4-4ECF-ABF1-63CA9D27E364}"/>
    <dgm:cxn modelId="{BCE39E4F-BFBD-40C1-8B5B-F945CA49E84A}" type="presOf" srcId="{A4A94753-A777-47DE-B482-8A14C42C96C4}" destId="{751BFE77-B2E5-4FDD-B1F3-28F1957F9FA1}" srcOrd="0" destOrd="0" presId="urn:microsoft.com/office/officeart/2005/8/layout/hierarchy4"/>
    <dgm:cxn modelId="{7406A38C-B78E-4D0B-863D-98D97CE9CF7F}" srcId="{A4A94753-A777-47DE-B482-8A14C42C96C4}" destId="{0B571EDD-9EC8-488B-9304-25F9C278CC8E}" srcOrd="1" destOrd="0" parTransId="{0F0E1C2C-7A6F-4CE5-97D7-A83129CFD318}" sibTransId="{EEF8122F-EB5B-4505-9B96-E6973B418FAD}"/>
    <dgm:cxn modelId="{98212B85-EE5E-4F40-8A9C-97D7F04A01A7}" type="presOf" srcId="{8A13782D-6A41-4738-BD2F-08385898F7BC}" destId="{0C442210-D504-4280-B7E9-F61277C8C68E}" srcOrd="0" destOrd="0" presId="urn:microsoft.com/office/officeart/2005/8/layout/hierarchy4"/>
    <dgm:cxn modelId="{D79CB4A4-CE20-4E13-A166-E5A579DC77FE}" type="presOf" srcId="{1C989A55-C612-4853-AF26-359057BB6E80}" destId="{6A0FAB35-BB63-4159-AD89-E15078D0E621}" srcOrd="0" destOrd="0" presId="urn:microsoft.com/office/officeart/2005/8/layout/hierarchy4"/>
    <dgm:cxn modelId="{B1B369B6-DB71-414D-B76E-B9F89D43414C}" type="presParOf" srcId="{0C442210-D504-4280-B7E9-F61277C8C68E}" destId="{E6A18A72-DA57-43E2-86FC-DDB79C139A14}" srcOrd="0" destOrd="0" presId="urn:microsoft.com/office/officeart/2005/8/layout/hierarchy4"/>
    <dgm:cxn modelId="{F3D1FF8E-BCBA-41DF-943B-6235DC6A4BE2}" type="presParOf" srcId="{E6A18A72-DA57-43E2-86FC-DDB79C139A14}" destId="{751BFE77-B2E5-4FDD-B1F3-28F1957F9FA1}" srcOrd="0" destOrd="0" presId="urn:microsoft.com/office/officeart/2005/8/layout/hierarchy4"/>
    <dgm:cxn modelId="{D3C24895-092F-4364-9890-9923F8B1A3B8}" type="presParOf" srcId="{E6A18A72-DA57-43E2-86FC-DDB79C139A14}" destId="{AFDF81DE-6E9A-4608-9E73-7FF2DB3061B9}" srcOrd="1" destOrd="0" presId="urn:microsoft.com/office/officeart/2005/8/layout/hierarchy4"/>
    <dgm:cxn modelId="{A607F0AF-117D-4DDE-A217-CD05D40623A4}" type="presParOf" srcId="{E6A18A72-DA57-43E2-86FC-DDB79C139A14}" destId="{C79122E7-15F6-4E4D-81D6-A3D8F4098BBA}" srcOrd="2" destOrd="0" presId="urn:microsoft.com/office/officeart/2005/8/layout/hierarchy4"/>
    <dgm:cxn modelId="{2DACC3EB-FB85-4DF8-BC94-35AC90C9F28A}" type="presParOf" srcId="{C79122E7-15F6-4E4D-81D6-A3D8F4098BBA}" destId="{62609C72-091C-4DA7-9DF0-9D2291033585}" srcOrd="0" destOrd="0" presId="urn:microsoft.com/office/officeart/2005/8/layout/hierarchy4"/>
    <dgm:cxn modelId="{DCFA23CE-1969-4776-AB4B-7AF8CCF7B4E3}" type="presParOf" srcId="{62609C72-091C-4DA7-9DF0-9D2291033585}" destId="{6A0FAB35-BB63-4159-AD89-E15078D0E621}" srcOrd="0" destOrd="0" presId="urn:microsoft.com/office/officeart/2005/8/layout/hierarchy4"/>
    <dgm:cxn modelId="{4021F90A-CEA6-4C52-AFC7-083890010AE7}" type="presParOf" srcId="{62609C72-091C-4DA7-9DF0-9D2291033585}" destId="{3631C584-9273-4146-A25A-948228E5A89E}" srcOrd="1" destOrd="0" presId="urn:microsoft.com/office/officeart/2005/8/layout/hierarchy4"/>
    <dgm:cxn modelId="{F4520AB6-F1F4-4144-89B9-B573BA5D9FAC}" type="presParOf" srcId="{C79122E7-15F6-4E4D-81D6-A3D8F4098BBA}" destId="{2B2D8E68-057D-48E1-90B9-A0F6D7625369}" srcOrd="1" destOrd="0" presId="urn:microsoft.com/office/officeart/2005/8/layout/hierarchy4"/>
    <dgm:cxn modelId="{ED9B4499-9839-4764-9EEA-B86FC93FE54F}" type="presParOf" srcId="{C79122E7-15F6-4E4D-81D6-A3D8F4098BBA}" destId="{B8E9F207-202E-4EB7-BE5A-092EEDDC1A72}" srcOrd="2" destOrd="0" presId="urn:microsoft.com/office/officeart/2005/8/layout/hierarchy4"/>
    <dgm:cxn modelId="{767CF021-091D-4895-8DDB-7AC6807878C0}" type="presParOf" srcId="{B8E9F207-202E-4EB7-BE5A-092EEDDC1A72}" destId="{460CF773-5A26-497E-B5FA-3E426BF05070}" srcOrd="0" destOrd="0" presId="urn:microsoft.com/office/officeart/2005/8/layout/hierarchy4"/>
    <dgm:cxn modelId="{7BAE5C11-993E-4BA2-8624-FBE058128949}" type="presParOf" srcId="{B8E9F207-202E-4EB7-BE5A-092EEDDC1A72}" destId="{D37AA0C9-04E0-43D7-B9A4-F58AD010609B}" srcOrd="1" destOrd="0" presId="urn:microsoft.com/office/officeart/2005/8/layout/hierarchy4"/>
    <dgm:cxn modelId="{83B9B4FB-1AF9-4C96-878C-2E4B4F2576A1}" type="presParOf" srcId="{C79122E7-15F6-4E4D-81D6-A3D8F4098BBA}" destId="{857A6058-C4AD-4896-865E-D87BD2ED8EE0}" srcOrd="3" destOrd="0" presId="urn:microsoft.com/office/officeart/2005/8/layout/hierarchy4"/>
    <dgm:cxn modelId="{C8474EBB-B717-40D9-BFF6-633326EF39AF}" type="presParOf" srcId="{C79122E7-15F6-4E4D-81D6-A3D8F4098BBA}" destId="{99B1FBBD-ED09-46B3-87D6-15FCC64CB4AE}" srcOrd="4" destOrd="0" presId="urn:microsoft.com/office/officeart/2005/8/layout/hierarchy4"/>
    <dgm:cxn modelId="{6E00D823-6B58-4EA4-8B08-3F719EDEF5DB}" type="presParOf" srcId="{99B1FBBD-ED09-46B3-87D6-15FCC64CB4AE}" destId="{234C55DA-FBCE-4DB1-91F4-BB1A64BC0042}" srcOrd="0" destOrd="0" presId="urn:microsoft.com/office/officeart/2005/8/layout/hierarchy4"/>
    <dgm:cxn modelId="{1860165D-913D-49FA-BD95-34CC91D9DB5F}" type="presParOf" srcId="{99B1FBBD-ED09-46B3-87D6-15FCC64CB4AE}" destId="{ECA471E3-9BC5-4A02-908D-EB0430AB09B5}"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1BFE77-B2E5-4FDD-B1F3-28F1957F9FA1}">
      <dsp:nvSpPr>
        <dsp:cNvPr id="0" name=""/>
        <dsp:cNvSpPr/>
      </dsp:nvSpPr>
      <dsp:spPr>
        <a:xfrm>
          <a:off x="0" y="231408"/>
          <a:ext cx="7555405" cy="825551"/>
        </a:xfrm>
        <a:prstGeom prst="roundRect">
          <a:avLst>
            <a:gd name="adj" fmla="val 10000"/>
          </a:avLst>
        </a:prstGeom>
        <a:solidFill>
          <a:srgbClr val="226377"/>
        </a:solidFill>
        <a:ln w="57150" cap="flat" cmpd="sng" algn="ctr">
          <a:solidFill>
            <a:schemeClr val="bg1">
              <a:lumMod val="95000"/>
            </a:schemeClr>
          </a:solidFill>
          <a:prstDash val="solid"/>
        </a:ln>
        <a:effectLst>
          <a:outerShdw blurRad="50800" dist="38100" dir="5400000" sx="99000" sy="99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latin typeface="Arial"/>
              <a:cs typeface="Arial"/>
            </a:rPr>
            <a:t>MINING MANAGEMENT STUDY</a:t>
          </a:r>
        </a:p>
        <a:p>
          <a:pPr lvl="0" algn="ctr" defTabSz="711200">
            <a:lnSpc>
              <a:spcPct val="90000"/>
            </a:lnSpc>
            <a:spcBef>
              <a:spcPct val="0"/>
            </a:spcBef>
            <a:spcAft>
              <a:spcPct val="35000"/>
            </a:spcAft>
          </a:pPr>
          <a:r>
            <a:rPr lang="es-ES" sz="1600" b="1" kern="1200" dirty="0" smtClean="0">
              <a:latin typeface="Arial"/>
              <a:cs typeface="Arial"/>
            </a:rPr>
            <a:t>ENVIRONMENTAL OBJECTIVES:</a:t>
          </a:r>
          <a:endParaRPr lang="es-ES" sz="1600" b="1" kern="1200" dirty="0">
            <a:latin typeface="Arial"/>
            <a:cs typeface="Arial"/>
          </a:endParaRPr>
        </a:p>
      </dsp:txBody>
      <dsp:txXfrm>
        <a:off x="24180" y="255588"/>
        <a:ext cx="7507045" cy="777191"/>
      </dsp:txXfrm>
    </dsp:sp>
    <dsp:sp modelId="{6A0FAB35-BB63-4159-AD89-E15078D0E621}">
      <dsp:nvSpPr>
        <dsp:cNvPr id="0" name=""/>
        <dsp:cNvSpPr/>
      </dsp:nvSpPr>
      <dsp:spPr>
        <a:xfrm>
          <a:off x="0" y="1156959"/>
          <a:ext cx="2384913" cy="1421395"/>
        </a:xfrm>
        <a:prstGeom prst="roundRect">
          <a:avLst>
            <a:gd name="adj" fmla="val 10000"/>
          </a:avLst>
        </a:prstGeom>
        <a:solidFill>
          <a:schemeClr val="accent5">
            <a:shade val="80000"/>
            <a:hueOff val="0"/>
            <a:satOff val="0"/>
            <a:lumOff val="0"/>
            <a:alphaOff val="0"/>
          </a:schemeClr>
        </a:solidFill>
        <a:ln w="57150" cap="flat" cmpd="sng" algn="ctr">
          <a:solidFill>
            <a:schemeClr val="bg1">
              <a:lumMod val="95000"/>
            </a:schemeClr>
          </a:solidFill>
          <a:prstDash val="solid"/>
        </a:ln>
        <a:effectLst>
          <a:outerShdw blurRad="50800" dist="38100" dir="5400000" sx="99000" sy="99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38100" rIns="144000" bIns="38100" numCol="1" spcCol="1270" anchor="t" anchorCtr="0">
          <a:noAutofit/>
        </a:bodyPr>
        <a:lstStyle/>
        <a:p>
          <a:pPr lvl="0" algn="ctr" defTabSz="444500">
            <a:lnSpc>
              <a:spcPct val="90000"/>
            </a:lnSpc>
            <a:spcBef>
              <a:spcPct val="0"/>
            </a:spcBef>
            <a:spcAft>
              <a:spcPct val="35000"/>
            </a:spcAft>
          </a:pPr>
          <a:endParaRPr lang="es-ES" sz="1000" b="1" kern="1200" dirty="0" smtClean="0">
            <a:latin typeface="Arial"/>
            <a:cs typeface="Arial"/>
          </a:endParaRPr>
        </a:p>
        <a:p>
          <a:pPr lvl="0" algn="ctr" defTabSz="444500">
            <a:lnSpc>
              <a:spcPct val="90000"/>
            </a:lnSpc>
            <a:spcBef>
              <a:spcPct val="0"/>
            </a:spcBef>
            <a:spcAft>
              <a:spcPct val="35000"/>
            </a:spcAft>
          </a:pPr>
          <a:r>
            <a:rPr lang="en-US" sz="1000" b="1" kern="1200" dirty="0" smtClean="0">
              <a:latin typeface="Arial"/>
              <a:cs typeface="Arial"/>
            </a:rPr>
            <a:t>DEVELOPMENT OF A MINING - ENVIRONMENTAL MANAGEMENT MAP BASED ON THE INTEGRATION OF MINING ACTIVITIES IN THE TERRITORIAL ORDINATION PLANS</a:t>
          </a:r>
          <a:endParaRPr lang="es-ES" sz="1000" b="1" kern="1200" dirty="0">
            <a:latin typeface="Arial"/>
            <a:cs typeface="Arial"/>
          </a:endParaRPr>
        </a:p>
      </dsp:txBody>
      <dsp:txXfrm>
        <a:off x="41631" y="1198590"/>
        <a:ext cx="2301651" cy="1338133"/>
      </dsp:txXfrm>
    </dsp:sp>
    <dsp:sp modelId="{460CF773-5A26-497E-B5FA-3E426BF05070}">
      <dsp:nvSpPr>
        <dsp:cNvPr id="0" name=""/>
        <dsp:cNvSpPr/>
      </dsp:nvSpPr>
      <dsp:spPr>
        <a:xfrm>
          <a:off x="2587963" y="1155805"/>
          <a:ext cx="2384913" cy="1421395"/>
        </a:xfrm>
        <a:prstGeom prst="roundRect">
          <a:avLst>
            <a:gd name="adj" fmla="val 10000"/>
          </a:avLst>
        </a:prstGeom>
        <a:solidFill>
          <a:schemeClr val="accent5">
            <a:shade val="80000"/>
            <a:hueOff val="0"/>
            <a:satOff val="0"/>
            <a:lumOff val="0"/>
            <a:alphaOff val="0"/>
          </a:schemeClr>
        </a:solidFill>
        <a:ln w="57150" cap="flat" cmpd="sng" algn="ctr">
          <a:solidFill>
            <a:schemeClr val="bg1">
              <a:lumMod val="95000"/>
            </a:schemeClr>
          </a:solidFill>
          <a:prstDash val="solid"/>
        </a:ln>
        <a:effectLst>
          <a:outerShdw blurRad="50800" dist="38100" dir="5400000" sx="99000" sy="99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38100" rIns="144000" bIns="38100" numCol="1" spcCol="1270" anchor="t" anchorCtr="0">
          <a:noAutofit/>
        </a:bodyPr>
        <a:lstStyle/>
        <a:p>
          <a:pPr lvl="0" algn="ctr" defTabSz="444500">
            <a:lnSpc>
              <a:spcPct val="90000"/>
            </a:lnSpc>
            <a:spcBef>
              <a:spcPct val="0"/>
            </a:spcBef>
            <a:spcAft>
              <a:spcPct val="35000"/>
            </a:spcAft>
          </a:pPr>
          <a:endParaRPr lang="en-US" sz="1000" b="1" kern="1200" dirty="0" smtClean="0">
            <a:latin typeface="Arial"/>
            <a:cs typeface="Arial"/>
          </a:endParaRPr>
        </a:p>
        <a:p>
          <a:pPr lvl="0" algn="ctr" defTabSz="444500">
            <a:lnSpc>
              <a:spcPct val="90000"/>
            </a:lnSpc>
            <a:spcBef>
              <a:spcPct val="0"/>
            </a:spcBef>
            <a:spcAft>
              <a:spcPct val="35000"/>
            </a:spcAft>
          </a:pPr>
          <a:r>
            <a:rPr lang="en-US" sz="1000" b="1" kern="1200" dirty="0" smtClean="0">
              <a:latin typeface="Arial"/>
              <a:cs typeface="Arial"/>
            </a:rPr>
            <a:t>ESTABLISHMENT OF THE OPERATING MODELS, SO THAT THE BENEFIT OF THE RESOURCES WILL BE IN THE MOST RATIONAL AND SECURE, WITH THE LESS THAN MEDIUM AFFECTION</a:t>
          </a:r>
          <a:endParaRPr lang="es-ES" sz="1000" b="1" kern="1200" dirty="0">
            <a:latin typeface="Arial"/>
            <a:cs typeface="Arial"/>
          </a:endParaRPr>
        </a:p>
      </dsp:txBody>
      <dsp:txXfrm>
        <a:off x="2629594" y="1197436"/>
        <a:ext cx="2301651" cy="1338133"/>
      </dsp:txXfrm>
    </dsp:sp>
    <dsp:sp modelId="{234C55DA-FBCE-4DB1-91F4-BB1A64BC0042}">
      <dsp:nvSpPr>
        <dsp:cNvPr id="0" name=""/>
        <dsp:cNvSpPr/>
      </dsp:nvSpPr>
      <dsp:spPr>
        <a:xfrm>
          <a:off x="5173209" y="1155805"/>
          <a:ext cx="2384913" cy="1421395"/>
        </a:xfrm>
        <a:prstGeom prst="roundRect">
          <a:avLst>
            <a:gd name="adj" fmla="val 10000"/>
          </a:avLst>
        </a:prstGeom>
        <a:solidFill>
          <a:schemeClr val="accent5">
            <a:shade val="80000"/>
            <a:hueOff val="0"/>
            <a:satOff val="0"/>
            <a:lumOff val="0"/>
            <a:alphaOff val="0"/>
          </a:schemeClr>
        </a:solidFill>
        <a:ln w="57150" cap="flat" cmpd="sng" algn="ctr">
          <a:solidFill>
            <a:schemeClr val="bg1">
              <a:lumMod val="95000"/>
            </a:schemeClr>
          </a:solidFill>
          <a:prstDash val="solid"/>
        </a:ln>
        <a:effectLst>
          <a:outerShdw blurRad="50800" dist="38100" dir="5400000" sx="99000" sy="99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38100" rIns="144000" bIns="38100" numCol="1" spcCol="1270" anchor="t" anchorCtr="0">
          <a:noAutofit/>
        </a:bodyPr>
        <a:lstStyle/>
        <a:p>
          <a:pPr lvl="0" algn="ctr" defTabSz="444500">
            <a:lnSpc>
              <a:spcPct val="90000"/>
            </a:lnSpc>
            <a:spcBef>
              <a:spcPct val="0"/>
            </a:spcBef>
            <a:spcAft>
              <a:spcPct val="35000"/>
            </a:spcAft>
          </a:pPr>
          <a:endParaRPr lang="es-ES" sz="1000" b="1" kern="1200" dirty="0" smtClean="0">
            <a:latin typeface="Arial"/>
            <a:cs typeface="Arial"/>
          </a:endParaRPr>
        </a:p>
        <a:p>
          <a:pPr lvl="0" algn="ctr" defTabSz="444500">
            <a:lnSpc>
              <a:spcPct val="90000"/>
            </a:lnSpc>
            <a:spcBef>
              <a:spcPct val="0"/>
            </a:spcBef>
            <a:spcAft>
              <a:spcPct val="35000"/>
            </a:spcAft>
          </a:pPr>
          <a:endParaRPr lang="en-US" sz="1000" b="1" kern="1200" dirty="0" smtClean="0">
            <a:latin typeface="Arial"/>
            <a:cs typeface="Arial"/>
          </a:endParaRPr>
        </a:p>
        <a:p>
          <a:pPr lvl="0" algn="ctr" defTabSz="444500">
            <a:lnSpc>
              <a:spcPct val="90000"/>
            </a:lnSpc>
            <a:spcBef>
              <a:spcPct val="0"/>
            </a:spcBef>
            <a:spcAft>
              <a:spcPct val="35000"/>
            </a:spcAft>
          </a:pPr>
          <a:r>
            <a:rPr lang="en-US" sz="1000" b="1" kern="1200" dirty="0" smtClean="0">
              <a:latin typeface="Arial"/>
              <a:cs typeface="Arial"/>
            </a:rPr>
            <a:t>DETERMINATION OF CRITERIA FOR THE RESTORATION OF LAND AFFECTED BY MINING ACTIVITY</a:t>
          </a:r>
          <a:endParaRPr lang="es-ES" sz="1000" b="1" kern="1200" dirty="0">
            <a:latin typeface="Arial"/>
            <a:cs typeface="Arial"/>
          </a:endParaRPr>
        </a:p>
      </dsp:txBody>
      <dsp:txXfrm>
        <a:off x="5214840" y="1197436"/>
        <a:ext cx="2301651" cy="133813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911D78FD-76D1-FD4F-AC51-A2EE64D86B75}" type="datetime1">
              <a:rPr lang="es-ES" smtClean="0"/>
              <a:pPr/>
              <a:t>20/03/2017</a:t>
            </a:fld>
            <a:endParaRPr lang="es-ES"/>
          </a:p>
        </p:txBody>
      </p:sp>
      <p:sp>
        <p:nvSpPr>
          <p:cNvPr id="4" name="Marcador de pie de página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D14A65AD-C243-4643-862A-EF7BDA309923}" type="slidenum">
              <a:rPr lang="es-ES" smtClean="0"/>
              <a:pPr/>
              <a:t>‹Nº›</a:t>
            </a:fld>
            <a:endParaRPr lang="es-ES"/>
          </a:p>
        </p:txBody>
      </p:sp>
    </p:spTree>
    <p:extLst>
      <p:ext uri="{BB962C8B-B14F-4D97-AF65-F5344CB8AC3E}">
        <p14:creationId xmlns:p14="http://schemas.microsoft.com/office/powerpoint/2010/main" val="3571189332"/>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6704A279-26E4-0B48-9819-26A3C2007B49}" type="datetime1">
              <a:rPr lang="es-ES" smtClean="0"/>
              <a:pPr/>
              <a:t>20/03/2017</a:t>
            </a:fld>
            <a:endParaRPr lang="es-ES"/>
          </a:p>
        </p:txBody>
      </p:sp>
      <p:sp>
        <p:nvSpPr>
          <p:cNvPr id="4" name="Marcador de imagen de diapositiva 3"/>
          <p:cNvSpPr>
            <a:spLocks noGrp="1" noRot="1" noChangeAspect="1"/>
          </p:cNvSpPr>
          <p:nvPr>
            <p:ph type="sldImg" idx="2"/>
          </p:nvPr>
        </p:nvSpPr>
        <p:spPr>
          <a:xfrm>
            <a:off x="711200" y="744538"/>
            <a:ext cx="5375275" cy="3722687"/>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0588A5BC-A8AC-1B47-8A6B-2342DD5D45A5}" type="slidenum">
              <a:rPr lang="es-ES" smtClean="0"/>
              <a:pPr/>
              <a:t>‹Nº›</a:t>
            </a:fld>
            <a:endParaRPr lang="es-ES"/>
          </a:p>
        </p:txBody>
      </p:sp>
    </p:spTree>
    <p:extLst>
      <p:ext uri="{BB962C8B-B14F-4D97-AF65-F5344CB8AC3E}">
        <p14:creationId xmlns:p14="http://schemas.microsoft.com/office/powerpoint/2010/main" val="3571074064"/>
      </p:ext>
    </p:extLst>
  </p:cSld>
  <p:clrMap bg1="lt1" tx1="dk1" bg2="lt2" tx2="dk2" accent1="accent1" accent2="accent2" accent3="accent3" accent4="accent4" accent5="accent5" accent6="accent6" hlink="hlink" folHlink="folHlink"/>
  <p:hf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6" name="8 Marcador de número de diapositiva"/>
          <p:cNvSpPr>
            <a:spLocks noGrp="1"/>
          </p:cNvSpPr>
          <p:nvPr>
            <p:ph type="sldNum" sz="quarter" idx="4"/>
          </p:nvPr>
        </p:nvSpPr>
        <p:spPr>
          <a:xfrm>
            <a:off x="9057456" y="6410863"/>
            <a:ext cx="720080" cy="360040"/>
          </a:xfrm>
          <a:prstGeom prst="rect">
            <a:avLst/>
          </a:prstGeom>
        </p:spPr>
        <p:txBody>
          <a:bodyPr vert="horz" wrap="square" lIns="91440" tIns="45720" rIns="91440" bIns="45720" numCol="1" anchor="ctr" anchorCtr="0" compatLnSpc="1">
            <a:prstTxWarp prst="textNoShape">
              <a:avLst/>
            </a:prstTxWarp>
          </a:bodyPr>
          <a:lstStyle>
            <a:lvl1pPr algn="r">
              <a:defRPr b="1">
                <a:solidFill>
                  <a:srgbClr val="DD0939"/>
                </a:solidFill>
                <a:latin typeface="Helvetica"/>
                <a:cs typeface="Helvetica"/>
              </a:defRPr>
            </a:lvl1pPr>
          </a:lstStyle>
          <a:p>
            <a:pPr>
              <a:defRPr/>
            </a:pPr>
            <a:fld id="{44BF79FD-600A-4739-AA40-0E9697B0501E}" type="slidenum">
              <a:rPr lang="es-ES" altLang="es-ES" smtClean="0"/>
              <a:pPr>
                <a:defRPr/>
              </a:pPr>
              <a:t>‹Nº›</a:t>
            </a:fld>
            <a:endParaRPr lang="es-ES" altLang="es-ES" dirty="0"/>
          </a:p>
        </p:txBody>
      </p:sp>
    </p:spTree>
  </p:cSld>
  <p:clrMapOvr>
    <a:masterClrMapping/>
  </p:clrMapOvr>
  <p:transition spd="slow" advTm="5000">
    <p:push/>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1 Título"/>
          <p:cNvSpPr txBox="1">
            <a:spLocks/>
          </p:cNvSpPr>
          <p:nvPr userDrawn="1"/>
        </p:nvSpPr>
        <p:spPr>
          <a:xfrm>
            <a:off x="83444" y="6453336"/>
            <a:ext cx="5805660" cy="248890"/>
          </a:xfrm>
          <a:prstGeom prst="rect">
            <a:avLst/>
          </a:prstGeom>
          <a:noFill/>
          <a:ln>
            <a:noFill/>
          </a:ln>
        </p:spPr>
        <p:txBody>
          <a:bodyPr>
            <a:noAutofit/>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indent="0" algn="l" defTabSz="914400" rtl="0" eaLnBrk="1" fontAlgn="auto" latinLnBrk="0" hangingPunct="1">
              <a:lnSpc>
                <a:spcPct val="90000"/>
              </a:lnSpc>
              <a:spcBef>
                <a:spcPct val="0"/>
              </a:spcBef>
              <a:spcAft>
                <a:spcPts val="0"/>
              </a:spcAft>
              <a:buClrTx/>
              <a:buSzTx/>
              <a:buFontTx/>
              <a:buNone/>
              <a:tabLst/>
              <a:defRPr/>
            </a:pPr>
            <a:r>
              <a:rPr lang="es-ES" sz="800" b="1" kern="1200" dirty="0" smtClean="0">
                <a:solidFill>
                  <a:srgbClr val="595959"/>
                </a:solidFill>
                <a:latin typeface="Helvetica"/>
                <a:cs typeface="Helvetica"/>
              </a:rPr>
              <a:t>SERVICIOS EN ORDENACI</a:t>
            </a:r>
            <a:r>
              <a:rPr lang="es-ES" sz="700" b="1" kern="1200" dirty="0" smtClean="0">
                <a:solidFill>
                  <a:srgbClr val="595959"/>
                </a:solidFill>
                <a:latin typeface="Arial" panose="020B0604020202020204" pitchFamily="34" charset="0"/>
                <a:cs typeface="Arial" panose="020B0604020202020204" pitchFamily="34" charset="0"/>
              </a:rPr>
              <a:t>Ó</a:t>
            </a:r>
            <a:r>
              <a:rPr lang="es-ES" sz="800" b="1" kern="1200" dirty="0" smtClean="0">
                <a:solidFill>
                  <a:srgbClr val="595959"/>
                </a:solidFill>
                <a:latin typeface="Helvetica"/>
                <a:cs typeface="Helvetica"/>
              </a:rPr>
              <a:t>N MINERA, REHABILITACI</a:t>
            </a:r>
            <a:r>
              <a:rPr lang="es-ES" sz="700" b="1" kern="1200" dirty="0" smtClean="0">
                <a:solidFill>
                  <a:srgbClr val="595959"/>
                </a:solidFill>
                <a:latin typeface="Arial" panose="020B0604020202020204" pitchFamily="34" charset="0"/>
                <a:cs typeface="Arial" panose="020B0604020202020204" pitchFamily="34" charset="0"/>
              </a:rPr>
              <a:t>Ó</a:t>
            </a:r>
            <a:r>
              <a:rPr lang="es-ES" sz="800" b="1" kern="1200" dirty="0" smtClean="0">
                <a:solidFill>
                  <a:srgbClr val="595959"/>
                </a:solidFill>
                <a:latin typeface="Helvetica"/>
                <a:cs typeface="Helvetica"/>
              </a:rPr>
              <a:t>N Y CIERRE DE MINAS</a:t>
            </a:r>
          </a:p>
        </p:txBody>
      </p:sp>
      <p:sp>
        <p:nvSpPr>
          <p:cNvPr id="8" name="8 Marcador de número de diapositiva"/>
          <p:cNvSpPr>
            <a:spLocks noGrp="1"/>
          </p:cNvSpPr>
          <p:nvPr>
            <p:ph type="sldNum" sz="quarter" idx="4"/>
          </p:nvPr>
        </p:nvSpPr>
        <p:spPr>
          <a:xfrm>
            <a:off x="9057456" y="6410863"/>
            <a:ext cx="720080" cy="360040"/>
          </a:xfrm>
          <a:prstGeom prst="rect">
            <a:avLst/>
          </a:prstGeom>
        </p:spPr>
        <p:txBody>
          <a:bodyPr vert="horz" wrap="square" lIns="91440" tIns="45720" rIns="91440" bIns="45720" numCol="1" anchor="ctr" anchorCtr="0" compatLnSpc="1">
            <a:prstTxWarp prst="textNoShape">
              <a:avLst/>
            </a:prstTxWarp>
          </a:bodyPr>
          <a:lstStyle>
            <a:lvl1pPr algn="r">
              <a:defRPr b="1">
                <a:solidFill>
                  <a:srgbClr val="DD0939"/>
                </a:solidFill>
                <a:latin typeface="Helvetica"/>
                <a:cs typeface="Helvetica"/>
              </a:defRPr>
            </a:lvl1pPr>
          </a:lstStyle>
          <a:p>
            <a:pPr>
              <a:defRPr/>
            </a:pPr>
            <a:fld id="{44BF79FD-600A-4739-AA40-0E9697B0501E}" type="slidenum">
              <a:rPr lang="es-ES" altLang="es-ES" smtClean="0"/>
              <a:pPr>
                <a:defRPr/>
              </a:pPr>
              <a:t>‹Nº›</a:t>
            </a:fld>
            <a:endParaRPr lang="es-ES" altLang="es-ES" dirty="0"/>
          </a:p>
        </p:txBody>
      </p:sp>
      <p:cxnSp>
        <p:nvCxnSpPr>
          <p:cNvPr id="3" name="Conector recto 2"/>
          <p:cNvCxnSpPr/>
          <p:nvPr userDrawn="1"/>
        </p:nvCxnSpPr>
        <p:spPr>
          <a:xfrm>
            <a:off x="1928664" y="0"/>
            <a:ext cx="0" cy="836712"/>
          </a:xfrm>
          <a:prstGeom prst="line">
            <a:avLst/>
          </a:prstGeom>
          <a:ln w="1905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Imagen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116" y="0"/>
            <a:ext cx="1329772" cy="1052736"/>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Lst>
  <p:transition spd="slow" advTm="5000">
    <p:push/>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0.emf"/><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5" Type="http://schemas.openxmlformats.org/officeDocument/2006/relationships/image" Target="../media/image34.emf"/><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Layout" Target="../diagrams/layout1.xml"/><Relationship Id="rId7" Type="http://schemas.openxmlformats.org/officeDocument/2006/relationships/image" Target="../media/image17.jpe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0.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las_conchas_2.jpg"/>
          <p:cNvPicPr>
            <a:picLocks noChangeAspect="1"/>
          </p:cNvPicPr>
          <p:nvPr/>
        </p:nvPicPr>
        <p:blipFill rotWithShape="1">
          <a:blip r:embed="rId2" cstate="print">
            <a:extLst>
              <a:ext uri="{28A0092B-C50C-407E-A947-70E740481C1C}">
                <a14:useLocalDpi xmlns:a14="http://schemas.microsoft.com/office/drawing/2010/main" val="0"/>
              </a:ext>
            </a:extLst>
          </a:blip>
          <a:srcRect t="3427" b="6401"/>
          <a:stretch/>
        </p:blipFill>
        <p:spPr>
          <a:xfrm>
            <a:off x="0" y="0"/>
            <a:ext cx="10001434" cy="6858000"/>
          </a:xfrm>
          <a:prstGeom prst="rect">
            <a:avLst/>
          </a:prstGeom>
        </p:spPr>
      </p:pic>
      <p:sp>
        <p:nvSpPr>
          <p:cNvPr id="13" name="Rectángulo 12"/>
          <p:cNvSpPr/>
          <p:nvPr/>
        </p:nvSpPr>
        <p:spPr>
          <a:xfrm>
            <a:off x="0" y="3284984"/>
            <a:ext cx="10065568" cy="3672408"/>
          </a:xfrm>
          <a:prstGeom prst="rect">
            <a:avLst/>
          </a:prstGeom>
          <a:gradFill flip="none" rotWithShape="1">
            <a:gsLst>
              <a:gs pos="0">
                <a:schemeClr val="tx1">
                  <a:lumMod val="95000"/>
                  <a:lumOff val="5000"/>
                  <a:alpha val="86000"/>
                </a:schemeClr>
              </a:gs>
              <a:gs pos="100000">
                <a:schemeClr val="bg1">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CuadroTexto 8"/>
          <p:cNvSpPr txBox="1"/>
          <p:nvPr/>
        </p:nvSpPr>
        <p:spPr>
          <a:xfrm>
            <a:off x="365188" y="5063900"/>
            <a:ext cx="4464496" cy="523220"/>
          </a:xfrm>
          <a:prstGeom prst="rect">
            <a:avLst/>
          </a:prstGeom>
          <a:effectLst/>
        </p:spPr>
        <p:txBody>
          <a:bodyPr wrap="square" rtlCol="0">
            <a:spAutoFit/>
          </a:bodyPr>
          <a:lstStyle/>
          <a:p>
            <a:pPr>
              <a:spcBef>
                <a:spcPts val="600"/>
              </a:spcBef>
              <a:spcAft>
                <a:spcPts val="600"/>
              </a:spcAft>
            </a:pPr>
            <a:r>
              <a:rPr lang="es-ES" sz="2800" kern="1200" dirty="0" err="1" smtClean="0">
                <a:solidFill>
                  <a:srgbClr val="FFFFFF"/>
                </a:solidFill>
                <a:latin typeface="Helvetica"/>
                <a:cs typeface="Helvetica"/>
              </a:rPr>
              <a:t>Mining</a:t>
            </a:r>
            <a:r>
              <a:rPr lang="es-ES" sz="2800" kern="1200" dirty="0" smtClean="0">
                <a:solidFill>
                  <a:srgbClr val="FFFFFF"/>
                </a:solidFill>
                <a:latin typeface="Helvetica"/>
                <a:cs typeface="Helvetica"/>
              </a:rPr>
              <a:t> </a:t>
            </a:r>
            <a:r>
              <a:rPr lang="es-ES" sz="2800" kern="1200" dirty="0" err="1" smtClean="0">
                <a:solidFill>
                  <a:srgbClr val="FFFFFF"/>
                </a:solidFill>
                <a:latin typeface="Helvetica"/>
                <a:cs typeface="Helvetica"/>
              </a:rPr>
              <a:t>services</a:t>
            </a:r>
            <a:endParaRPr lang="es-ES" sz="2800" kern="1200" dirty="0">
              <a:solidFill>
                <a:srgbClr val="FFFFFF"/>
              </a:solidFill>
              <a:latin typeface="Helvetica"/>
              <a:cs typeface="Helvetica"/>
            </a:endParaRPr>
          </a:p>
        </p:txBody>
      </p:sp>
      <p:sp>
        <p:nvSpPr>
          <p:cNvPr id="12" name="CuadroTexto 8"/>
          <p:cNvSpPr txBox="1"/>
          <p:nvPr/>
        </p:nvSpPr>
        <p:spPr>
          <a:xfrm>
            <a:off x="344488" y="5577262"/>
            <a:ext cx="9417496" cy="876074"/>
          </a:xfrm>
          <a:prstGeom prst="rect">
            <a:avLst/>
          </a:prstGeom>
          <a:effectLst/>
        </p:spPr>
        <p:txBody>
          <a:bodyPr wrap="square" rtlCol="0">
            <a:spAutoFit/>
          </a:bodyPr>
          <a:lstStyle/>
          <a:p>
            <a:pPr>
              <a:lnSpc>
                <a:spcPct val="70000"/>
              </a:lnSpc>
              <a:spcBef>
                <a:spcPts val="600"/>
              </a:spcBef>
              <a:spcAft>
                <a:spcPts val="600"/>
              </a:spcAft>
            </a:pPr>
            <a:r>
              <a:rPr lang="en-US" sz="3600" b="1" dirty="0">
                <a:solidFill>
                  <a:srgbClr val="FFFFFF"/>
                </a:solidFill>
                <a:latin typeface="Helvetica"/>
                <a:cs typeface="Helvetica"/>
              </a:rPr>
              <a:t>MINING ORDINATION, REHABILITATION AND MINING CLOSURE</a:t>
            </a:r>
            <a:endParaRPr lang="es-ES" sz="3600" b="1" kern="1200" dirty="0">
              <a:solidFill>
                <a:srgbClr val="FFFFFF"/>
              </a:solidFill>
              <a:latin typeface="Helvetica"/>
              <a:cs typeface="Helvetica"/>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8784" y="0"/>
            <a:ext cx="1617216" cy="128029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998430805"/>
      </p:ext>
    </p:extLst>
  </p:cSld>
  <p:clrMapOvr>
    <a:masterClrMapping/>
  </p:clrMapOvr>
  <p:transition spd="slow" advTm="5000">
    <p:pu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33000" y="1627200"/>
            <a:ext cx="8640000" cy="738664"/>
          </a:xfrm>
          <a:prstGeom prst="rect">
            <a:avLst/>
          </a:prstGeom>
        </p:spPr>
        <p:txBody>
          <a:bodyPr wrap="square">
            <a:spAutoFit/>
          </a:bodyPr>
          <a:lstStyle/>
          <a:p>
            <a:pPr algn="just"/>
            <a:r>
              <a:rPr lang="en-US" sz="1400" dirty="0">
                <a:solidFill>
                  <a:schemeClr val="tx1">
                    <a:lumMod val="65000"/>
                    <a:lumOff val="35000"/>
                  </a:schemeClr>
                </a:solidFill>
                <a:latin typeface="Arial"/>
                <a:cs typeface="Arial"/>
              </a:rPr>
              <a:t>The plans of mining territorial planning incorporate models of exploitation and restoration. The latter give a framework of action to different typologies of exploitation, which are then specified in the normative documents.</a:t>
            </a:r>
            <a:endParaRPr lang="es-ES_tradnl" sz="1400" dirty="0" smtClean="0">
              <a:solidFill>
                <a:schemeClr val="tx1">
                  <a:lumMod val="65000"/>
                  <a:lumOff val="35000"/>
                </a:schemeClr>
              </a:solidFill>
              <a:latin typeface="Arial"/>
              <a:cs typeface="Arial"/>
            </a:endParaRPr>
          </a:p>
        </p:txBody>
      </p:sp>
      <p:sp>
        <p:nvSpPr>
          <p:cNvPr id="15" name="23 Rectángulo redondeado"/>
          <p:cNvSpPr/>
          <p:nvPr/>
        </p:nvSpPr>
        <p:spPr>
          <a:xfrm>
            <a:off x="2123697" y="2401360"/>
            <a:ext cx="5688632" cy="936104"/>
          </a:xfrm>
          <a:prstGeom prst="roundRect">
            <a:avLst>
              <a:gd name="adj" fmla="val 0"/>
            </a:avLst>
          </a:prstGeom>
          <a:pattFill prst="ltDnDiag">
            <a:fgClr>
              <a:srgbClr val="E2E2E2"/>
            </a:fgClr>
            <a:bgClr>
              <a:schemeClr val="bg1"/>
            </a:bgClr>
          </a:pattFill>
          <a:ln w="57150" cmpd="sng"/>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400" b="1" dirty="0">
                <a:solidFill>
                  <a:schemeClr val="accent3">
                    <a:lumMod val="75000"/>
                  </a:schemeClr>
                </a:solidFill>
              </a:rPr>
              <a:t>MODELS OF EXPLOITATION AND RESTORATION</a:t>
            </a:r>
          </a:p>
          <a:p>
            <a:pPr algn="ctr">
              <a:defRPr/>
            </a:pPr>
            <a:r>
              <a:rPr lang="en-US" sz="1400" dirty="0">
                <a:solidFill>
                  <a:schemeClr val="accent3">
                    <a:lumMod val="75000"/>
                  </a:schemeClr>
                </a:solidFill>
              </a:rPr>
              <a:t>Establishment of the most relevant criteria regarding the design, planning and execution of farms and the corresponding restorations</a:t>
            </a:r>
            <a:r>
              <a:rPr lang="en-US" sz="1400" b="1" dirty="0">
                <a:solidFill>
                  <a:schemeClr val="accent3">
                    <a:lumMod val="75000"/>
                  </a:schemeClr>
                </a:solidFill>
              </a:rPr>
              <a:t>.</a:t>
            </a:r>
            <a:endParaRPr lang="es-ES" sz="1200" dirty="0">
              <a:solidFill>
                <a:schemeClr val="accent3">
                  <a:lumMod val="75000"/>
                </a:schemeClr>
              </a:solidFill>
            </a:endParaRPr>
          </a:p>
        </p:txBody>
      </p:sp>
      <p:sp>
        <p:nvSpPr>
          <p:cNvPr id="18" name="29 Rectángulo redondeado"/>
          <p:cNvSpPr/>
          <p:nvPr/>
        </p:nvSpPr>
        <p:spPr>
          <a:xfrm>
            <a:off x="2849830" y="5589240"/>
            <a:ext cx="4119395" cy="648072"/>
          </a:xfrm>
          <a:prstGeom prst="roundRect">
            <a:avLst>
              <a:gd name="adj" fmla="val 0"/>
            </a:avLst>
          </a:prstGeom>
          <a:ln w="57150" cmpd="sng">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a:t>BASIS FOR THE DEVELOPMENT OF THE MINING ORDINATION GUIDELINES</a:t>
            </a:r>
            <a:endParaRPr lang="es-ES" sz="1400" b="1" dirty="0" smtClean="0"/>
          </a:p>
        </p:txBody>
      </p:sp>
      <p:grpSp>
        <p:nvGrpSpPr>
          <p:cNvPr id="4" name="Agrupar 5"/>
          <p:cNvGrpSpPr/>
          <p:nvPr/>
        </p:nvGrpSpPr>
        <p:grpSpPr>
          <a:xfrm>
            <a:off x="3800873" y="5055250"/>
            <a:ext cx="2158267" cy="554982"/>
            <a:chOff x="3800873" y="5178274"/>
            <a:chExt cx="2158267" cy="554982"/>
          </a:xfrm>
        </p:grpSpPr>
        <p:cxnSp>
          <p:nvCxnSpPr>
            <p:cNvPr id="19" name="34 Conector angular"/>
            <p:cNvCxnSpPr/>
            <p:nvPr/>
          </p:nvCxnSpPr>
          <p:spPr>
            <a:xfrm rot="16200000" flipH="1">
              <a:off x="4080658" y="4898489"/>
              <a:ext cx="554981" cy="1114551"/>
            </a:xfrm>
            <a:prstGeom prst="bentConnector3">
              <a:avLst>
                <a:gd name="adj1" fmla="val 50000"/>
              </a:avLst>
            </a:prstGeom>
            <a:ln w="57150" cmpd="sng">
              <a:solidFill>
                <a:schemeClr val="bg1">
                  <a:lumMod val="65000"/>
                </a:schemeClr>
              </a:solidFill>
              <a:headEnd type="none" w="med" len="med"/>
              <a:tailEnd type="triangle" w="med" len="med"/>
            </a:ln>
            <a:effectLst/>
          </p:spPr>
          <p:style>
            <a:lnRef idx="3">
              <a:schemeClr val="accent2"/>
            </a:lnRef>
            <a:fillRef idx="0">
              <a:schemeClr val="accent2"/>
            </a:fillRef>
            <a:effectRef idx="2">
              <a:schemeClr val="accent2"/>
            </a:effectRef>
            <a:fontRef idx="minor">
              <a:schemeClr val="tx1"/>
            </a:fontRef>
          </p:style>
        </p:cxnSp>
        <p:cxnSp>
          <p:nvCxnSpPr>
            <p:cNvPr id="20" name="35 Conector angular"/>
            <p:cNvCxnSpPr/>
            <p:nvPr/>
          </p:nvCxnSpPr>
          <p:spPr>
            <a:xfrm rot="5400000">
              <a:off x="5159792" y="4933908"/>
              <a:ext cx="554981" cy="1043715"/>
            </a:xfrm>
            <a:prstGeom prst="bentConnector3">
              <a:avLst>
                <a:gd name="adj1" fmla="val 50000"/>
              </a:avLst>
            </a:prstGeom>
            <a:ln w="57150" cmpd="sng">
              <a:solidFill>
                <a:schemeClr val="bg1">
                  <a:lumMod val="65000"/>
                </a:schemeClr>
              </a:solidFill>
              <a:headEnd type="none" w="med" len="med"/>
              <a:tailEnd type="triangle" w="med" len="med"/>
            </a:ln>
            <a:effectLst/>
          </p:spPr>
          <p:style>
            <a:lnRef idx="3">
              <a:schemeClr val="accent2"/>
            </a:lnRef>
            <a:fillRef idx="0">
              <a:schemeClr val="accent2"/>
            </a:fillRef>
            <a:effectRef idx="2">
              <a:schemeClr val="accent2"/>
            </a:effectRef>
            <a:fontRef idx="minor">
              <a:schemeClr val="tx1"/>
            </a:fontRef>
          </p:style>
        </p:cxnSp>
      </p:grpSp>
      <p:grpSp>
        <p:nvGrpSpPr>
          <p:cNvPr id="5" name="Agrupar 3"/>
          <p:cNvGrpSpPr/>
          <p:nvPr/>
        </p:nvGrpSpPr>
        <p:grpSpPr>
          <a:xfrm>
            <a:off x="1568625" y="3501008"/>
            <a:ext cx="6768751" cy="1656184"/>
            <a:chOff x="1568625" y="3501008"/>
            <a:chExt cx="6768751" cy="1656184"/>
          </a:xfrm>
        </p:grpSpPr>
        <p:sp>
          <p:nvSpPr>
            <p:cNvPr id="16" name="23 Rectángulo redondeado"/>
            <p:cNvSpPr/>
            <p:nvPr/>
          </p:nvSpPr>
          <p:spPr>
            <a:xfrm>
              <a:off x="1568625" y="3501008"/>
              <a:ext cx="3312367" cy="1656184"/>
            </a:xfrm>
            <a:prstGeom prst="roundRect">
              <a:avLst>
                <a:gd name="adj" fmla="val 0"/>
              </a:avLst>
            </a:prstGeom>
            <a:pattFill prst="ltDnDiag">
              <a:fgClr>
                <a:srgbClr val="E2E2E2"/>
              </a:fgClr>
              <a:bgClr>
                <a:schemeClr val="bg1"/>
              </a:bgClr>
            </a:pattFill>
            <a:ln w="57150" cmpd="sng"/>
          </p:spPr>
          <p:style>
            <a:lnRef idx="3">
              <a:schemeClr val="lt1"/>
            </a:lnRef>
            <a:fillRef idx="1">
              <a:schemeClr val="accent5"/>
            </a:fillRef>
            <a:effectRef idx="1">
              <a:schemeClr val="accent5"/>
            </a:effectRef>
            <a:fontRef idx="minor">
              <a:schemeClr val="lt1"/>
            </a:fontRef>
          </p:style>
          <p:txBody>
            <a:bodyPr anchor="ctr"/>
            <a:lstStyle/>
            <a:p>
              <a:r>
                <a:rPr lang="es-ES" sz="1400" b="1" dirty="0" smtClean="0">
                  <a:solidFill>
                    <a:srgbClr val="595959"/>
                  </a:solidFill>
                </a:rPr>
                <a:t>MODELS </a:t>
              </a:r>
              <a:r>
                <a:rPr lang="es-ES" sz="1400" b="1" dirty="0">
                  <a:solidFill>
                    <a:srgbClr val="595959"/>
                  </a:solidFill>
                </a:rPr>
                <a:t>OF EXPLOITATION</a:t>
              </a:r>
              <a:endParaRPr lang="es-ES" sz="1400" b="1" dirty="0" smtClean="0">
                <a:solidFill>
                  <a:srgbClr val="595959"/>
                </a:solidFill>
              </a:endParaRPr>
            </a:p>
            <a:p>
              <a:pPr marL="171450" indent="-171450">
                <a:buFont typeface="Wingdings" charset="2"/>
                <a:buChar char="§"/>
              </a:pPr>
              <a:r>
                <a:rPr lang="en-US" sz="1200" dirty="0">
                  <a:solidFill>
                    <a:srgbClr val="595959"/>
                  </a:solidFill>
                </a:rPr>
                <a:t>Execution of extractive work</a:t>
              </a:r>
            </a:p>
            <a:p>
              <a:pPr marL="171450" indent="-171450">
                <a:buFont typeface="Wingdings" charset="2"/>
                <a:buChar char="§"/>
              </a:pPr>
              <a:r>
                <a:rPr lang="en-US" sz="1200" dirty="0">
                  <a:solidFill>
                    <a:srgbClr val="595959"/>
                  </a:solidFill>
                </a:rPr>
                <a:t>Access road to farms</a:t>
              </a:r>
            </a:p>
            <a:p>
              <a:pPr marL="171450" indent="-171450">
                <a:buFont typeface="Wingdings" charset="2"/>
                <a:buChar char="§"/>
              </a:pPr>
              <a:r>
                <a:rPr lang="en-US" sz="1200" dirty="0">
                  <a:solidFill>
                    <a:srgbClr val="595959"/>
                  </a:solidFill>
                </a:rPr>
                <a:t>Drainage conditions</a:t>
              </a:r>
            </a:p>
            <a:p>
              <a:pPr marL="171450" indent="-171450">
                <a:buFont typeface="Wingdings" charset="2"/>
                <a:buChar char="§"/>
              </a:pPr>
              <a:r>
                <a:rPr lang="en-US" sz="1200" dirty="0">
                  <a:solidFill>
                    <a:srgbClr val="595959"/>
                  </a:solidFill>
                </a:rPr>
                <a:t>Pickling and preservation of edaphic material</a:t>
              </a:r>
            </a:p>
            <a:p>
              <a:pPr marL="171450" indent="-171450">
                <a:buFont typeface="Wingdings" charset="2"/>
                <a:buChar char="§"/>
              </a:pPr>
              <a:r>
                <a:rPr lang="en-US" sz="1200" dirty="0">
                  <a:solidFill>
                    <a:srgbClr val="595959"/>
                  </a:solidFill>
                </a:rPr>
                <a:t>Dump conditions</a:t>
              </a:r>
            </a:p>
            <a:p>
              <a:pPr marL="171450" indent="-171450">
                <a:buFont typeface="Wingdings" charset="2"/>
                <a:buChar char="§"/>
              </a:pPr>
              <a:r>
                <a:rPr lang="en-US" sz="1200" dirty="0">
                  <a:solidFill>
                    <a:srgbClr val="595959"/>
                  </a:solidFill>
                </a:rPr>
                <a:t>Territorial insertion conditions</a:t>
              </a:r>
              <a:endParaRPr lang="es-ES" sz="1000" dirty="0" smtClean="0">
                <a:solidFill>
                  <a:srgbClr val="595959"/>
                </a:solidFill>
              </a:endParaRPr>
            </a:p>
            <a:p>
              <a:pPr algn="ctr">
                <a:defRPr/>
              </a:pPr>
              <a:endParaRPr lang="es-ES" sz="1000" b="1" dirty="0">
                <a:solidFill>
                  <a:srgbClr val="595959"/>
                </a:solidFill>
              </a:endParaRPr>
            </a:p>
          </p:txBody>
        </p:sp>
        <p:sp>
          <p:nvSpPr>
            <p:cNvPr id="17" name="23 Rectángulo redondeado"/>
            <p:cNvSpPr/>
            <p:nvPr/>
          </p:nvSpPr>
          <p:spPr>
            <a:xfrm>
              <a:off x="5025009" y="3501008"/>
              <a:ext cx="3312367" cy="1656184"/>
            </a:xfrm>
            <a:prstGeom prst="roundRect">
              <a:avLst>
                <a:gd name="adj" fmla="val 0"/>
              </a:avLst>
            </a:prstGeom>
            <a:pattFill prst="ltDnDiag">
              <a:fgClr>
                <a:srgbClr val="E2E2E2"/>
              </a:fgClr>
              <a:bgClr>
                <a:schemeClr val="bg1"/>
              </a:bgClr>
            </a:pattFill>
            <a:ln w="57150" cmpd="sng"/>
          </p:spPr>
          <p:style>
            <a:lnRef idx="3">
              <a:schemeClr val="lt1"/>
            </a:lnRef>
            <a:fillRef idx="1">
              <a:schemeClr val="accent5"/>
            </a:fillRef>
            <a:effectRef idx="1">
              <a:schemeClr val="accent5"/>
            </a:effectRef>
            <a:fontRef idx="minor">
              <a:schemeClr val="lt1"/>
            </a:fontRef>
          </p:style>
          <p:txBody>
            <a:bodyPr anchor="ctr"/>
            <a:lstStyle/>
            <a:p>
              <a:endParaRPr lang="es-ES" sz="1400" b="1" dirty="0" smtClean="0">
                <a:solidFill>
                  <a:srgbClr val="595959"/>
                </a:solidFill>
              </a:endParaRPr>
            </a:p>
            <a:p>
              <a:r>
                <a:rPr lang="es-ES" sz="1400" b="1" dirty="0">
                  <a:solidFill>
                    <a:srgbClr val="595959"/>
                  </a:solidFill>
                </a:rPr>
                <a:t>RESTORATION MODELS</a:t>
              </a:r>
            </a:p>
            <a:p>
              <a:pPr marL="171450" indent="-171450">
                <a:buFont typeface="Wingdings" charset="2"/>
                <a:buChar char="§"/>
              </a:pPr>
              <a:r>
                <a:rPr lang="en-US" sz="1200" dirty="0" smtClean="0">
                  <a:solidFill>
                    <a:srgbClr val="595959"/>
                  </a:solidFill>
                </a:rPr>
                <a:t>Restoration levels</a:t>
              </a:r>
              <a:endParaRPr lang="en-US" sz="1200" dirty="0">
                <a:solidFill>
                  <a:srgbClr val="595959"/>
                </a:solidFill>
              </a:endParaRPr>
            </a:p>
            <a:p>
              <a:pPr marL="171450" indent="-171450">
                <a:buFont typeface="Wingdings" charset="2"/>
                <a:buChar char="§"/>
              </a:pPr>
              <a:r>
                <a:rPr lang="en-US" sz="1200" dirty="0">
                  <a:solidFill>
                    <a:srgbClr val="595959"/>
                  </a:solidFill>
                </a:rPr>
                <a:t>Morphological restoration</a:t>
              </a:r>
            </a:p>
            <a:p>
              <a:pPr marL="171450" indent="-171450">
                <a:buFont typeface="Wingdings" charset="2"/>
                <a:buChar char="§"/>
              </a:pPr>
              <a:r>
                <a:rPr lang="en-US" sz="1200" dirty="0">
                  <a:solidFill>
                    <a:srgbClr val="595959"/>
                  </a:solidFill>
                </a:rPr>
                <a:t>Restoration of hydrological conditions</a:t>
              </a:r>
            </a:p>
            <a:p>
              <a:pPr marL="171450" indent="-171450">
                <a:buFont typeface="Wingdings" charset="2"/>
                <a:buChar char="§"/>
              </a:pPr>
              <a:r>
                <a:rPr lang="en-US" sz="1200" dirty="0">
                  <a:solidFill>
                    <a:srgbClr val="595959"/>
                  </a:solidFill>
                </a:rPr>
                <a:t>Eradication of infrastructures and installations</a:t>
              </a:r>
            </a:p>
            <a:p>
              <a:pPr marL="171450" indent="-171450">
                <a:buFont typeface="Wingdings" charset="2"/>
                <a:buChar char="§"/>
              </a:pPr>
              <a:r>
                <a:rPr lang="en-US" sz="1200" dirty="0">
                  <a:solidFill>
                    <a:srgbClr val="595959"/>
                  </a:solidFill>
                </a:rPr>
                <a:t>Fillings</a:t>
              </a:r>
            </a:p>
            <a:p>
              <a:pPr marL="171450" indent="-171450">
                <a:buFont typeface="Wingdings" charset="2"/>
                <a:buChar char="§"/>
              </a:pPr>
              <a:r>
                <a:rPr lang="en-US" sz="1200" dirty="0">
                  <a:solidFill>
                    <a:srgbClr val="595959"/>
                  </a:solidFill>
                </a:rPr>
                <a:t>Refurbishment of the vegetation cover</a:t>
              </a:r>
            </a:p>
            <a:p>
              <a:pPr marL="171450" indent="-171450">
                <a:buFont typeface="Wingdings" charset="2"/>
                <a:buChar char="§"/>
              </a:pPr>
              <a:r>
                <a:rPr lang="en-US" sz="1200" dirty="0">
                  <a:solidFill>
                    <a:srgbClr val="595959"/>
                  </a:solidFill>
                </a:rPr>
                <a:t>Usability Compatibility</a:t>
              </a:r>
              <a:endParaRPr lang="es-ES" sz="1000" dirty="0" smtClean="0">
                <a:solidFill>
                  <a:srgbClr val="595959"/>
                </a:solidFill>
              </a:endParaRPr>
            </a:p>
            <a:p>
              <a:pPr algn="ctr">
                <a:defRPr/>
              </a:pPr>
              <a:endParaRPr lang="es-ES" sz="1000" b="1" dirty="0">
                <a:solidFill>
                  <a:srgbClr val="595959"/>
                </a:solidFill>
              </a:endParaRPr>
            </a:p>
          </p:txBody>
        </p:sp>
      </p:grpSp>
      <p:sp>
        <p:nvSpPr>
          <p:cNvPr id="3" name="Marcador de número de diapositiva 2"/>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10</a:t>
            </a:fld>
            <a:endParaRPr lang="es-ES" altLang="es-ES" dirty="0"/>
          </a:p>
        </p:txBody>
      </p:sp>
      <p:sp>
        <p:nvSpPr>
          <p:cNvPr id="22"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err="1" smtClean="0">
                <a:solidFill>
                  <a:schemeClr val="tx1">
                    <a:lumMod val="75000"/>
                    <a:lumOff val="25000"/>
                  </a:schemeClr>
                </a:solidFill>
                <a:latin typeface="Helvetica"/>
                <a:ea typeface="Gill Sans" charset="0"/>
                <a:cs typeface="Helvetica"/>
                <a:sym typeface="Gill Sans" charset="0"/>
              </a:rPr>
              <a:t>Models</a:t>
            </a:r>
            <a:endParaRPr lang="es-ES" sz="3600" dirty="0">
              <a:solidFill>
                <a:schemeClr val="tx1">
                  <a:lumMod val="75000"/>
                  <a:lumOff val="25000"/>
                </a:schemeClr>
              </a:solidFill>
              <a:latin typeface="Helvetica"/>
              <a:ea typeface="Gill Sans" charset="0"/>
              <a:cs typeface="Helvetica"/>
              <a:sym typeface="Gill Sans" charset="0"/>
            </a:endParaRPr>
          </a:p>
        </p:txBody>
      </p:sp>
    </p:spTree>
    <p:extLst>
      <p:ext uri="{BB962C8B-B14F-4D97-AF65-F5344CB8AC3E}">
        <p14:creationId xmlns:p14="http://schemas.microsoft.com/office/powerpoint/2010/main" val="2128791420"/>
      </p:ext>
    </p:extLst>
  </p:cSld>
  <p:clrMapOvr>
    <a:masterClrMapping/>
  </p:clrMapOvr>
  <p:transition spd="slow" advTm="5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33000" y="1627200"/>
            <a:ext cx="8640000" cy="1169551"/>
          </a:xfrm>
          <a:prstGeom prst="rect">
            <a:avLst/>
          </a:prstGeom>
        </p:spPr>
        <p:txBody>
          <a:bodyPr wrap="square">
            <a:spAutoFit/>
          </a:bodyPr>
          <a:lstStyle/>
          <a:p>
            <a:pPr algn="just"/>
            <a:r>
              <a:rPr lang="en-US" sz="1400" dirty="0">
                <a:solidFill>
                  <a:schemeClr val="tx1">
                    <a:lumMod val="65000"/>
                    <a:lumOff val="35000"/>
                  </a:schemeClr>
                </a:solidFill>
                <a:latin typeface="Arial"/>
                <a:cs typeface="Arial"/>
              </a:rPr>
              <a:t>In addition, TEYDE has participated in the elaboration of territorial </a:t>
            </a:r>
            <a:r>
              <a:rPr lang="en-US" sz="1400" dirty="0" err="1">
                <a:solidFill>
                  <a:schemeClr val="tx1">
                    <a:lumMod val="65000"/>
                    <a:lumOff val="35000"/>
                  </a:schemeClr>
                </a:solidFill>
                <a:latin typeface="Arial"/>
                <a:cs typeface="Arial"/>
              </a:rPr>
              <a:t>sectoral</a:t>
            </a:r>
            <a:r>
              <a:rPr lang="en-US" sz="1400" dirty="0">
                <a:solidFill>
                  <a:schemeClr val="tx1">
                    <a:lumMod val="65000"/>
                    <a:lumOff val="35000"/>
                  </a:schemeClr>
                </a:solidFill>
                <a:latin typeface="Arial"/>
                <a:cs typeface="Arial"/>
              </a:rPr>
              <a:t> mining legislation, and management guidelines, at regional and local level</a:t>
            </a:r>
            <a:r>
              <a:rPr lang="en-US" sz="1400" dirty="0" smtClean="0">
                <a:solidFill>
                  <a:schemeClr val="tx1">
                    <a:lumMod val="65000"/>
                    <a:lumOff val="35000"/>
                  </a:schemeClr>
                </a:solidFill>
                <a:latin typeface="Arial"/>
                <a:cs typeface="Arial"/>
              </a:rPr>
              <a:t>.</a:t>
            </a:r>
          </a:p>
          <a:p>
            <a:pPr algn="just"/>
            <a:endParaRPr lang="es-ES_tradnl" sz="1400" dirty="0" smtClean="0">
              <a:solidFill>
                <a:schemeClr val="tx1">
                  <a:lumMod val="65000"/>
                  <a:lumOff val="35000"/>
                </a:schemeClr>
              </a:solidFill>
              <a:latin typeface="Arial"/>
              <a:cs typeface="Arial"/>
            </a:endParaRPr>
          </a:p>
          <a:p>
            <a:pPr algn="just"/>
            <a:r>
              <a:rPr lang="en-US" sz="1400" dirty="0">
                <a:solidFill>
                  <a:schemeClr val="tx1">
                    <a:lumMod val="65000"/>
                    <a:lumOff val="35000"/>
                  </a:schemeClr>
                </a:solidFill>
                <a:latin typeface="Arial"/>
                <a:cs typeface="Arial"/>
              </a:rPr>
              <a:t>The Mining Management Guidelines are the ultimate expression of the objectives and criteria followed in the development of the different management documents.</a:t>
            </a:r>
            <a:endParaRPr lang="es-ES" sz="1400" dirty="0" smtClean="0">
              <a:solidFill>
                <a:srgbClr val="FF0000"/>
              </a:solidFill>
              <a:latin typeface="Arial"/>
              <a:cs typeface="Arial"/>
            </a:endParaRPr>
          </a:p>
        </p:txBody>
      </p:sp>
      <p:grpSp>
        <p:nvGrpSpPr>
          <p:cNvPr id="3" name="Agrupar 4"/>
          <p:cNvGrpSpPr/>
          <p:nvPr/>
        </p:nvGrpSpPr>
        <p:grpSpPr>
          <a:xfrm>
            <a:off x="2810760" y="4581128"/>
            <a:ext cx="4320480" cy="555070"/>
            <a:chOff x="5025008" y="4458106"/>
            <a:chExt cx="2158267" cy="555070"/>
          </a:xfrm>
        </p:grpSpPr>
        <p:cxnSp>
          <p:nvCxnSpPr>
            <p:cNvPr id="19" name="34 Conector angular"/>
            <p:cNvCxnSpPr/>
            <p:nvPr/>
          </p:nvCxnSpPr>
          <p:spPr>
            <a:xfrm rot="16200000" flipH="1">
              <a:off x="5304793" y="4178410"/>
              <a:ext cx="554981" cy="1114551"/>
            </a:xfrm>
            <a:prstGeom prst="bentConnector3">
              <a:avLst>
                <a:gd name="adj1" fmla="val 50000"/>
              </a:avLst>
            </a:prstGeom>
            <a:ln w="57150" cmpd="sng">
              <a:solidFill>
                <a:schemeClr val="bg1">
                  <a:lumMod val="65000"/>
                </a:schemeClr>
              </a:solidFill>
              <a:headEnd type="none" w="med" len="med"/>
              <a:tailEnd type="triangle" w="med" len="med"/>
            </a:ln>
            <a:effectLst/>
          </p:spPr>
          <p:style>
            <a:lnRef idx="3">
              <a:schemeClr val="accent2"/>
            </a:lnRef>
            <a:fillRef idx="0">
              <a:schemeClr val="accent2"/>
            </a:fillRef>
            <a:effectRef idx="2">
              <a:schemeClr val="accent2"/>
            </a:effectRef>
            <a:fontRef idx="minor">
              <a:schemeClr val="tx1"/>
            </a:fontRef>
          </p:style>
        </p:cxnSp>
        <p:cxnSp>
          <p:nvCxnSpPr>
            <p:cNvPr id="20" name="35 Conector angular"/>
            <p:cNvCxnSpPr/>
            <p:nvPr/>
          </p:nvCxnSpPr>
          <p:spPr>
            <a:xfrm rot="5400000">
              <a:off x="6383927" y="4213739"/>
              <a:ext cx="554981" cy="1043715"/>
            </a:xfrm>
            <a:prstGeom prst="bentConnector3">
              <a:avLst>
                <a:gd name="adj1" fmla="val 50000"/>
              </a:avLst>
            </a:prstGeom>
            <a:ln w="57150" cmpd="sng">
              <a:solidFill>
                <a:schemeClr val="bg1">
                  <a:lumMod val="65000"/>
                </a:schemeClr>
              </a:solidFill>
              <a:headEnd type="none" w="med" len="med"/>
              <a:tailEnd type="triangle" w="med" len="med"/>
            </a:ln>
            <a:effectLst/>
          </p:spPr>
          <p:style>
            <a:lnRef idx="3">
              <a:schemeClr val="accent2"/>
            </a:lnRef>
            <a:fillRef idx="0">
              <a:schemeClr val="accent2"/>
            </a:fillRef>
            <a:effectRef idx="2">
              <a:schemeClr val="accent2"/>
            </a:effectRef>
            <a:fontRef idx="minor">
              <a:schemeClr val="tx1"/>
            </a:fontRef>
          </p:style>
        </p:cxnSp>
      </p:grpSp>
      <p:sp>
        <p:nvSpPr>
          <p:cNvPr id="9" name="8 Rectángulo redondeado"/>
          <p:cNvSpPr/>
          <p:nvPr/>
        </p:nvSpPr>
        <p:spPr>
          <a:xfrm>
            <a:off x="866544" y="3395123"/>
            <a:ext cx="3960441" cy="393917"/>
          </a:xfrm>
          <a:prstGeom prst="roundRect">
            <a:avLst>
              <a:gd name="adj" fmla="val 0"/>
            </a:avLst>
          </a:prstGeom>
          <a:gradFill>
            <a:gsLst>
              <a:gs pos="0">
                <a:schemeClr val="accent3">
                  <a:shade val="51000"/>
                  <a:satMod val="130000"/>
                </a:schemeClr>
              </a:gs>
              <a:gs pos="100000">
                <a:srgbClr val="75A221"/>
              </a:gs>
            </a:gsLst>
          </a:gradFill>
          <a:ln w="57150" cmpd="sng">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100" dirty="0"/>
              <a:t>MODEL OF TERRITORIAL ZONING CHOSEN</a:t>
            </a:r>
            <a:endParaRPr lang="es-ES" sz="1100" dirty="0" smtClean="0"/>
          </a:p>
        </p:txBody>
      </p:sp>
      <p:sp>
        <p:nvSpPr>
          <p:cNvPr id="10" name="9 Rectángulo redondeado"/>
          <p:cNvSpPr/>
          <p:nvPr/>
        </p:nvSpPr>
        <p:spPr>
          <a:xfrm>
            <a:off x="5223025" y="2881496"/>
            <a:ext cx="3816431" cy="432048"/>
          </a:xfrm>
          <a:prstGeom prst="roundRect">
            <a:avLst>
              <a:gd name="adj" fmla="val 0"/>
            </a:avLst>
          </a:prstGeom>
          <a:ln w="57150" cmpd="sng">
            <a:solidFill>
              <a:srgbClr val="FFFFFF"/>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100" dirty="0"/>
              <a:t>MODELS OF EXPLOITATION AND RESTORATION</a:t>
            </a:r>
            <a:endParaRPr lang="es-ES" sz="1100" dirty="0"/>
          </a:p>
        </p:txBody>
      </p:sp>
      <p:sp>
        <p:nvSpPr>
          <p:cNvPr id="11" name="10 Rectángulo redondeado"/>
          <p:cNvSpPr/>
          <p:nvPr/>
        </p:nvSpPr>
        <p:spPr>
          <a:xfrm>
            <a:off x="866544" y="2863432"/>
            <a:ext cx="3960441" cy="439233"/>
          </a:xfrm>
          <a:prstGeom prst="roundRect">
            <a:avLst>
              <a:gd name="adj" fmla="val 0"/>
            </a:avLst>
          </a:prstGeom>
          <a:gradFill>
            <a:gsLst>
              <a:gs pos="0">
                <a:schemeClr val="accent3">
                  <a:shade val="51000"/>
                  <a:satMod val="130000"/>
                </a:schemeClr>
              </a:gs>
              <a:gs pos="100000">
                <a:srgbClr val="75A221"/>
              </a:gs>
            </a:gsLst>
          </a:gradFill>
          <a:ln w="57150" cmpd="sng">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100" dirty="0"/>
              <a:t>MAP OF MINING - ENVIRONMENTAL COMPATIBILITY</a:t>
            </a:r>
            <a:endParaRPr lang="es-ES" sz="1100" dirty="0" smtClean="0"/>
          </a:p>
        </p:txBody>
      </p:sp>
      <p:sp>
        <p:nvSpPr>
          <p:cNvPr id="12" name="11 Cheurón"/>
          <p:cNvSpPr/>
          <p:nvPr/>
        </p:nvSpPr>
        <p:spPr>
          <a:xfrm rot="5400000">
            <a:off x="2756764" y="3790577"/>
            <a:ext cx="180000" cy="359997"/>
          </a:xfrm>
          <a:prstGeom prst="chevron">
            <a:avLst/>
          </a:prstGeom>
          <a:solidFill>
            <a:srgbClr val="A6A6A6"/>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sz="1100" dirty="0" smtClean="0"/>
          </a:p>
        </p:txBody>
      </p:sp>
      <p:sp>
        <p:nvSpPr>
          <p:cNvPr id="13" name="12 Rectángulo redondeado"/>
          <p:cNvSpPr/>
          <p:nvPr/>
        </p:nvSpPr>
        <p:spPr>
          <a:xfrm>
            <a:off x="866544" y="4114665"/>
            <a:ext cx="3960441" cy="576064"/>
          </a:xfrm>
          <a:prstGeom prst="roundRect">
            <a:avLst>
              <a:gd name="adj" fmla="val 0"/>
            </a:avLst>
          </a:prstGeom>
          <a:gradFill>
            <a:gsLst>
              <a:gs pos="0">
                <a:schemeClr val="accent3">
                  <a:shade val="51000"/>
                  <a:satMod val="130000"/>
                </a:schemeClr>
              </a:gs>
              <a:gs pos="100000">
                <a:srgbClr val="75A221"/>
              </a:gs>
            </a:gsLst>
          </a:gradFill>
          <a:ln w="57150" cmpd="sng">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00" dirty="0"/>
              <a:t>ESTABLISH A DIVISION OF THE TERRITORY IN ZONES ACCORDING TO THEIR LARGEST OR LESS CAPACITY OF RECEPTION FOR THE MINING ACTIVITY</a:t>
            </a:r>
            <a:endParaRPr lang="es-ES" sz="1000" dirty="0" smtClean="0"/>
          </a:p>
        </p:txBody>
      </p:sp>
      <p:sp>
        <p:nvSpPr>
          <p:cNvPr id="14" name="13 Rectángulo redondeado"/>
          <p:cNvSpPr/>
          <p:nvPr/>
        </p:nvSpPr>
        <p:spPr>
          <a:xfrm>
            <a:off x="5229656" y="3621885"/>
            <a:ext cx="3803168" cy="1071771"/>
          </a:xfrm>
          <a:prstGeom prst="roundRect">
            <a:avLst>
              <a:gd name="adj" fmla="val 0"/>
            </a:avLst>
          </a:prstGeom>
          <a:ln w="57150" cmpd="sng">
            <a:solidFill>
              <a:srgbClr val="FFFFFF"/>
            </a:solidFill>
          </a:ln>
        </p:spPr>
        <p:style>
          <a:lnRef idx="1">
            <a:schemeClr val="accent4"/>
          </a:lnRef>
          <a:fillRef idx="3">
            <a:schemeClr val="accent4"/>
          </a:fillRef>
          <a:effectRef idx="2">
            <a:schemeClr val="accent4"/>
          </a:effectRef>
          <a:fontRef idx="minor">
            <a:schemeClr val="lt1"/>
          </a:fontRef>
        </p:style>
        <p:txBody>
          <a:bodyPr rtlCol="0" anchor="ctr"/>
          <a:lstStyle/>
          <a:p>
            <a:pPr marL="171450" indent="-171450">
              <a:buFont typeface="Wingdings" charset="2"/>
              <a:buChar char="§"/>
            </a:pPr>
            <a:r>
              <a:rPr lang="en-US" sz="1000" dirty="0"/>
              <a:t>ESTABLISHES A SERIES OF OPERATING MODELS AND CRITERIA WITH A HIGHER OR LOWER IMPACT ON THE ENVIRONMENT</a:t>
            </a:r>
          </a:p>
          <a:p>
            <a:pPr marL="171450" indent="-171450">
              <a:buFont typeface="Wingdings" charset="2"/>
              <a:buChar char="§"/>
            </a:pPr>
            <a:endParaRPr lang="en-US" sz="1000" dirty="0"/>
          </a:p>
          <a:p>
            <a:pPr marL="171450" indent="-171450">
              <a:buFont typeface="Wingdings" charset="2"/>
              <a:buChar char="§"/>
            </a:pPr>
            <a:r>
              <a:rPr lang="en-US" sz="1000" dirty="0"/>
              <a:t>ESTABLISHES A SERIES OF CORRECTION MEASURES OR MITIGATION OF IMPACTS</a:t>
            </a:r>
            <a:endParaRPr lang="es-ES" sz="1000" dirty="0" smtClean="0"/>
          </a:p>
        </p:txBody>
      </p:sp>
      <p:sp>
        <p:nvSpPr>
          <p:cNvPr id="15" name="14 Cheurón"/>
          <p:cNvSpPr/>
          <p:nvPr/>
        </p:nvSpPr>
        <p:spPr>
          <a:xfrm rot="5400000">
            <a:off x="7041240" y="3308978"/>
            <a:ext cx="180000" cy="359997"/>
          </a:xfrm>
          <a:prstGeom prst="chevron">
            <a:avLst/>
          </a:prstGeom>
          <a:solidFill>
            <a:srgbClr val="A6A6A6"/>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buFont typeface="Wingdings" pitchFamily="2" charset="2"/>
              <a:buChar char="Ø"/>
            </a:pPr>
            <a:endParaRPr lang="es-ES" sz="1000" dirty="0" smtClean="0"/>
          </a:p>
        </p:txBody>
      </p:sp>
      <p:sp>
        <p:nvSpPr>
          <p:cNvPr id="18" name="17 Rectángulo redondeado"/>
          <p:cNvSpPr/>
          <p:nvPr/>
        </p:nvSpPr>
        <p:spPr>
          <a:xfrm>
            <a:off x="1549513" y="5184288"/>
            <a:ext cx="6984776" cy="1152128"/>
          </a:xfrm>
          <a:prstGeom prst="roundRect">
            <a:avLst>
              <a:gd name="adj" fmla="val 0"/>
            </a:avLst>
          </a:prstGeom>
          <a:pattFill prst="ltDnDiag">
            <a:fgClr>
              <a:srgbClr val="E2E2E2"/>
            </a:fgClr>
            <a:bgClr>
              <a:schemeClr val="bg1"/>
            </a:bgClr>
          </a:pattFill>
          <a:ln w="57150" cmpd="sng"/>
        </p:spPr>
        <p:style>
          <a:lnRef idx="3">
            <a:schemeClr val="lt1"/>
          </a:lnRef>
          <a:fillRef idx="1">
            <a:schemeClr val="accent5"/>
          </a:fillRef>
          <a:effectRef idx="1">
            <a:schemeClr val="accent5"/>
          </a:effectRef>
          <a:fontRef idx="minor">
            <a:schemeClr val="lt1"/>
          </a:fontRef>
        </p:style>
        <p:txBody>
          <a:bodyPr anchor="ctr"/>
          <a:lstStyle/>
          <a:p>
            <a:pPr algn="ctr"/>
            <a:endParaRPr lang="es-ES" sz="1000" b="1" dirty="0" smtClean="0">
              <a:solidFill>
                <a:schemeClr val="bg1">
                  <a:lumMod val="50000"/>
                </a:schemeClr>
              </a:solidFill>
            </a:endParaRPr>
          </a:p>
          <a:p>
            <a:pPr algn="ctr">
              <a:lnSpc>
                <a:spcPct val="50000"/>
              </a:lnSpc>
            </a:pPr>
            <a:r>
              <a:rPr lang="es-ES" sz="1400" b="1" dirty="0" smtClean="0">
                <a:solidFill>
                  <a:schemeClr val="tx1">
                    <a:lumMod val="65000"/>
                    <a:lumOff val="35000"/>
                  </a:schemeClr>
                </a:solidFill>
              </a:rPr>
              <a:t>ORDINATION GUIDELINE BASED ON FITNESS MATRICES</a:t>
            </a:r>
          </a:p>
          <a:p>
            <a:pPr algn="ctr">
              <a:lnSpc>
                <a:spcPct val="50000"/>
              </a:lnSpc>
            </a:pPr>
            <a:endParaRPr lang="es-ES" sz="1400" b="1" dirty="0">
              <a:solidFill>
                <a:schemeClr val="tx1">
                  <a:lumMod val="65000"/>
                  <a:lumOff val="35000"/>
                </a:schemeClr>
              </a:solidFill>
            </a:endParaRPr>
          </a:p>
          <a:p>
            <a:pPr algn="ctr"/>
            <a:r>
              <a:rPr lang="en-US" sz="1000" dirty="0">
                <a:solidFill>
                  <a:schemeClr val="tx1">
                    <a:lumMod val="65000"/>
                    <a:lumOff val="35000"/>
                  </a:schemeClr>
                </a:solidFill>
              </a:rPr>
              <a:t>In areas with greater capacity of reception will be allowed any model of exploitation and the measures of correction of impacts will not be too demanding.</a:t>
            </a:r>
          </a:p>
          <a:p>
            <a:pPr algn="ctr"/>
            <a:endParaRPr lang="en-US" sz="1000" dirty="0">
              <a:solidFill>
                <a:schemeClr val="tx1">
                  <a:lumMod val="65000"/>
                  <a:lumOff val="35000"/>
                </a:schemeClr>
              </a:solidFill>
            </a:endParaRPr>
          </a:p>
          <a:p>
            <a:pPr algn="ctr"/>
            <a:r>
              <a:rPr lang="en-US" sz="1000" dirty="0">
                <a:solidFill>
                  <a:schemeClr val="tx1">
                    <a:lumMod val="65000"/>
                    <a:lumOff val="35000"/>
                  </a:schemeClr>
                </a:solidFill>
              </a:rPr>
              <a:t>In areas with less capacity of reception only those models of exploitation that are more respectful with the environment will be allowed and the measures of correction of impacts will be very demanding.</a:t>
            </a:r>
            <a:endParaRPr lang="es-ES" sz="1000" dirty="0">
              <a:solidFill>
                <a:schemeClr val="tx1">
                  <a:lumMod val="65000"/>
                  <a:lumOff val="35000"/>
                </a:schemeClr>
              </a:solidFill>
            </a:endParaRPr>
          </a:p>
        </p:txBody>
      </p:sp>
      <p:sp>
        <p:nvSpPr>
          <p:cNvPr id="22" name="Marcador de número de diapositiva 21"/>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11</a:t>
            </a:fld>
            <a:endParaRPr lang="es-ES" altLang="es-ES" dirty="0"/>
          </a:p>
        </p:txBody>
      </p:sp>
      <p:sp>
        <p:nvSpPr>
          <p:cNvPr id="23"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err="1">
                <a:solidFill>
                  <a:schemeClr val="tx1">
                    <a:lumMod val="75000"/>
                    <a:lumOff val="25000"/>
                  </a:schemeClr>
                </a:solidFill>
                <a:latin typeface="Helvetica"/>
                <a:ea typeface="Gill Sans" charset="0"/>
                <a:cs typeface="Helvetica"/>
                <a:sym typeface="Gill Sans" charset="0"/>
              </a:rPr>
              <a:t>Normative</a:t>
            </a:r>
            <a:r>
              <a:rPr lang="es-ES" sz="3600" dirty="0">
                <a:solidFill>
                  <a:schemeClr val="tx1">
                    <a:lumMod val="75000"/>
                    <a:lumOff val="25000"/>
                  </a:schemeClr>
                </a:solidFill>
                <a:latin typeface="Helvetica"/>
                <a:ea typeface="Gill Sans" charset="0"/>
                <a:cs typeface="Helvetica"/>
                <a:sym typeface="Gill Sans" charset="0"/>
              </a:rPr>
              <a:t> </a:t>
            </a:r>
            <a:r>
              <a:rPr lang="es-ES" sz="3600" dirty="0" err="1">
                <a:solidFill>
                  <a:schemeClr val="tx1">
                    <a:lumMod val="75000"/>
                    <a:lumOff val="25000"/>
                  </a:schemeClr>
                </a:solidFill>
                <a:latin typeface="Helvetica"/>
                <a:ea typeface="Gill Sans" charset="0"/>
                <a:cs typeface="Helvetica"/>
                <a:sym typeface="Gill Sans" charset="0"/>
              </a:rPr>
              <a:t>guidelines</a:t>
            </a:r>
            <a:endParaRPr lang="es-ES" sz="3600" dirty="0">
              <a:solidFill>
                <a:schemeClr val="tx1">
                  <a:lumMod val="75000"/>
                  <a:lumOff val="25000"/>
                </a:schemeClr>
              </a:solidFill>
              <a:latin typeface="Helvetica"/>
              <a:ea typeface="Gill Sans" charset="0"/>
              <a:cs typeface="Helvetica"/>
              <a:sym typeface="Gill Sans" charset="0"/>
            </a:endParaRPr>
          </a:p>
        </p:txBody>
      </p:sp>
    </p:spTree>
    <p:extLst>
      <p:ext uri="{BB962C8B-B14F-4D97-AF65-F5344CB8AC3E}">
        <p14:creationId xmlns:p14="http://schemas.microsoft.com/office/powerpoint/2010/main" val="2128791420"/>
      </p:ext>
    </p:extLst>
  </p:cSld>
  <p:clrMapOvr>
    <a:masterClrMapping/>
  </p:clrMapOvr>
  <p:transition spd="slow" advTm="5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childTnLst>
                          </p:cTn>
                        </p:par>
                        <p:par>
                          <p:cTn id="36" fill="hold">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7 Rectángulo redondeado"/>
          <p:cNvSpPr/>
          <p:nvPr/>
        </p:nvSpPr>
        <p:spPr>
          <a:xfrm>
            <a:off x="1478854" y="1988840"/>
            <a:ext cx="6868363" cy="4320480"/>
          </a:xfrm>
          <a:prstGeom prst="roundRect">
            <a:avLst>
              <a:gd name="adj" fmla="val 0"/>
            </a:avLst>
          </a:prstGeom>
          <a:pattFill prst="ltDnDiag">
            <a:fgClr>
              <a:srgbClr val="E2E2E2"/>
            </a:fgClr>
            <a:bgClr>
              <a:schemeClr val="bg1"/>
            </a:bgClr>
          </a:pattFill>
          <a:ln w="57150" cmpd="sng"/>
        </p:spPr>
        <p:style>
          <a:lnRef idx="3">
            <a:schemeClr val="lt1"/>
          </a:lnRef>
          <a:fillRef idx="1">
            <a:schemeClr val="accent5"/>
          </a:fillRef>
          <a:effectRef idx="1">
            <a:schemeClr val="accent5"/>
          </a:effectRef>
          <a:fontRef idx="minor">
            <a:schemeClr val="lt1"/>
          </a:fontRef>
        </p:style>
        <p:txBody>
          <a:bodyPr anchor="ctr"/>
          <a:lstStyle/>
          <a:p>
            <a:pPr algn="ctr"/>
            <a:endParaRPr lang="es-ES" sz="1000" b="1" dirty="0" smtClean="0">
              <a:solidFill>
                <a:schemeClr val="bg1">
                  <a:lumMod val="50000"/>
                </a:schemeClr>
              </a:solidFill>
            </a:endParaRPr>
          </a:p>
        </p:txBody>
      </p:sp>
      <p:sp>
        <p:nvSpPr>
          <p:cNvPr id="2" name="Marcador de número de diapositiva 1"/>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12</a:t>
            </a:fld>
            <a:endParaRPr lang="es-ES" altLang="es-ES" dirty="0"/>
          </a:p>
        </p:txBody>
      </p:sp>
      <p:sp>
        <p:nvSpPr>
          <p:cNvPr id="9" name="63 CuadroTexto"/>
          <p:cNvSpPr txBox="1">
            <a:spLocks noChangeArrowheads="1"/>
          </p:cNvSpPr>
          <p:nvPr/>
        </p:nvSpPr>
        <p:spPr bwMode="auto">
          <a:xfrm>
            <a:off x="581000" y="1436696"/>
            <a:ext cx="8640000" cy="461665"/>
          </a:xfrm>
          <a:prstGeom prst="rect">
            <a:avLst/>
          </a:prstGeom>
          <a:noFill/>
          <a:ln w="9525">
            <a:noFill/>
            <a:miter lim="800000"/>
            <a:headEnd/>
            <a:tailEnd/>
          </a:ln>
        </p:spPr>
        <p:txBody>
          <a:bodyPr wrap="square">
            <a:spAutoFit/>
          </a:bodyPr>
          <a:lstStyle/>
          <a:p>
            <a:r>
              <a:rPr lang="en-US" sz="2400" dirty="0">
                <a:ln w="12700">
                  <a:noFill/>
                  <a:prstDash val="solid"/>
                </a:ln>
                <a:solidFill>
                  <a:schemeClr val="bg1">
                    <a:lumMod val="50000"/>
                  </a:schemeClr>
                </a:solidFill>
              </a:rPr>
              <a:t>Matrix of aptitude of implantation of typologies</a:t>
            </a:r>
            <a:endParaRPr lang="es-ES" sz="2400" dirty="0">
              <a:ln w="12700">
                <a:noFill/>
                <a:prstDash val="solid"/>
              </a:ln>
              <a:solidFill>
                <a:schemeClr val="bg1">
                  <a:lumMod val="50000"/>
                </a:schemeClr>
              </a:solidFill>
              <a:effectLst/>
            </a:endParaRPr>
          </a:p>
        </p:txBody>
      </p:sp>
      <p:sp>
        <p:nvSpPr>
          <p:cNvPr id="10"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err="1">
                <a:solidFill>
                  <a:schemeClr val="tx1">
                    <a:lumMod val="75000"/>
                    <a:lumOff val="25000"/>
                  </a:schemeClr>
                </a:solidFill>
                <a:latin typeface="Helvetica"/>
                <a:ea typeface="Gill Sans" charset="0"/>
                <a:cs typeface="Helvetica"/>
                <a:sym typeface="Gill Sans" charset="0"/>
              </a:rPr>
              <a:t>Normative</a:t>
            </a:r>
            <a:r>
              <a:rPr lang="es-ES" sz="3600" dirty="0">
                <a:solidFill>
                  <a:schemeClr val="tx1">
                    <a:lumMod val="75000"/>
                    <a:lumOff val="25000"/>
                  </a:schemeClr>
                </a:solidFill>
                <a:latin typeface="Helvetica"/>
                <a:ea typeface="Gill Sans" charset="0"/>
                <a:cs typeface="Helvetica"/>
                <a:sym typeface="Gill Sans" charset="0"/>
              </a:rPr>
              <a:t> </a:t>
            </a:r>
            <a:r>
              <a:rPr lang="es-ES" sz="3600" dirty="0" err="1">
                <a:solidFill>
                  <a:schemeClr val="tx1">
                    <a:lumMod val="75000"/>
                    <a:lumOff val="25000"/>
                  </a:schemeClr>
                </a:solidFill>
                <a:latin typeface="Helvetica"/>
                <a:ea typeface="Gill Sans" charset="0"/>
                <a:cs typeface="Helvetica"/>
                <a:sym typeface="Gill Sans" charset="0"/>
              </a:rPr>
              <a:t>guidelines</a:t>
            </a:r>
            <a:endParaRPr lang="es-ES" sz="3600" dirty="0">
              <a:solidFill>
                <a:schemeClr val="tx1">
                  <a:lumMod val="75000"/>
                  <a:lumOff val="25000"/>
                </a:schemeClr>
              </a:solidFill>
              <a:latin typeface="Helvetica"/>
              <a:ea typeface="Gill Sans" charset="0"/>
              <a:cs typeface="Helvetica"/>
              <a:sym typeface="Gill Sans"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804869863"/>
              </p:ext>
            </p:extLst>
          </p:nvPr>
        </p:nvGraphicFramePr>
        <p:xfrm>
          <a:off x="1496616" y="2060848"/>
          <a:ext cx="6818359" cy="4222553"/>
        </p:xfrm>
        <a:graphic>
          <a:graphicData uri="http://schemas.openxmlformats.org/drawingml/2006/table">
            <a:tbl>
              <a:tblPr firstRow="1" bandRow="1">
                <a:tableStyleId>{2D5ABB26-0587-4C30-8999-92F81FD0307C}</a:tableStyleId>
              </a:tblPr>
              <a:tblGrid>
                <a:gridCol w="942340"/>
                <a:gridCol w="2448272"/>
                <a:gridCol w="536604"/>
                <a:gridCol w="598527"/>
                <a:gridCol w="677392"/>
                <a:gridCol w="542016"/>
                <a:gridCol w="536604"/>
                <a:gridCol w="536604"/>
              </a:tblGrid>
              <a:tr h="303384">
                <a:tc gridSpan="2">
                  <a:txBody>
                    <a:bodyPr/>
                    <a:lstStyle/>
                    <a:p>
                      <a:r>
                        <a:rPr lang="en-US" sz="800" b="1" dirty="0" smtClean="0">
                          <a:solidFill>
                            <a:schemeClr val="bg1"/>
                          </a:solidFill>
                          <a:latin typeface="+mj-lt"/>
                        </a:rPr>
                        <a:t>COMPATIBILITY ACCORDING TO RESTRICTIONS OF USE</a:t>
                      </a:r>
                      <a:endParaRPr lang="es-ES" sz="800" b="1" dirty="0">
                        <a:solidFill>
                          <a:schemeClr val="bg1"/>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chemeClr val="tx1">
                        <a:lumMod val="65000"/>
                        <a:lumOff val="35000"/>
                      </a:schemeClr>
                    </a:solidFill>
                  </a:tcPr>
                </a:tc>
                <a:tc hMerge="1">
                  <a:txBody>
                    <a:bodyPr/>
                    <a:lstStyle/>
                    <a:p>
                      <a:endParaRPr lang="es-ES"/>
                    </a:p>
                  </a:txBody>
                  <a:tcPr/>
                </a:tc>
                <a:tc gridSpan="3">
                  <a:txBody>
                    <a:bodyPr/>
                    <a:lstStyle/>
                    <a:p>
                      <a:pPr algn="ctr"/>
                      <a:r>
                        <a:rPr lang="es-ES" sz="800" b="1" dirty="0" smtClean="0">
                          <a:solidFill>
                            <a:schemeClr val="bg1"/>
                          </a:solidFill>
                          <a:latin typeface="+mj-lt"/>
                        </a:rPr>
                        <a:t>COMPATIBLE</a:t>
                      </a:r>
                      <a:endParaRPr lang="es-ES" sz="800" b="1" dirty="0">
                        <a:solidFill>
                          <a:schemeClr val="bg1"/>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chemeClr val="tx1">
                        <a:lumMod val="65000"/>
                        <a:lumOff val="35000"/>
                      </a:schemeClr>
                    </a:solidFill>
                  </a:tcPr>
                </a:tc>
                <a:tc hMerge="1">
                  <a:txBody>
                    <a:bodyPr/>
                    <a:lstStyle/>
                    <a:p>
                      <a:endParaRPr lang="es-ES"/>
                    </a:p>
                  </a:txBody>
                  <a:tcPr/>
                </a:tc>
                <a:tc hMerge="1">
                  <a:txBody>
                    <a:bodyPr/>
                    <a:lstStyle/>
                    <a:p>
                      <a:endParaRPr lang="es-ES"/>
                    </a:p>
                  </a:txBody>
                  <a:tcPr/>
                </a:tc>
                <a:tc gridSpan="3">
                  <a:txBody>
                    <a:bodyPr/>
                    <a:lstStyle/>
                    <a:p>
                      <a:pPr algn="ctr"/>
                      <a:r>
                        <a:rPr lang="es-ES" sz="800" b="1" dirty="0" smtClean="0">
                          <a:solidFill>
                            <a:schemeClr val="bg1"/>
                          </a:solidFill>
                          <a:latin typeface="+mj-lt"/>
                        </a:rPr>
                        <a:t>COMPATIBLE WITH ENVIRONMENTAL RESTRICTIONS</a:t>
                      </a:r>
                      <a:endParaRPr lang="es-ES" sz="800" b="1" dirty="0">
                        <a:solidFill>
                          <a:schemeClr val="bg1"/>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chemeClr val="tx1">
                        <a:lumMod val="65000"/>
                        <a:lumOff val="35000"/>
                      </a:schemeClr>
                    </a:solidFill>
                  </a:tcPr>
                </a:tc>
                <a:tc hMerge="1">
                  <a:txBody>
                    <a:bodyPr/>
                    <a:lstStyle/>
                    <a:p>
                      <a:endParaRPr lang="es-ES"/>
                    </a:p>
                  </a:txBody>
                  <a:tcPr/>
                </a:tc>
                <a:tc hMerge="1">
                  <a:txBody>
                    <a:bodyPr/>
                    <a:lstStyle/>
                    <a:p>
                      <a:endParaRPr lang="es-ES"/>
                    </a:p>
                  </a:txBody>
                  <a:tcPr/>
                </a:tc>
              </a:tr>
              <a:tr h="193062">
                <a:tc gridSpan="2">
                  <a:txBody>
                    <a:bodyPr/>
                    <a:lstStyle/>
                    <a:p>
                      <a:pPr algn="ctr"/>
                      <a:r>
                        <a:rPr lang="es-ES" sz="800" b="1" dirty="0" smtClean="0">
                          <a:solidFill>
                            <a:schemeClr val="tx1">
                              <a:lumMod val="65000"/>
                              <a:lumOff val="35000"/>
                            </a:schemeClr>
                          </a:solidFill>
                          <a:latin typeface="+mj-lt"/>
                        </a:rPr>
                        <a:t>ZONES ACCORDING TO FITNESS</a:t>
                      </a:r>
                      <a:endParaRPr lang="es-ES" sz="800" b="1" dirty="0">
                        <a:solidFill>
                          <a:schemeClr val="tx1">
                            <a:lumMod val="65000"/>
                            <a:lumOff val="35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chemeClr val="bg1">
                        <a:lumMod val="50000"/>
                      </a:schemeClr>
                    </a:solidFill>
                  </a:tcPr>
                </a:tc>
                <a:tc hMerge="1">
                  <a:txBody>
                    <a:bodyPr/>
                    <a:lstStyle/>
                    <a:p>
                      <a:endParaRPr lang="es-ES"/>
                    </a:p>
                  </a:txBody>
                  <a:tcPr/>
                </a:tc>
                <a:tc>
                  <a:txBody>
                    <a:bodyPr/>
                    <a:lstStyle/>
                    <a:p>
                      <a:pPr algn="ctr"/>
                      <a:r>
                        <a:rPr lang="es-ES" sz="800" b="1" dirty="0" smtClean="0">
                          <a:solidFill>
                            <a:schemeClr val="tx1">
                              <a:lumMod val="65000"/>
                              <a:lumOff val="35000"/>
                            </a:schemeClr>
                          </a:solidFill>
                          <a:latin typeface="+mj-lt"/>
                        </a:rPr>
                        <a:t>ZA I</a:t>
                      </a:r>
                      <a:endParaRPr lang="es-ES" sz="800" b="1" dirty="0">
                        <a:solidFill>
                          <a:schemeClr val="tx1">
                            <a:lumMod val="65000"/>
                            <a:lumOff val="35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800" b="1" dirty="0" smtClean="0">
                          <a:solidFill>
                            <a:schemeClr val="tx1">
                              <a:lumMod val="65000"/>
                              <a:lumOff val="35000"/>
                            </a:schemeClr>
                          </a:solidFill>
                          <a:latin typeface="+mj-lt"/>
                        </a:rPr>
                        <a:t>ZA II</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800" b="1" dirty="0" smtClean="0">
                          <a:solidFill>
                            <a:schemeClr val="tx1">
                              <a:lumMod val="65000"/>
                              <a:lumOff val="35000"/>
                            </a:schemeClr>
                          </a:solidFill>
                          <a:latin typeface="+mj-lt"/>
                        </a:rPr>
                        <a:t>ZA III</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800" b="1" dirty="0" smtClean="0">
                          <a:solidFill>
                            <a:schemeClr val="tx1">
                              <a:lumMod val="65000"/>
                              <a:lumOff val="35000"/>
                            </a:schemeClr>
                          </a:solidFill>
                          <a:latin typeface="+mj-lt"/>
                        </a:rPr>
                        <a:t>ZA I</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800" b="1" dirty="0" smtClean="0">
                          <a:solidFill>
                            <a:schemeClr val="tx1">
                              <a:lumMod val="65000"/>
                              <a:lumOff val="35000"/>
                            </a:schemeClr>
                          </a:solidFill>
                          <a:latin typeface="+mj-lt"/>
                        </a:rPr>
                        <a:t>ZA II</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800" b="1" dirty="0" smtClean="0">
                          <a:solidFill>
                            <a:schemeClr val="tx1">
                              <a:lumMod val="65000"/>
                              <a:lumOff val="35000"/>
                            </a:schemeClr>
                          </a:solidFill>
                          <a:latin typeface="+mj-lt"/>
                        </a:rPr>
                        <a:t>ZA III</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chemeClr val="bg1">
                        <a:lumMod val="50000"/>
                      </a:schemeClr>
                    </a:solidFill>
                  </a:tcPr>
                </a:tc>
              </a:tr>
              <a:tr h="193062">
                <a:tc gridSpan="8">
                  <a:txBody>
                    <a:bodyPr/>
                    <a:lstStyle/>
                    <a:p>
                      <a:r>
                        <a:rPr lang="en-US" sz="800" b="1" dirty="0" smtClean="0">
                          <a:solidFill>
                            <a:schemeClr val="bg1">
                              <a:lumMod val="50000"/>
                            </a:schemeClr>
                          </a:solidFill>
                          <a:latin typeface="+mj-lt"/>
                        </a:rPr>
                        <a:t>SITE LOCATION AND TYPOLOGY OF EXCAVATION</a:t>
                      </a:r>
                      <a:endParaRPr lang="es-ES" sz="8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chemeClr val="bg1">
                        <a:lumMod val="85000"/>
                      </a:schemeClr>
                    </a:solidFill>
                  </a:tcPr>
                </a:tc>
                <a:tc hMerge="1">
                  <a:txBody>
                    <a:bodyPr/>
                    <a:lstStyle/>
                    <a:p>
                      <a:endParaRPr lang="es-ES"/>
                    </a:p>
                  </a:txBody>
                  <a:tcPr/>
                </a:tc>
                <a:tc hMerge="1">
                  <a:txBody>
                    <a:bodyPr/>
                    <a:lstStyle/>
                    <a:p>
                      <a:endParaRPr lang="es-ES" sz="800" b="1" dirty="0">
                        <a:solidFill>
                          <a:srgbClr val="7F7F7F"/>
                        </a:solidFill>
                      </a:endParaRPr>
                    </a:p>
                  </a:txBody>
                  <a:tcP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hMerge="1">
                  <a:txBody>
                    <a:bodyPr/>
                    <a:lstStyle/>
                    <a:p>
                      <a:endParaRPr lang="es-ES" sz="800" b="1" dirty="0">
                        <a:solidFill>
                          <a:srgbClr val="7F7F7F"/>
                        </a:solidFill>
                      </a:endParaRPr>
                    </a:p>
                  </a:txBody>
                  <a:tcP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hMerge="1">
                  <a:txBody>
                    <a:bodyPr/>
                    <a:lstStyle/>
                    <a:p>
                      <a:endParaRPr lang="es-ES" sz="800" b="1" dirty="0">
                        <a:solidFill>
                          <a:srgbClr val="7F7F7F"/>
                        </a:solidFill>
                      </a:endParaRPr>
                    </a:p>
                  </a:txBody>
                  <a:tcP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hMerge="1">
                  <a:txBody>
                    <a:bodyPr/>
                    <a:lstStyle/>
                    <a:p>
                      <a:endParaRPr lang="es-ES" sz="800" b="1" dirty="0">
                        <a:solidFill>
                          <a:srgbClr val="7F7F7F"/>
                        </a:solidFill>
                      </a:endParaRPr>
                    </a:p>
                  </a:txBody>
                  <a:tcP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hMerge="1">
                  <a:txBody>
                    <a:bodyPr/>
                    <a:lstStyle/>
                    <a:p>
                      <a:endParaRPr lang="es-ES" sz="800" b="1" dirty="0">
                        <a:solidFill>
                          <a:srgbClr val="7F7F7F"/>
                        </a:solidFill>
                      </a:endParaRPr>
                    </a:p>
                  </a:txBody>
                  <a:tcP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hMerge="1">
                  <a:txBody>
                    <a:bodyPr/>
                    <a:lstStyle/>
                    <a:p>
                      <a:endParaRPr lang="es-ES" sz="8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r>
              <a:tr h="275803">
                <a:tc rowSpan="2">
                  <a:txBody>
                    <a:bodyPr/>
                    <a:lstStyle/>
                    <a:p>
                      <a:r>
                        <a:rPr lang="es-ES" sz="800" b="1" dirty="0" smtClean="0">
                          <a:solidFill>
                            <a:schemeClr val="bg1">
                              <a:lumMod val="50000"/>
                            </a:schemeClr>
                          </a:solidFill>
                          <a:latin typeface="+mj-lt"/>
                        </a:rPr>
                        <a:t>FARMS IN HORIZONTAL LAND</a:t>
                      </a:r>
                      <a:endParaRPr lang="es-ES" sz="8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r>
                        <a:rPr lang="es-ES" sz="800" b="0" dirty="0" err="1" smtClean="0">
                          <a:solidFill>
                            <a:schemeClr val="bg1">
                              <a:lumMod val="50000"/>
                            </a:schemeClr>
                          </a:solidFill>
                          <a:latin typeface="+mj-lt"/>
                        </a:rPr>
                        <a:t>Excavation</a:t>
                      </a:r>
                      <a:r>
                        <a:rPr lang="es-ES" sz="800" b="0" dirty="0" smtClean="0">
                          <a:solidFill>
                            <a:schemeClr val="bg1">
                              <a:lumMod val="50000"/>
                            </a:schemeClr>
                          </a:solidFill>
                          <a:latin typeface="+mj-lt"/>
                        </a:rPr>
                        <a:t> </a:t>
                      </a:r>
                      <a:r>
                        <a:rPr lang="es-ES" sz="800" b="0" dirty="0" err="1" smtClean="0">
                          <a:solidFill>
                            <a:schemeClr val="bg1">
                              <a:lumMod val="50000"/>
                            </a:schemeClr>
                          </a:solidFill>
                          <a:latin typeface="+mj-lt"/>
                        </a:rPr>
                        <a:t>frustoconical</a:t>
                      </a:r>
                      <a:r>
                        <a:rPr lang="es-ES" sz="800" b="0" dirty="0" smtClean="0">
                          <a:solidFill>
                            <a:schemeClr val="bg1">
                              <a:lumMod val="50000"/>
                            </a:schemeClr>
                          </a:solidFill>
                          <a:latin typeface="+mj-lt"/>
                        </a:rPr>
                        <a:t> </a:t>
                      </a:r>
                      <a:r>
                        <a:rPr lang="es-ES" sz="800" b="0" dirty="0" err="1" smtClean="0">
                          <a:solidFill>
                            <a:schemeClr val="bg1">
                              <a:lumMod val="50000"/>
                            </a:schemeClr>
                          </a:solidFill>
                          <a:latin typeface="+mj-lt"/>
                        </a:rPr>
                        <a:t>or</a:t>
                      </a:r>
                      <a:r>
                        <a:rPr lang="es-ES" sz="800" b="0" dirty="0" smtClean="0">
                          <a:solidFill>
                            <a:schemeClr val="bg1">
                              <a:lumMod val="50000"/>
                            </a:schemeClr>
                          </a:solidFill>
                          <a:latin typeface="+mj-lt"/>
                        </a:rPr>
                        <a:t> short</a:t>
                      </a:r>
                      <a:endParaRPr lang="es-ES" sz="800" b="0"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r>
                        <a:rPr lang="es-ES" sz="1200" b="0" dirty="0" smtClean="0">
                          <a:solidFill>
                            <a:srgbClr val="EC1C3F"/>
                          </a:solidFill>
                          <a:latin typeface="+mj-lt"/>
                        </a:rPr>
                        <a:t>*</a:t>
                      </a:r>
                      <a:endParaRPr lang="es-ES" sz="1200" b="0" dirty="0">
                        <a:solidFill>
                          <a:srgbClr val="EC1C3F"/>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a:solidFill>
                          <a:srgbClr val="EC1C3F"/>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r>
              <a:tr h="275803">
                <a:tc vMerge="1">
                  <a:txBody>
                    <a:bodyPr/>
                    <a:lstStyle/>
                    <a:p>
                      <a:endParaRPr lang="es-ES" dirty="0"/>
                    </a:p>
                  </a:txBody>
                  <a:tcPr>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a:txBody>
                    <a:bodyPr/>
                    <a:lstStyle/>
                    <a:p>
                      <a:r>
                        <a:rPr lang="es-ES" sz="800" b="0" dirty="0" err="1" smtClean="0">
                          <a:solidFill>
                            <a:schemeClr val="bg1">
                              <a:lumMod val="50000"/>
                            </a:schemeClr>
                          </a:solidFill>
                          <a:latin typeface="+mj-lt"/>
                        </a:rPr>
                        <a:t>Excavation</a:t>
                      </a:r>
                      <a:r>
                        <a:rPr lang="es-ES" sz="800" b="0" dirty="0" smtClean="0">
                          <a:solidFill>
                            <a:schemeClr val="bg1">
                              <a:lumMod val="50000"/>
                            </a:schemeClr>
                          </a:solidFill>
                          <a:latin typeface="+mj-lt"/>
                        </a:rPr>
                        <a:t> </a:t>
                      </a:r>
                      <a:r>
                        <a:rPr lang="es-ES" sz="800" b="0" dirty="0" err="1" smtClean="0">
                          <a:solidFill>
                            <a:schemeClr val="bg1">
                              <a:lumMod val="50000"/>
                            </a:schemeClr>
                          </a:solidFill>
                          <a:latin typeface="+mj-lt"/>
                        </a:rPr>
                        <a:t>with</a:t>
                      </a:r>
                      <a:r>
                        <a:rPr lang="es-ES" sz="800" b="0" dirty="0" smtClean="0">
                          <a:solidFill>
                            <a:schemeClr val="bg1">
                              <a:lumMod val="50000"/>
                            </a:schemeClr>
                          </a:solidFill>
                          <a:latin typeface="+mj-lt"/>
                        </a:rPr>
                        <a:t> lateral </a:t>
                      </a:r>
                      <a:r>
                        <a:rPr lang="es-ES" sz="800" b="0" dirty="0" err="1" smtClean="0">
                          <a:solidFill>
                            <a:schemeClr val="bg1">
                              <a:lumMod val="50000"/>
                            </a:schemeClr>
                          </a:solidFill>
                          <a:latin typeface="+mj-lt"/>
                        </a:rPr>
                        <a:t>advance</a:t>
                      </a:r>
                      <a:endParaRPr lang="es-ES" sz="800" b="0"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r>
              <a:tr h="275803">
                <a:tc rowSpan="3">
                  <a:txBody>
                    <a:bodyPr/>
                    <a:lstStyle/>
                    <a:p>
                      <a:r>
                        <a:rPr lang="es-ES" sz="800" b="1" dirty="0" smtClean="0">
                          <a:solidFill>
                            <a:schemeClr val="bg1">
                              <a:lumMod val="50000"/>
                            </a:schemeClr>
                          </a:solidFill>
                          <a:latin typeface="+mj-lt"/>
                        </a:rPr>
                        <a:t>FARMS IN HILLSIDE</a:t>
                      </a:r>
                      <a:endParaRPr lang="es-ES" sz="8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r>
                        <a:rPr lang="en-US" sz="800" b="0" dirty="0" smtClean="0">
                          <a:solidFill>
                            <a:schemeClr val="bg1">
                              <a:lumMod val="50000"/>
                            </a:schemeClr>
                          </a:solidFill>
                          <a:latin typeface="+mj-lt"/>
                        </a:rPr>
                        <a:t>Front advancement and rising height front</a:t>
                      </a:r>
                      <a:endParaRPr lang="es-ES" sz="800" b="0"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rgbClr val="EC1C3F"/>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rgbClr val="EC1C3F"/>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rgbClr val="EC1C3F"/>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rgbClr val="EC1C3F"/>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rgbClr val="EC1C3F"/>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r>
              <a:tr h="275803">
                <a:tc vMerge="1">
                  <a:txBody>
                    <a:bodyPr/>
                    <a:lstStyle/>
                    <a:p>
                      <a:endParaRPr lang="es-ES" dirty="0"/>
                    </a:p>
                  </a:txBody>
                  <a:tcPr>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a:txBody>
                    <a:bodyPr/>
                    <a:lstStyle/>
                    <a:p>
                      <a:r>
                        <a:rPr lang="es-ES" sz="800" b="0" dirty="0" err="1" smtClean="0">
                          <a:solidFill>
                            <a:schemeClr val="bg1">
                              <a:lumMod val="50000"/>
                            </a:schemeClr>
                          </a:solidFill>
                          <a:latin typeface="+mj-lt"/>
                        </a:rPr>
                        <a:t>Downward</a:t>
                      </a:r>
                      <a:r>
                        <a:rPr lang="es-ES" sz="800" b="0" dirty="0" smtClean="0">
                          <a:solidFill>
                            <a:schemeClr val="bg1">
                              <a:lumMod val="50000"/>
                            </a:schemeClr>
                          </a:solidFill>
                          <a:latin typeface="+mj-lt"/>
                        </a:rPr>
                        <a:t> </a:t>
                      </a:r>
                      <a:r>
                        <a:rPr lang="es-ES" sz="800" b="0" dirty="0" err="1" smtClean="0">
                          <a:solidFill>
                            <a:schemeClr val="bg1">
                              <a:lumMod val="50000"/>
                            </a:schemeClr>
                          </a:solidFill>
                          <a:latin typeface="+mj-lt"/>
                        </a:rPr>
                        <a:t>Banking</a:t>
                      </a:r>
                      <a:endParaRPr lang="es-ES" sz="800" b="0"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rgbClr val="EC1C3F"/>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rgbClr val="EC1C3F"/>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rgbClr val="EC1C3F"/>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rgbClr val="EC1C3F"/>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r>
              <a:tr h="275803">
                <a:tc vMerge="1">
                  <a:txBody>
                    <a:bodyPr/>
                    <a:lstStyle/>
                    <a:p>
                      <a:endParaRPr lang="es-ES"/>
                    </a:p>
                  </a:txBody>
                  <a:tcPr/>
                </a:tc>
                <a:tc>
                  <a:txBody>
                    <a:bodyPr/>
                    <a:lstStyle/>
                    <a:p>
                      <a:r>
                        <a:rPr lang="en-US" sz="800" b="0" dirty="0" smtClean="0">
                          <a:solidFill>
                            <a:schemeClr val="bg1">
                              <a:lumMod val="50000"/>
                            </a:schemeClr>
                          </a:solidFill>
                          <a:latin typeface="+mj-lt"/>
                        </a:rPr>
                        <a:t>Falling bank with protective mass</a:t>
                      </a:r>
                      <a:endParaRPr lang="es-ES" sz="800" b="0"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rgbClr val="EC1C3F"/>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rgbClr val="EC1C3F"/>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r>
              <a:tr h="193062">
                <a:tc gridSpan="8">
                  <a:txBody>
                    <a:bodyPr/>
                    <a:lstStyle/>
                    <a:p>
                      <a:r>
                        <a:rPr lang="en-US" sz="800" b="1" dirty="0" smtClean="0">
                          <a:solidFill>
                            <a:schemeClr val="bg1">
                              <a:lumMod val="50000"/>
                            </a:schemeClr>
                          </a:solidFill>
                          <a:latin typeface="+mj-lt"/>
                        </a:rPr>
                        <a:t>LOCATION AND TYPOLOGY OF ESCAPERS</a:t>
                      </a:r>
                      <a:endParaRPr lang="es-ES" sz="8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rgbClr val="D9D9D9"/>
                    </a:solidFill>
                  </a:tcPr>
                </a:tc>
                <a:tc hMerge="1">
                  <a:txBody>
                    <a:bodyPr/>
                    <a:lstStyle/>
                    <a:p>
                      <a:endParaRPr lang="es-ES"/>
                    </a:p>
                  </a:txBody>
                  <a:tcPr/>
                </a:tc>
                <a:tc hMerge="1">
                  <a:txBody>
                    <a:bodyPr/>
                    <a:lstStyle/>
                    <a:p>
                      <a:endParaRPr lang="es-ES" dirty="0"/>
                    </a:p>
                  </a:txBody>
                  <a:tcP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hMerge="1">
                  <a:txBody>
                    <a:bodyPr/>
                    <a:lstStyle/>
                    <a:p>
                      <a:endParaRPr lang="es-ES" dirty="0"/>
                    </a:p>
                  </a:txBody>
                  <a:tcP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hMerge="1">
                  <a:txBody>
                    <a:bodyPr/>
                    <a:lstStyle/>
                    <a:p>
                      <a:endParaRPr lang="es-ES" dirty="0"/>
                    </a:p>
                  </a:txBody>
                  <a:tcP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hMerge="1">
                  <a:txBody>
                    <a:bodyPr/>
                    <a:lstStyle/>
                    <a:p>
                      <a:endParaRPr lang="es-ES" dirty="0"/>
                    </a:p>
                  </a:txBody>
                  <a:tcP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hMerge="1">
                  <a:txBody>
                    <a:bodyPr/>
                    <a:lstStyle/>
                    <a:p>
                      <a:endParaRPr lang="es-ES" dirty="0"/>
                    </a:p>
                  </a:txBody>
                  <a:tcPr>
                    <a:lnL w="12700" cap="flat" cmpd="sng" algn="ctr">
                      <a:solidFill>
                        <a:prstClr val="white">
                          <a:lumMod val="65000"/>
                        </a:prstClr>
                      </a:solidFill>
                      <a:prstDash val="solid"/>
                      <a:round/>
                      <a:headEnd type="none" w="med" len="med"/>
                      <a:tailEnd type="none" w="med" len="med"/>
                    </a:lnL>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hMerge="1">
                  <a:txBody>
                    <a:bodyPr/>
                    <a:lstStyle/>
                    <a:p>
                      <a:endParaRPr lang="es-ES" dirty="0"/>
                    </a:p>
                  </a:txBody>
                  <a:tcP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r>
              <a:tr h="275803">
                <a:tc rowSpan="4">
                  <a:txBody>
                    <a:bodyPr/>
                    <a:lstStyle/>
                    <a:p>
                      <a:r>
                        <a:rPr lang="es-ES" sz="800" b="1" dirty="0" smtClean="0">
                          <a:solidFill>
                            <a:schemeClr val="bg1">
                              <a:lumMod val="50000"/>
                            </a:schemeClr>
                          </a:solidFill>
                          <a:latin typeface="+mj-lt"/>
                        </a:rPr>
                        <a:t>DEBRIS PLACE</a:t>
                      </a:r>
                      <a:endParaRPr lang="es-ES" sz="8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r>
                        <a:rPr lang="es-ES" sz="800" dirty="0" smtClean="0">
                          <a:solidFill>
                            <a:schemeClr val="bg1">
                              <a:lumMod val="50000"/>
                            </a:schemeClr>
                          </a:solidFill>
                          <a:latin typeface="+mj-lt"/>
                        </a:rPr>
                        <a:t>Temporal</a:t>
                      </a:r>
                      <a:endParaRPr lang="es-ES" sz="800"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r>
              <a:tr h="275803">
                <a:tc vMerge="1">
                  <a:txBody>
                    <a:bodyPr/>
                    <a:lstStyle/>
                    <a:p>
                      <a:endParaRPr lang="es-ES"/>
                    </a:p>
                  </a:txBody>
                  <a:tcPr/>
                </a:tc>
                <a:tc>
                  <a:txBody>
                    <a:bodyPr/>
                    <a:lstStyle/>
                    <a:p>
                      <a:r>
                        <a:rPr lang="es-ES" sz="800" dirty="0" err="1" smtClean="0">
                          <a:solidFill>
                            <a:schemeClr val="bg1">
                              <a:lumMod val="50000"/>
                            </a:schemeClr>
                          </a:solidFill>
                          <a:latin typeface="+mj-lt"/>
                        </a:rPr>
                        <a:t>Permanent</a:t>
                      </a:r>
                      <a:endParaRPr lang="es-ES" sz="800"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1200" b="0" kern="1200" dirty="0" smtClean="0">
                        <a:solidFill>
                          <a:srgbClr val="EC1C3F"/>
                        </a:solidFill>
                        <a:latin typeface="+mn-lt"/>
                        <a:ea typeface="+mn-ea"/>
                        <a:cs typeface="+mn-cs"/>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r>
              <a:tr h="275803">
                <a:tc vMerge="1">
                  <a:txBody>
                    <a:bodyPr/>
                    <a:lstStyle/>
                    <a:p>
                      <a:endParaRPr lang="es-ES"/>
                    </a:p>
                  </a:txBody>
                  <a:tcPr/>
                </a:tc>
                <a:tc>
                  <a:txBody>
                    <a:bodyPr/>
                    <a:lstStyle/>
                    <a:p>
                      <a:r>
                        <a:rPr lang="es-ES" sz="800" dirty="0" err="1" smtClean="0">
                          <a:solidFill>
                            <a:schemeClr val="bg1">
                              <a:lumMod val="50000"/>
                            </a:schemeClr>
                          </a:solidFill>
                          <a:latin typeface="+mj-lt"/>
                        </a:rPr>
                        <a:t>Outside</a:t>
                      </a:r>
                      <a:endParaRPr lang="es-ES" sz="800"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r>
              <a:tr h="275803">
                <a:tc vMerge="1">
                  <a:txBody>
                    <a:bodyPr/>
                    <a:lstStyle/>
                    <a:p>
                      <a:endParaRPr lang="es-ES" dirty="0"/>
                    </a:p>
                  </a:txBody>
                  <a:tcPr>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tcPr>
                </a:tc>
                <a:tc>
                  <a:txBody>
                    <a:bodyPr/>
                    <a:lstStyle/>
                    <a:p>
                      <a:r>
                        <a:rPr lang="es-ES" sz="800" dirty="0" err="1" smtClean="0">
                          <a:solidFill>
                            <a:schemeClr val="bg1">
                              <a:lumMod val="50000"/>
                            </a:schemeClr>
                          </a:solidFill>
                          <a:latin typeface="+mj-lt"/>
                        </a:rPr>
                        <a:t>Inside</a:t>
                      </a:r>
                      <a:endParaRPr lang="es-ES" sz="800"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r>
              <a:tr h="193062">
                <a:tc gridSpan="8">
                  <a:txBody>
                    <a:bodyPr/>
                    <a:lstStyle/>
                    <a:p>
                      <a:r>
                        <a:rPr lang="en-US" sz="800" b="1" dirty="0" smtClean="0">
                          <a:solidFill>
                            <a:schemeClr val="bg1">
                              <a:lumMod val="50000"/>
                            </a:schemeClr>
                          </a:solidFill>
                          <a:latin typeface="+mj-lt"/>
                        </a:rPr>
                        <a:t>LOCATION OF TREATMENT FACILITIES AND PLANTS</a:t>
                      </a:r>
                      <a:endParaRPr lang="es-ES" sz="8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rgbClr val="D9D9D9"/>
                    </a:solidFill>
                  </a:tcPr>
                </a:tc>
                <a:tc hMerge="1">
                  <a:txBody>
                    <a:bodyPr/>
                    <a:lstStyle/>
                    <a:p>
                      <a:endParaRPr lang="es-ES" dirty="0"/>
                    </a:p>
                  </a:txBody>
                  <a:tcP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tcPr>
                </a:tc>
                <a:tc hMerge="1">
                  <a:txBody>
                    <a:bodyPr/>
                    <a:lstStyle/>
                    <a:p>
                      <a:endParaRPr lang="es-ES" sz="800" b="1" dirty="0">
                        <a:solidFill>
                          <a:schemeClr val="bg1">
                            <a:lumMod val="50000"/>
                          </a:schemeClr>
                        </a:solidFill>
                      </a:endParaRPr>
                    </a:p>
                  </a:txBody>
                  <a:tcP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tcPr>
                </a:tc>
                <a:tc hMerge="1">
                  <a:txBody>
                    <a:bodyPr/>
                    <a:lstStyle/>
                    <a:p>
                      <a:endParaRPr lang="es-ES" sz="800" b="1" dirty="0">
                        <a:solidFill>
                          <a:schemeClr val="bg1">
                            <a:lumMod val="50000"/>
                          </a:schemeClr>
                        </a:solidFill>
                      </a:endParaRPr>
                    </a:p>
                  </a:txBody>
                  <a:tcP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tcPr>
                </a:tc>
                <a:tc hMerge="1">
                  <a:txBody>
                    <a:bodyPr/>
                    <a:lstStyle/>
                    <a:p>
                      <a:endParaRPr lang="es-ES" sz="800" b="1" dirty="0">
                        <a:solidFill>
                          <a:schemeClr val="bg1">
                            <a:lumMod val="50000"/>
                          </a:schemeClr>
                        </a:solidFill>
                      </a:endParaRPr>
                    </a:p>
                  </a:txBody>
                  <a:tcP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tcPr>
                </a:tc>
                <a:tc hMerge="1">
                  <a:txBody>
                    <a:bodyPr/>
                    <a:lstStyle/>
                    <a:p>
                      <a:endParaRPr lang="es-ES" sz="800" b="1" dirty="0">
                        <a:solidFill>
                          <a:schemeClr val="bg1">
                            <a:lumMod val="50000"/>
                          </a:schemeClr>
                        </a:solidFill>
                      </a:endParaRPr>
                    </a:p>
                  </a:txBody>
                  <a:tcP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tcPr>
                </a:tc>
                <a:tc hMerge="1">
                  <a:txBody>
                    <a:bodyPr/>
                    <a:lstStyle/>
                    <a:p>
                      <a:endParaRPr lang="es-ES" sz="800" b="1" dirty="0">
                        <a:solidFill>
                          <a:schemeClr val="bg1">
                            <a:lumMod val="50000"/>
                          </a:schemeClr>
                        </a:solidFill>
                      </a:endParaRPr>
                    </a:p>
                  </a:txBody>
                  <a:tcPr>
                    <a:lnL w="12700" cap="flat" cmpd="sng" algn="ctr">
                      <a:solidFill>
                        <a:prstClr val="white">
                          <a:lumMod val="65000"/>
                        </a:prstClr>
                      </a:solidFill>
                      <a:prstDash val="solid"/>
                      <a:round/>
                      <a:headEnd type="none" w="med" len="med"/>
                      <a:tailEnd type="none" w="med" len="med"/>
                    </a:lnL>
                  </a:tcPr>
                </a:tc>
                <a:tc hMerge="1">
                  <a:txBody>
                    <a:bodyPr/>
                    <a:lstStyle/>
                    <a:p>
                      <a:endParaRPr lang="es-ES" sz="800" b="1" dirty="0">
                        <a:solidFill>
                          <a:schemeClr val="bg1">
                            <a:lumMod val="50000"/>
                          </a:schemeClr>
                        </a:solidFill>
                      </a:endParaRPr>
                    </a:p>
                  </a:txBody>
                  <a:tcPr/>
                </a:tc>
              </a:tr>
              <a:tr h="275803">
                <a:tc rowSpan="2">
                  <a:txBody>
                    <a:bodyPr/>
                    <a:lstStyle/>
                    <a:p>
                      <a:r>
                        <a:rPr lang="es-ES" sz="800" b="1" dirty="0" smtClean="0">
                          <a:solidFill>
                            <a:schemeClr val="bg1">
                              <a:lumMod val="50000"/>
                            </a:schemeClr>
                          </a:solidFill>
                          <a:latin typeface="+mj-lt"/>
                        </a:rPr>
                        <a:t>PLANTS</a:t>
                      </a:r>
                      <a:endParaRPr lang="es-ES" sz="8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r>
                        <a:rPr lang="es-ES" sz="800" dirty="0" err="1" smtClean="0">
                          <a:solidFill>
                            <a:schemeClr val="bg1">
                              <a:lumMod val="50000"/>
                            </a:schemeClr>
                          </a:solidFill>
                          <a:latin typeface="+mj-lt"/>
                        </a:rPr>
                        <a:t>Outside</a:t>
                      </a:r>
                      <a:endParaRPr lang="es-ES" sz="800"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1200" b="0" kern="1200" dirty="0" smtClean="0">
                        <a:solidFill>
                          <a:srgbClr val="EC1C3F"/>
                        </a:solidFill>
                        <a:latin typeface="+mn-lt"/>
                        <a:ea typeface="+mn-ea"/>
                        <a:cs typeface="+mn-cs"/>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r>
              <a:tr h="275803">
                <a:tc vMerge="1">
                  <a:txBody>
                    <a:bodyPr/>
                    <a:lstStyle/>
                    <a:p>
                      <a:endParaRPr lang="es-ES"/>
                    </a:p>
                  </a:txBody>
                  <a:tcPr/>
                </a:tc>
                <a:tc>
                  <a:txBody>
                    <a:bodyPr/>
                    <a:lstStyle/>
                    <a:p>
                      <a:r>
                        <a:rPr lang="es-ES" sz="800" dirty="0" err="1" smtClean="0">
                          <a:solidFill>
                            <a:schemeClr val="bg1">
                              <a:lumMod val="50000"/>
                            </a:schemeClr>
                          </a:solidFill>
                          <a:latin typeface="+mj-lt"/>
                        </a:rPr>
                        <a:t>Intside</a:t>
                      </a:r>
                      <a:endParaRPr lang="es-ES" sz="800"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28791420"/>
      </p:ext>
    </p:extLst>
  </p:cSld>
  <p:clrMapOvr>
    <a:masterClrMapping/>
  </p:clrMapOvr>
  <p:transition spd="slow" advTm="5000">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9907587"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11 Conector recto"/>
          <p:cNvCxnSpPr/>
          <p:nvPr/>
        </p:nvCxnSpPr>
        <p:spPr>
          <a:xfrm>
            <a:off x="9561513" y="2997200"/>
            <a:ext cx="0" cy="6477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12 CuadroTexto"/>
          <p:cNvSpPr txBox="1"/>
          <p:nvPr/>
        </p:nvSpPr>
        <p:spPr>
          <a:xfrm>
            <a:off x="9561513" y="3213100"/>
            <a:ext cx="344487" cy="230188"/>
          </a:xfrm>
          <a:prstGeom prst="rect">
            <a:avLst/>
          </a:prstGeom>
          <a:noFill/>
        </p:spPr>
        <p:txBody>
          <a:bodyPr>
            <a:spAutoFit/>
          </a:bodyPr>
          <a:lstStyle/>
          <a:p>
            <a:pPr fontAlgn="auto">
              <a:spcBef>
                <a:spcPts val="0"/>
              </a:spcBef>
              <a:spcAft>
                <a:spcPts val="0"/>
              </a:spcAft>
              <a:defRPr/>
            </a:pPr>
            <a:r>
              <a:rPr lang="es-ES" sz="900" dirty="0">
                <a:solidFill>
                  <a:schemeClr val="tx1">
                    <a:lumMod val="50000"/>
                    <a:lumOff val="50000"/>
                  </a:schemeClr>
                </a:solidFill>
                <a:latin typeface="+mn-lt"/>
                <a:ea typeface="+mn-ea"/>
                <a:cs typeface="+mn-cs"/>
              </a:rPr>
              <a:t>06</a:t>
            </a:r>
          </a:p>
        </p:txBody>
      </p:sp>
      <p:sp>
        <p:nvSpPr>
          <p:cNvPr id="8" name="Rectángulo 7"/>
          <p:cNvSpPr/>
          <p:nvPr/>
        </p:nvSpPr>
        <p:spPr>
          <a:xfrm>
            <a:off x="0" y="3645024"/>
            <a:ext cx="9906000" cy="3312368"/>
          </a:xfrm>
          <a:prstGeom prst="rect">
            <a:avLst/>
          </a:prstGeom>
          <a:gradFill flip="none" rotWithShape="1">
            <a:gsLst>
              <a:gs pos="0">
                <a:schemeClr val="tx1">
                  <a:lumMod val="95000"/>
                  <a:lumOff val="5000"/>
                  <a:alpha val="86000"/>
                </a:schemeClr>
              </a:gs>
              <a:gs pos="100000">
                <a:schemeClr val="bg1">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Rectangle 4"/>
          <p:cNvSpPr>
            <a:spLocks/>
          </p:cNvSpPr>
          <p:nvPr/>
        </p:nvSpPr>
        <p:spPr bwMode="auto">
          <a:xfrm>
            <a:off x="0" y="4876374"/>
            <a:ext cx="8841432" cy="2009010"/>
          </a:xfrm>
          <a:prstGeom prst="rect">
            <a:avLst/>
          </a:prstGeom>
          <a:noFill/>
          <a:ln w="12700" cap="flat">
            <a:noFill/>
            <a:miter lim="800000"/>
            <a:headEnd type="none" w="med" len="med"/>
            <a:tailEnd type="none" w="med" len="med"/>
          </a:ln>
          <a:effectLst/>
        </p:spPr>
        <p:txBody>
          <a:bodyPr lIns="0" tIns="0" rIns="0" bIns="0" anchor="ctr"/>
          <a:lstStyle/>
          <a:p>
            <a:pPr lvl="1">
              <a:lnSpc>
                <a:spcPct val="90000"/>
              </a:lnSpc>
            </a:pPr>
            <a:r>
              <a:rPr lang="es-ES_tradnl" sz="4800" b="1" dirty="0" err="1">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rPr>
              <a:t>Study</a:t>
            </a:r>
            <a:r>
              <a:rPr lang="es-ES_tradnl" sz="4800" b="1" dirty="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rPr>
              <a:t> of</a:t>
            </a:r>
          </a:p>
          <a:p>
            <a:pPr lvl="1">
              <a:lnSpc>
                <a:spcPct val="90000"/>
              </a:lnSpc>
            </a:pPr>
            <a:r>
              <a:rPr lang="es-ES_tradnl" sz="4800" b="1" dirty="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rPr>
              <a:t>NATURAL </a:t>
            </a:r>
            <a:r>
              <a:rPr lang="es-ES_tradnl" sz="4800" b="1" dirty="0" smtClean="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rPr>
              <a:t>HAZARDS</a:t>
            </a:r>
            <a:endParaRPr lang="es-ES" sz="4800" b="1" dirty="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endParaRPr>
          </a:p>
        </p:txBody>
      </p:sp>
      <p:sp>
        <p:nvSpPr>
          <p:cNvPr id="2" name="Marcador de número de diapositiva 1"/>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13</a:t>
            </a:fld>
            <a:endParaRPr lang="es-ES" altLang="es-ES" dirty="0"/>
          </a:p>
        </p:txBody>
      </p:sp>
    </p:spTree>
    <p:extLst>
      <p:ext uri="{BB962C8B-B14F-4D97-AF65-F5344CB8AC3E}">
        <p14:creationId xmlns:p14="http://schemas.microsoft.com/office/powerpoint/2010/main" val="3186836720"/>
      </p:ext>
    </p:extLst>
  </p:cSld>
  <p:clrMapOvr>
    <a:masterClrMapping/>
  </p:clrMapOvr>
  <p:transition spd="slow" advTm="5000">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p:cNvSpPr>
          <p:nvPr/>
        </p:nvSpPr>
        <p:spPr bwMode="auto">
          <a:xfrm>
            <a:off x="632520" y="1627200"/>
            <a:ext cx="8640984" cy="2449872"/>
          </a:xfrm>
          <a:prstGeom prst="rect">
            <a:avLst/>
          </a:prstGeom>
          <a:noFill/>
          <a:ln w="12700" cap="flat">
            <a:noFill/>
            <a:miter lim="800000"/>
            <a:headEnd type="none" w="med" len="med"/>
            <a:tailEnd type="none" w="med" len="med"/>
          </a:ln>
        </p:spPr>
        <p:txBody>
          <a:bodyPr lIns="0" tIns="0" rIns="0" bIns="0"/>
          <a:lstStyle/>
          <a:p>
            <a:pPr algn="just"/>
            <a:r>
              <a:rPr lang="en-US" sz="1300" dirty="0">
                <a:solidFill>
                  <a:srgbClr val="595959"/>
                </a:solidFill>
                <a:latin typeface="Arial"/>
                <a:cs typeface="Arial"/>
              </a:rPr>
              <a:t>The study and mitigation of natural and anthropic </a:t>
            </a:r>
            <a:r>
              <a:rPr lang="en-US" sz="1300" dirty="0" smtClean="0">
                <a:solidFill>
                  <a:srgbClr val="595959"/>
                </a:solidFill>
                <a:latin typeface="Arial"/>
                <a:cs typeface="Arial"/>
              </a:rPr>
              <a:t>hazards is </a:t>
            </a:r>
            <a:r>
              <a:rPr lang="en-US" sz="1300" dirty="0">
                <a:solidFill>
                  <a:srgbClr val="595959"/>
                </a:solidFill>
                <a:latin typeface="Arial"/>
                <a:cs typeface="Arial"/>
              </a:rPr>
              <a:t>one of the fields where our company accumulates a greater experience. Our activity includes all the necessary steps to achieve the solution more in line with the magnitude of the problem because we work from a global perspective of risk management designing and developing</a:t>
            </a:r>
            <a:r>
              <a:rPr lang="en-US" sz="1300" dirty="0" smtClean="0">
                <a:solidFill>
                  <a:srgbClr val="595959"/>
                </a:solidFill>
                <a:latin typeface="Arial"/>
                <a:cs typeface="Arial"/>
              </a:rPr>
              <a:t>:</a:t>
            </a:r>
          </a:p>
          <a:p>
            <a:pPr algn="just"/>
            <a:endParaRPr lang="es-ES_tradnl" sz="1300" dirty="0">
              <a:solidFill>
                <a:srgbClr val="595959"/>
              </a:solidFill>
              <a:latin typeface="Arial"/>
              <a:cs typeface="Arial"/>
            </a:endParaRPr>
          </a:p>
          <a:p>
            <a:pPr marL="285750" lvl="1" indent="-285750" algn="just">
              <a:lnSpc>
                <a:spcPct val="110000"/>
              </a:lnSpc>
              <a:spcBef>
                <a:spcPts val="300"/>
              </a:spcBef>
              <a:spcAft>
                <a:spcPts val="300"/>
              </a:spcAft>
              <a:buClr>
                <a:srgbClr val="C52030"/>
              </a:buClr>
              <a:buFont typeface="Wingdings" charset="0"/>
              <a:buChar char="§"/>
            </a:pPr>
            <a:r>
              <a:rPr lang="en-US" sz="1300" dirty="0">
                <a:solidFill>
                  <a:srgbClr val="595959"/>
                </a:solidFill>
                <a:latin typeface="Arial"/>
                <a:cs typeface="Arial"/>
              </a:rPr>
              <a:t>Previous field studies.</a:t>
            </a:r>
          </a:p>
          <a:p>
            <a:pPr marL="285750" lvl="1" indent="-285750" algn="just">
              <a:lnSpc>
                <a:spcPct val="110000"/>
              </a:lnSpc>
              <a:spcBef>
                <a:spcPts val="300"/>
              </a:spcBef>
              <a:spcAft>
                <a:spcPts val="300"/>
              </a:spcAft>
              <a:buClr>
                <a:srgbClr val="C52030"/>
              </a:buClr>
              <a:buFont typeface="Wingdings" charset="0"/>
              <a:buChar char="§"/>
            </a:pPr>
            <a:r>
              <a:rPr lang="en-US" sz="1300" dirty="0">
                <a:solidFill>
                  <a:srgbClr val="595959"/>
                </a:solidFill>
                <a:latin typeface="Arial"/>
                <a:cs typeface="Arial"/>
              </a:rPr>
              <a:t>Prevention (analysis and simulation, design, dimensioning and design of measures), prediction (anticipation of the phenomenon) and immediate intervention (risk management once triggered).</a:t>
            </a:r>
          </a:p>
          <a:p>
            <a:pPr marL="285750" lvl="1" indent="-285750" algn="just">
              <a:lnSpc>
                <a:spcPct val="110000"/>
              </a:lnSpc>
              <a:spcBef>
                <a:spcPts val="300"/>
              </a:spcBef>
              <a:spcAft>
                <a:spcPts val="300"/>
              </a:spcAft>
              <a:buClr>
                <a:srgbClr val="C52030"/>
              </a:buClr>
              <a:buFont typeface="Wingdings" charset="0"/>
              <a:buChar char="§"/>
            </a:pPr>
            <a:r>
              <a:rPr lang="en-US" sz="1300" dirty="0">
                <a:solidFill>
                  <a:srgbClr val="595959"/>
                </a:solidFill>
                <a:latin typeface="Arial"/>
                <a:cs typeface="Arial"/>
              </a:rPr>
              <a:t>The education of the behavior to the risk through the awareness and education of the population).</a:t>
            </a:r>
          </a:p>
          <a:p>
            <a:pPr marL="285750" lvl="1" indent="-285750" algn="just">
              <a:lnSpc>
                <a:spcPct val="110000"/>
              </a:lnSpc>
              <a:spcBef>
                <a:spcPts val="300"/>
              </a:spcBef>
              <a:spcAft>
                <a:spcPts val="300"/>
              </a:spcAft>
              <a:buClr>
                <a:srgbClr val="C52030"/>
              </a:buClr>
              <a:buFont typeface="Wingdings" charset="0"/>
              <a:buChar char="§"/>
            </a:pPr>
            <a:r>
              <a:rPr lang="en-US" sz="1300" dirty="0">
                <a:solidFill>
                  <a:srgbClr val="595959"/>
                </a:solidFill>
                <a:latin typeface="Arial"/>
                <a:cs typeface="Arial"/>
              </a:rPr>
              <a:t>The direction of the execution works.</a:t>
            </a:r>
            <a:endParaRPr lang="es-ES_tradnl" sz="1300" dirty="0">
              <a:solidFill>
                <a:srgbClr val="595959"/>
              </a:solidFill>
              <a:latin typeface="Arial"/>
              <a:cs typeface="Arial"/>
            </a:endParaRPr>
          </a:p>
          <a:p>
            <a:pPr algn="just">
              <a:buFontTx/>
              <a:buChar char="-"/>
            </a:pPr>
            <a:endParaRPr lang="es-ES_tradnl" sz="1300" dirty="0">
              <a:solidFill>
                <a:srgbClr val="595959"/>
              </a:solidFill>
              <a:latin typeface="Arial"/>
              <a:cs typeface="Arial"/>
            </a:endParaRPr>
          </a:p>
          <a:p>
            <a:pPr algn="just">
              <a:lnSpc>
                <a:spcPct val="110000"/>
              </a:lnSpc>
            </a:pPr>
            <a:endParaRPr lang="es-ES" sz="1300" dirty="0">
              <a:solidFill>
                <a:srgbClr val="595959"/>
              </a:solidFill>
              <a:latin typeface="Arial"/>
              <a:cs typeface="Arial"/>
              <a:sym typeface="Helvetica Neue Light" charset="0"/>
            </a:endParaRPr>
          </a:p>
          <a:p>
            <a:pPr algn="just">
              <a:lnSpc>
                <a:spcPct val="110000"/>
              </a:lnSpc>
            </a:pPr>
            <a:endParaRPr lang="es-ES" sz="1300" dirty="0">
              <a:solidFill>
                <a:srgbClr val="595959"/>
              </a:solidFill>
              <a:latin typeface="Arial"/>
              <a:cs typeface="Arial"/>
              <a:sym typeface="Helvetica Neue Light" charset="0"/>
            </a:endParaRPr>
          </a:p>
        </p:txBody>
      </p:sp>
      <p:sp>
        <p:nvSpPr>
          <p:cNvPr id="29" name="Rectangle 5"/>
          <p:cNvSpPr>
            <a:spLocks/>
          </p:cNvSpPr>
          <p:nvPr/>
        </p:nvSpPr>
        <p:spPr bwMode="auto">
          <a:xfrm>
            <a:off x="4089400" y="1412875"/>
            <a:ext cx="4535488" cy="1295400"/>
          </a:xfrm>
          <a:prstGeom prst="rect">
            <a:avLst/>
          </a:prstGeom>
          <a:noFill/>
          <a:ln w="12700" cap="flat">
            <a:noFill/>
            <a:miter lim="800000"/>
            <a:headEnd type="none" w="med" len="med"/>
            <a:tailEnd type="none" w="med" len="med"/>
          </a:ln>
        </p:spPr>
        <p:txBody>
          <a:bodyPr lIns="0" tIns="0" rIns="0" bIns="0" anchor="ctr"/>
          <a:lstStyle/>
          <a:p>
            <a:pPr algn="just" fontAlgn="auto">
              <a:spcBef>
                <a:spcPts val="0"/>
              </a:spcBef>
              <a:spcAft>
                <a:spcPts val="0"/>
              </a:spcAft>
              <a:defRPr/>
            </a:pPr>
            <a:endParaRPr lang="es-ES" sz="1600" dirty="0">
              <a:solidFill>
                <a:schemeClr val="tx1">
                  <a:lumMod val="65000"/>
                  <a:lumOff val="35000"/>
                </a:schemeClr>
              </a:solidFill>
              <a:latin typeface="Helvetica Neue Light" charset="0"/>
              <a:ea typeface="Helvetica Neue Light" charset="0"/>
              <a:cs typeface="Helvetica Neue Light" charset="0"/>
              <a:sym typeface="Helvetica Neue Light" charset="0"/>
            </a:endParaRPr>
          </a:p>
        </p:txBody>
      </p:sp>
      <p:sp>
        <p:nvSpPr>
          <p:cNvPr id="13"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err="1" smtClean="0">
                <a:solidFill>
                  <a:schemeClr val="tx1">
                    <a:lumMod val="75000"/>
                    <a:lumOff val="25000"/>
                  </a:schemeClr>
                </a:solidFill>
                <a:latin typeface="Helvetica"/>
                <a:ea typeface="Gill Sans" charset="0"/>
                <a:cs typeface="Helvetica"/>
                <a:sym typeface="Gill Sans" charset="0"/>
              </a:rPr>
              <a:t>Study</a:t>
            </a:r>
            <a:r>
              <a:rPr lang="es-ES" sz="3600" dirty="0" smtClean="0">
                <a:solidFill>
                  <a:schemeClr val="tx1">
                    <a:lumMod val="75000"/>
                    <a:lumOff val="25000"/>
                  </a:schemeClr>
                </a:solidFill>
                <a:latin typeface="Helvetica"/>
                <a:ea typeface="Gill Sans" charset="0"/>
                <a:cs typeface="Helvetica"/>
                <a:sym typeface="Gill Sans" charset="0"/>
              </a:rPr>
              <a:t> of NATURAL HAZARDS</a:t>
            </a:r>
            <a:endParaRPr lang="es-ES" sz="3600" dirty="0">
              <a:solidFill>
                <a:schemeClr val="tx1">
                  <a:lumMod val="75000"/>
                  <a:lumOff val="25000"/>
                </a:schemeClr>
              </a:solidFill>
              <a:latin typeface="Helvetica"/>
              <a:ea typeface="Gill Sans" charset="0"/>
              <a:cs typeface="Helvetica"/>
              <a:sym typeface="Gill Sans" charset="0"/>
            </a:endParaRPr>
          </a:p>
        </p:txBody>
      </p:sp>
      <p:grpSp>
        <p:nvGrpSpPr>
          <p:cNvPr id="7" name="Agrupar 6"/>
          <p:cNvGrpSpPr/>
          <p:nvPr/>
        </p:nvGrpSpPr>
        <p:grpSpPr>
          <a:xfrm>
            <a:off x="1777842" y="4293096"/>
            <a:ext cx="6350316" cy="1944209"/>
            <a:chOff x="2211101" y="4149080"/>
            <a:chExt cx="6350316" cy="2088225"/>
          </a:xfrm>
        </p:grpSpPr>
        <p:grpSp>
          <p:nvGrpSpPr>
            <p:cNvPr id="4" name="18 Grupo"/>
            <p:cNvGrpSpPr>
              <a:grpSpLocks/>
            </p:cNvGrpSpPr>
            <p:nvPr/>
          </p:nvGrpSpPr>
          <p:grpSpPr bwMode="auto">
            <a:xfrm>
              <a:off x="6545193" y="4185081"/>
              <a:ext cx="2016224" cy="2016224"/>
              <a:chOff x="11009224" y="4525568"/>
              <a:chExt cx="2968545" cy="2374835"/>
            </a:xfrm>
          </p:grpSpPr>
          <p:pic>
            <p:nvPicPr>
              <p:cNvPr id="15" name="14 Imagen" descr="RIESGO_render1.jpg"/>
              <p:cNvPicPr>
                <a:picLocks noChangeAspect="1"/>
              </p:cNvPicPr>
              <p:nvPr/>
            </p:nvPicPr>
            <p:blipFill>
              <a:blip r:embed="rId2" cstate="print"/>
              <a:stretch>
                <a:fillRect/>
              </a:stretch>
            </p:blipFill>
            <p:spPr>
              <a:xfrm>
                <a:off x="11009224" y="4525568"/>
                <a:ext cx="2968545" cy="2374835"/>
              </a:xfrm>
              <a:prstGeom prst="rect">
                <a:avLst/>
              </a:prstGeom>
              <a:ln w="57150" cmpd="sng">
                <a:solidFill>
                  <a:schemeClr val="bg1">
                    <a:lumMod val="85000"/>
                  </a:schemeClr>
                </a:solidFill>
              </a:ln>
              <a:effectLst/>
            </p:spPr>
          </p:pic>
          <p:pic>
            <p:nvPicPr>
              <p:cNvPr id="9228" name="16 Imagen" descr="leyenda RIES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73539" y="6108796"/>
                <a:ext cx="645562" cy="565437"/>
              </a:xfrm>
              <a:prstGeom prst="rect">
                <a:avLst/>
              </a:prstGeom>
              <a:ln w="38100" cmpd="sng">
                <a:solidFill>
                  <a:schemeClr val="bg1">
                    <a:lumMod val="85000"/>
                  </a:schemeClr>
                </a:solidFill>
              </a:ln>
              <a:effectLst>
                <a:outerShdw blurRad="50800" dist="38100" dir="5400000" algn="t" rotWithShape="0">
                  <a:prstClr val="black">
                    <a:alpha val="40000"/>
                  </a:prstClr>
                </a:outerShdw>
              </a:effectLst>
            </p:spPr>
          </p:pic>
        </p:grpSp>
        <p:pic>
          <p:nvPicPr>
            <p:cNvPr id="3" name="Imagen 2" descr="182878880_f5523db497_b.JPG"/>
            <p:cNvPicPr>
              <a:picLocks/>
            </p:cNvPicPr>
            <p:nvPr/>
          </p:nvPicPr>
          <p:blipFill>
            <a:blip r:embed="rId4"/>
            <a:stretch>
              <a:fillRect/>
            </a:stretch>
          </p:blipFill>
          <p:spPr>
            <a:xfrm>
              <a:off x="2211101" y="4185080"/>
              <a:ext cx="2016224" cy="2016225"/>
            </a:xfrm>
            <a:prstGeom prst="rect">
              <a:avLst/>
            </a:prstGeom>
            <a:ln w="57150" cmpd="sng">
              <a:solidFill>
                <a:schemeClr val="bg1">
                  <a:lumMod val="85000"/>
                </a:schemeClr>
              </a:solidFill>
            </a:ln>
            <a:effectLst/>
          </p:spPr>
        </p:pic>
        <p:sp>
          <p:nvSpPr>
            <p:cNvPr id="28" name="27 Rectángulo redondeado"/>
            <p:cNvSpPr>
              <a:spLocks noChangeArrowheads="1"/>
            </p:cNvSpPr>
            <p:nvPr/>
          </p:nvSpPr>
          <p:spPr bwMode="auto">
            <a:xfrm>
              <a:off x="4343366" y="4149080"/>
              <a:ext cx="2088223" cy="2088225"/>
            </a:xfrm>
            <a:prstGeom prst="roundRect">
              <a:avLst>
                <a:gd name="adj" fmla="val 0"/>
              </a:avLst>
            </a:prstGeom>
            <a:blipFill dpi="0" rotWithShape="1">
              <a:blip r:embed="rId5"/>
              <a:srcRect/>
              <a:stretch>
                <a:fillRect/>
              </a:stretch>
            </a:blipFill>
            <a:ln w="57150" cap="rnd" cmpd="sng">
              <a:solidFill>
                <a:schemeClr val="bg1">
                  <a:lumMod val="85000"/>
                </a:schemeClr>
              </a:solidFill>
              <a:round/>
              <a:headEnd/>
              <a:tailEnd/>
            </a:ln>
            <a:effectLst/>
          </p:spPr>
          <p:txBody>
            <a:bodyPr/>
            <a:lstStyle/>
            <a:p>
              <a:pPr algn="ctr">
                <a:defRPr/>
              </a:pPr>
              <a:endParaRPr lang="es-ES" sz="4200" dirty="0">
                <a:ln w="57150" cmpd="sng">
                  <a:solidFill>
                    <a:schemeClr val="bg1">
                      <a:lumMod val="75000"/>
                    </a:schemeClr>
                  </a:solidFill>
                </a:ln>
                <a:solidFill>
                  <a:srgbClr val="414141"/>
                </a:solidFill>
                <a:latin typeface="Gill Sans Light" charset="0"/>
                <a:ea typeface="ヒラギノ角ゴ ProN W3" charset="0"/>
                <a:cs typeface="ヒラギノ角ゴ ProN W3" charset="0"/>
                <a:sym typeface="Gill Sans Light" charset="0"/>
              </a:endParaRPr>
            </a:p>
          </p:txBody>
        </p:sp>
      </p:grpSp>
      <p:sp>
        <p:nvSpPr>
          <p:cNvPr id="2" name="Marcador de número de diapositiva 1"/>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14</a:t>
            </a:fld>
            <a:endParaRPr lang="es-ES" altLang="es-ES" dirty="0"/>
          </a:p>
        </p:txBody>
      </p:sp>
    </p:spTree>
    <p:extLst>
      <p:ext uri="{BB962C8B-B14F-4D97-AF65-F5344CB8AC3E}">
        <p14:creationId xmlns:p14="http://schemas.microsoft.com/office/powerpoint/2010/main" val="1005188467"/>
      </p:ext>
    </p:extLst>
  </p:cSld>
  <p:clrMapOvr>
    <a:masterClrMapping/>
  </p:clrMapOvr>
  <p:transition spd="slow" advTm="5000">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agen 1" descr="199842412_39cab56b8e_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0" y="3645024"/>
            <a:ext cx="9906000" cy="3312368"/>
          </a:xfrm>
          <a:prstGeom prst="rect">
            <a:avLst/>
          </a:prstGeom>
          <a:gradFill flip="none" rotWithShape="1">
            <a:gsLst>
              <a:gs pos="0">
                <a:schemeClr val="tx1">
                  <a:lumMod val="95000"/>
                  <a:lumOff val="5000"/>
                  <a:alpha val="86000"/>
                </a:schemeClr>
              </a:gs>
              <a:gs pos="100000">
                <a:schemeClr val="bg1">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 name="Rectangle 4"/>
          <p:cNvSpPr>
            <a:spLocks/>
          </p:cNvSpPr>
          <p:nvPr/>
        </p:nvSpPr>
        <p:spPr bwMode="auto">
          <a:xfrm>
            <a:off x="0" y="4876374"/>
            <a:ext cx="9345488" cy="2009010"/>
          </a:xfrm>
          <a:prstGeom prst="rect">
            <a:avLst/>
          </a:prstGeom>
          <a:noFill/>
          <a:ln w="12700" cap="flat">
            <a:noFill/>
            <a:miter lim="800000"/>
            <a:headEnd type="none" w="med" len="med"/>
            <a:tailEnd type="none" w="med" len="med"/>
          </a:ln>
          <a:effectLst/>
        </p:spPr>
        <p:txBody>
          <a:bodyPr lIns="0" tIns="0" rIns="0" bIns="0" anchor="ctr"/>
          <a:lstStyle/>
          <a:p>
            <a:pPr lvl="1">
              <a:lnSpc>
                <a:spcPct val="90000"/>
              </a:lnSpc>
            </a:pPr>
            <a:r>
              <a:rPr lang="es-ES_tradnl" sz="4800" b="1" dirty="0" err="1">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rPr>
              <a:t>Studies</a:t>
            </a:r>
            <a:endParaRPr lang="es-ES_tradnl" sz="4800" b="1" dirty="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endParaRPr>
          </a:p>
          <a:p>
            <a:pPr lvl="1">
              <a:lnSpc>
                <a:spcPct val="90000"/>
              </a:lnSpc>
            </a:pPr>
            <a:r>
              <a:rPr lang="es-ES_tradnl" sz="4800" b="1" dirty="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rPr>
              <a:t>GEOLOGICAL-GEOTECHNICS</a:t>
            </a:r>
            <a:endParaRPr lang="es-ES" sz="4800" b="1" dirty="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endParaRPr>
          </a:p>
        </p:txBody>
      </p:sp>
      <p:sp>
        <p:nvSpPr>
          <p:cNvPr id="2" name="Marcador de número de diapositiva 1"/>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15</a:t>
            </a:fld>
            <a:endParaRPr lang="es-ES" altLang="es-ES" dirty="0"/>
          </a:p>
        </p:txBody>
      </p:sp>
    </p:spTree>
    <p:extLst>
      <p:ext uri="{BB962C8B-B14F-4D97-AF65-F5344CB8AC3E}">
        <p14:creationId xmlns:p14="http://schemas.microsoft.com/office/powerpoint/2010/main" val="3118035403"/>
      </p:ext>
    </p:extLst>
  </p:cSld>
  <p:clrMapOvr>
    <a:masterClrMapping/>
  </p:clrMapOvr>
  <p:transition spd="slow" advTm="5000">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32520" y="1627200"/>
            <a:ext cx="8640000" cy="2931572"/>
          </a:xfrm>
          <a:prstGeom prst="rect">
            <a:avLst/>
          </a:prstGeom>
        </p:spPr>
        <p:txBody>
          <a:bodyPr>
            <a:spAutoFit/>
          </a:bodyPr>
          <a:lstStyle/>
          <a:p>
            <a:pPr algn="just"/>
            <a:r>
              <a:rPr lang="en-US" sz="1300" dirty="0">
                <a:solidFill>
                  <a:srgbClr val="595959"/>
                </a:solidFill>
                <a:latin typeface="Arial"/>
                <a:cs typeface="Arial"/>
              </a:rPr>
              <a:t>From our experience we know the importance of the previous valuation of the land in view of a future exploitation, that is why in TEYDE we work in the investigation phases of deposits in a specific and coordinated way with a future exploitation of the found resources aiding us of the last technologies To obtain the most objective and precise view of the volume of materials. Our previous work includes in addition to exploration, exploration and scientific, chemical, geological and metallurgical research</a:t>
            </a:r>
            <a:r>
              <a:rPr lang="en-US" sz="1300" dirty="0" smtClean="0">
                <a:solidFill>
                  <a:srgbClr val="595959"/>
                </a:solidFill>
                <a:latin typeface="Arial"/>
                <a:cs typeface="Arial"/>
              </a:rPr>
              <a:t>.</a:t>
            </a:r>
          </a:p>
          <a:p>
            <a:pPr algn="just"/>
            <a:endParaRPr lang="es-ES_tradnl" sz="1300" dirty="0">
              <a:solidFill>
                <a:srgbClr val="595959"/>
              </a:solidFill>
              <a:latin typeface="Arial"/>
              <a:cs typeface="Arial"/>
            </a:endParaRPr>
          </a:p>
          <a:p>
            <a:pPr algn="just">
              <a:spcAft>
                <a:spcPts val="300"/>
              </a:spcAft>
            </a:pPr>
            <a:r>
              <a:rPr lang="en-US" sz="1300" dirty="0">
                <a:solidFill>
                  <a:srgbClr val="595959"/>
                </a:solidFill>
                <a:latin typeface="Arial"/>
                <a:cs typeface="Arial"/>
              </a:rPr>
              <a:t>At TEYDE we have a variety of prospecting techniques using the most suitable for the purposes pursued by our clients</a:t>
            </a:r>
            <a:r>
              <a:rPr lang="en-US" sz="1300" dirty="0" smtClean="0">
                <a:solidFill>
                  <a:srgbClr val="595959"/>
                </a:solidFill>
                <a:latin typeface="Arial"/>
                <a:cs typeface="Arial"/>
              </a:rPr>
              <a:t>:</a:t>
            </a:r>
            <a:endParaRPr lang="es-ES_tradnl" sz="1300" dirty="0" smtClean="0">
              <a:solidFill>
                <a:srgbClr val="595959"/>
              </a:solidFill>
              <a:latin typeface="Arial"/>
              <a:cs typeface="Arial"/>
            </a:endParaRPr>
          </a:p>
          <a:p>
            <a:pPr marL="285750" indent="-285750" algn="just">
              <a:buClr>
                <a:srgbClr val="D60024"/>
              </a:buClr>
              <a:buFont typeface="Wingdings" charset="2"/>
              <a:buChar char="§"/>
            </a:pPr>
            <a:r>
              <a:rPr lang="en-US" sz="1300" dirty="0">
                <a:solidFill>
                  <a:srgbClr val="595959"/>
                </a:solidFill>
                <a:latin typeface="Arial"/>
                <a:cs typeface="Arial"/>
              </a:rPr>
              <a:t>Vertical electrical probes.</a:t>
            </a:r>
          </a:p>
          <a:p>
            <a:pPr marL="285750" indent="-285750" algn="just">
              <a:buClr>
                <a:srgbClr val="D60024"/>
              </a:buClr>
              <a:buFont typeface="Wingdings" charset="2"/>
              <a:buChar char="§"/>
            </a:pPr>
            <a:r>
              <a:rPr lang="en-US" sz="1300" dirty="0">
                <a:solidFill>
                  <a:srgbClr val="595959"/>
                </a:solidFill>
                <a:latin typeface="Arial"/>
                <a:cs typeface="Arial"/>
              </a:rPr>
              <a:t>Seismic refraction.</a:t>
            </a:r>
          </a:p>
          <a:p>
            <a:pPr marL="285750" indent="-285750" algn="just">
              <a:buClr>
                <a:srgbClr val="D60024"/>
              </a:buClr>
              <a:buFont typeface="Wingdings" charset="2"/>
              <a:buChar char="§"/>
            </a:pPr>
            <a:r>
              <a:rPr lang="en-US" sz="1300" dirty="0" err="1">
                <a:solidFill>
                  <a:srgbClr val="595959"/>
                </a:solidFill>
                <a:latin typeface="Arial"/>
                <a:cs typeface="Arial"/>
              </a:rPr>
              <a:t>Georadar</a:t>
            </a:r>
            <a:endParaRPr lang="en-US" sz="1300" dirty="0">
              <a:solidFill>
                <a:srgbClr val="595959"/>
              </a:solidFill>
              <a:latin typeface="Arial"/>
              <a:cs typeface="Arial"/>
            </a:endParaRPr>
          </a:p>
          <a:p>
            <a:pPr marL="285750" indent="-285750" algn="just">
              <a:buClr>
                <a:srgbClr val="D60024"/>
              </a:buClr>
              <a:buFont typeface="Wingdings" charset="2"/>
              <a:buChar char="§"/>
            </a:pPr>
            <a:r>
              <a:rPr lang="en-US" sz="1300" dirty="0">
                <a:solidFill>
                  <a:srgbClr val="595959"/>
                </a:solidFill>
                <a:latin typeface="Arial"/>
                <a:cs typeface="Arial"/>
              </a:rPr>
              <a:t>Mechanical surveys or tastings among others</a:t>
            </a:r>
            <a:r>
              <a:rPr lang="es-ES_tradnl" sz="1300" dirty="0" smtClean="0">
                <a:solidFill>
                  <a:srgbClr val="595959"/>
                </a:solidFill>
                <a:latin typeface="Arial"/>
                <a:cs typeface="Arial"/>
              </a:rPr>
              <a:t>.</a:t>
            </a:r>
            <a:endParaRPr lang="es-ES_tradnl" sz="1300" dirty="0">
              <a:solidFill>
                <a:srgbClr val="595959"/>
              </a:solidFill>
              <a:latin typeface="Arial"/>
              <a:cs typeface="Arial"/>
            </a:endParaRPr>
          </a:p>
          <a:p>
            <a:pPr algn="just"/>
            <a:r>
              <a:rPr lang="en-US" sz="1300" dirty="0">
                <a:solidFill>
                  <a:srgbClr val="595959"/>
                </a:solidFill>
                <a:latin typeface="Arial"/>
                <a:cs typeface="Arial"/>
              </a:rPr>
              <a:t>We always seek the best relationship between the quality of work, the characterization of the materials and the budget of the campaign, providing the best balance between quality and price.</a:t>
            </a:r>
            <a:endParaRPr lang="es-ES_tradnl" sz="1300" dirty="0">
              <a:solidFill>
                <a:srgbClr val="595959"/>
              </a:solidFill>
              <a:latin typeface="Arial"/>
              <a:cs typeface="Arial"/>
            </a:endParaRPr>
          </a:p>
        </p:txBody>
      </p:sp>
      <p:grpSp>
        <p:nvGrpSpPr>
          <p:cNvPr id="2" name="Agrupar 1"/>
          <p:cNvGrpSpPr/>
          <p:nvPr/>
        </p:nvGrpSpPr>
        <p:grpSpPr>
          <a:xfrm>
            <a:off x="3235527" y="4797152"/>
            <a:ext cx="3434095" cy="1584176"/>
            <a:chOff x="3357562" y="4725144"/>
            <a:chExt cx="3434095" cy="1656184"/>
          </a:xfrm>
        </p:grpSpPr>
        <p:pic>
          <p:nvPicPr>
            <p:cNvPr id="6" name="Imagen 5" descr="215910969_2e78e98809_b.JPG"/>
            <p:cNvPicPr>
              <a:picLocks noChangeAspect="1"/>
            </p:cNvPicPr>
            <p:nvPr/>
          </p:nvPicPr>
          <p:blipFill>
            <a:blip r:embed="rId2"/>
            <a:stretch>
              <a:fillRect/>
            </a:stretch>
          </p:blipFill>
          <p:spPr>
            <a:xfrm>
              <a:off x="3357562" y="4725329"/>
              <a:ext cx="1069401" cy="1655999"/>
            </a:xfrm>
            <a:prstGeom prst="rect">
              <a:avLst/>
            </a:prstGeom>
            <a:ln w="57150" cmpd="sng">
              <a:solidFill>
                <a:srgbClr val="D9D9D9"/>
              </a:solidFill>
            </a:ln>
            <a:effectLst/>
          </p:spPr>
        </p:pic>
        <p:pic>
          <p:nvPicPr>
            <p:cNvPr id="7" name="Imagen 6" descr="183534017_a077579518_o.JPG"/>
            <p:cNvPicPr>
              <a:picLocks noChangeAspect="1"/>
            </p:cNvPicPr>
            <p:nvPr/>
          </p:nvPicPr>
          <p:blipFill>
            <a:blip r:embed="rId3"/>
            <a:stretch>
              <a:fillRect/>
            </a:stretch>
          </p:blipFill>
          <p:spPr>
            <a:xfrm>
              <a:off x="4583412" y="4725144"/>
              <a:ext cx="2208245" cy="1656184"/>
            </a:xfrm>
            <a:prstGeom prst="rect">
              <a:avLst/>
            </a:prstGeom>
            <a:ln w="57150" cmpd="sng">
              <a:solidFill>
                <a:srgbClr val="D9D9D9"/>
              </a:solidFill>
            </a:ln>
            <a:effectLst/>
          </p:spPr>
        </p:pic>
      </p:grpSp>
      <p:sp>
        <p:nvSpPr>
          <p:cNvPr id="8"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err="1" smtClean="0">
                <a:solidFill>
                  <a:schemeClr val="tx1">
                    <a:lumMod val="75000"/>
                    <a:lumOff val="25000"/>
                  </a:schemeClr>
                </a:solidFill>
                <a:latin typeface="Helvetica"/>
                <a:ea typeface="Gill Sans" charset="0"/>
                <a:cs typeface="Helvetica"/>
                <a:sym typeface="Gill Sans" charset="0"/>
              </a:rPr>
              <a:t>Studies</a:t>
            </a:r>
            <a:r>
              <a:rPr lang="es-ES" sz="3600" dirty="0" smtClean="0">
                <a:solidFill>
                  <a:schemeClr val="tx1">
                    <a:lumMod val="75000"/>
                    <a:lumOff val="25000"/>
                  </a:schemeClr>
                </a:solidFill>
                <a:latin typeface="Helvetica"/>
                <a:ea typeface="Gill Sans" charset="0"/>
                <a:cs typeface="Helvetica"/>
                <a:sym typeface="Gill Sans" charset="0"/>
              </a:rPr>
              <a:t> Geological-</a:t>
            </a:r>
            <a:r>
              <a:rPr lang="es-ES" sz="3600" dirty="0" err="1" smtClean="0">
                <a:solidFill>
                  <a:schemeClr val="tx1">
                    <a:lumMod val="75000"/>
                    <a:lumOff val="25000"/>
                  </a:schemeClr>
                </a:solidFill>
                <a:latin typeface="Helvetica"/>
                <a:ea typeface="Gill Sans" charset="0"/>
                <a:cs typeface="Helvetica"/>
                <a:sym typeface="Gill Sans" charset="0"/>
              </a:rPr>
              <a:t>geotechnics</a:t>
            </a:r>
            <a:endParaRPr lang="es-ES" sz="3600" dirty="0">
              <a:solidFill>
                <a:schemeClr val="tx1">
                  <a:lumMod val="75000"/>
                  <a:lumOff val="25000"/>
                </a:schemeClr>
              </a:solidFill>
              <a:latin typeface="Helvetica"/>
              <a:ea typeface="Gill Sans" charset="0"/>
              <a:cs typeface="Helvetica"/>
              <a:sym typeface="Gill Sans" charset="0"/>
            </a:endParaRPr>
          </a:p>
        </p:txBody>
      </p:sp>
      <p:sp>
        <p:nvSpPr>
          <p:cNvPr id="3" name="Marcador de número de diapositiva 2"/>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16</a:t>
            </a:fld>
            <a:endParaRPr lang="es-ES" altLang="es-ES" dirty="0"/>
          </a:p>
        </p:txBody>
      </p:sp>
    </p:spTree>
    <p:extLst>
      <p:ext uri="{BB962C8B-B14F-4D97-AF65-F5344CB8AC3E}">
        <p14:creationId xmlns:p14="http://schemas.microsoft.com/office/powerpoint/2010/main" val="2997351725"/>
      </p:ext>
    </p:extLst>
  </p:cSld>
  <p:clrMapOvr>
    <a:masterClrMapping/>
  </p:clrMapOvr>
  <p:transition spd="slow" advTm="5000">
    <p:pu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7437"/>
            <a:ext cx="10353601" cy="6875438"/>
          </a:xfrm>
          <a:prstGeom prst="rect">
            <a:avLst/>
          </a:prstGeom>
        </p:spPr>
      </p:pic>
      <p:sp>
        <p:nvSpPr>
          <p:cNvPr id="6" name="Rectángulo 7"/>
          <p:cNvSpPr/>
          <p:nvPr/>
        </p:nvSpPr>
        <p:spPr>
          <a:xfrm>
            <a:off x="-591616" y="3933056"/>
            <a:ext cx="10945216" cy="2924944"/>
          </a:xfrm>
          <a:prstGeom prst="rect">
            <a:avLst/>
          </a:prstGeom>
          <a:gradFill>
            <a:gsLst>
              <a:gs pos="0">
                <a:schemeClr val="tx1">
                  <a:alpha val="70000"/>
                </a:schemeClr>
              </a:gs>
              <a:gs pos="100000">
                <a:schemeClr val="accent1">
                  <a:shade val="94000"/>
                  <a:satMod val="135000"/>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Rectangle 4"/>
          <p:cNvSpPr>
            <a:spLocks/>
          </p:cNvSpPr>
          <p:nvPr/>
        </p:nvSpPr>
        <p:spPr bwMode="auto">
          <a:xfrm>
            <a:off x="0" y="4876374"/>
            <a:ext cx="9993560" cy="1981626"/>
          </a:xfrm>
          <a:prstGeom prst="rect">
            <a:avLst/>
          </a:prstGeom>
          <a:noFill/>
          <a:ln w="12700" cap="flat">
            <a:noFill/>
            <a:miter lim="800000"/>
            <a:headEnd type="none" w="med" len="med"/>
            <a:tailEnd type="none" w="med" len="med"/>
          </a:ln>
          <a:effectLst/>
        </p:spPr>
        <p:txBody>
          <a:bodyPr lIns="0" tIns="0" rIns="0" bIns="0" anchor="ctr"/>
          <a:lstStyle/>
          <a:p>
            <a:pPr lvl="1">
              <a:lnSpc>
                <a:spcPct val="90000"/>
              </a:lnSpc>
            </a:pPr>
            <a:r>
              <a:rPr lang="es-ES_tradnl" sz="4000" dirty="0" err="1">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rPr>
              <a:t>Projects</a:t>
            </a:r>
            <a:r>
              <a:rPr lang="es-ES_tradnl" sz="4000" dirty="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rPr>
              <a:t> </a:t>
            </a:r>
            <a:r>
              <a:rPr lang="es-ES_tradnl" sz="4000" dirty="0" smtClean="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rPr>
              <a:t>of </a:t>
            </a:r>
          </a:p>
          <a:p>
            <a:pPr lvl="1">
              <a:lnSpc>
                <a:spcPct val="90000"/>
              </a:lnSpc>
            </a:pPr>
            <a:r>
              <a:rPr lang="en-US" sz="3800" b="1" spc="-150" dirty="0" smtClean="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rPr>
              <a:t>REHABILITATION </a:t>
            </a:r>
            <a:r>
              <a:rPr lang="en-US" sz="3800" b="1" spc="-150" dirty="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rPr>
              <a:t>AND CLOSURE OF MINES</a:t>
            </a:r>
            <a:endParaRPr lang="es-ES" sz="3800" b="1" spc="-150" dirty="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endParaRPr>
          </a:p>
        </p:txBody>
      </p:sp>
      <p:sp>
        <p:nvSpPr>
          <p:cNvPr id="2" name="Marcador de número de diapositiva 1"/>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17</a:t>
            </a:fld>
            <a:endParaRPr lang="es-ES" altLang="es-ES" dirty="0"/>
          </a:p>
        </p:txBody>
      </p:sp>
    </p:spTree>
    <p:extLst>
      <p:ext uri="{BB962C8B-B14F-4D97-AF65-F5344CB8AC3E}">
        <p14:creationId xmlns:p14="http://schemas.microsoft.com/office/powerpoint/2010/main" val="1039574455"/>
      </p:ext>
    </p:extLst>
  </p:cSld>
  <p:clrMapOvr>
    <a:masterClrMapping/>
  </p:clrMapOvr>
  <p:transition spd="slow" advTm="5000">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adroTexto 2"/>
          <p:cNvSpPr txBox="1"/>
          <p:nvPr/>
        </p:nvSpPr>
        <p:spPr>
          <a:xfrm>
            <a:off x="633600" y="1627200"/>
            <a:ext cx="8640000" cy="892552"/>
          </a:xfrm>
          <a:prstGeom prst="rect">
            <a:avLst/>
          </a:prstGeom>
          <a:noFill/>
        </p:spPr>
        <p:txBody>
          <a:bodyPr wrap="square" rtlCol="0">
            <a:spAutoFit/>
          </a:bodyPr>
          <a:lstStyle/>
          <a:p>
            <a:pPr algn="just"/>
            <a:r>
              <a:rPr lang="en-US" sz="1300" dirty="0">
                <a:solidFill>
                  <a:schemeClr val="tx1">
                    <a:lumMod val="65000"/>
                    <a:lumOff val="35000"/>
                  </a:schemeClr>
                </a:solidFill>
                <a:latin typeface="Arial"/>
                <a:cs typeface="Arial"/>
              </a:rPr>
              <a:t>TEYDE is an expert in the entire territorial management process that involves mining activity, from previous territorial planning, to mine closure, through environmental mining planning, design of exploitation and restoration models, and projects.</a:t>
            </a:r>
          </a:p>
          <a:p>
            <a:pPr algn="just"/>
            <a:r>
              <a:rPr lang="en-US" sz="1300" dirty="0">
                <a:solidFill>
                  <a:schemeClr val="tx1">
                    <a:lumMod val="65000"/>
                    <a:lumOff val="35000"/>
                  </a:schemeClr>
                </a:solidFill>
                <a:latin typeface="Arial"/>
                <a:cs typeface="Arial"/>
              </a:rPr>
              <a:t>Thanks to this, any link in this chain is better understood and developed, using the best technology at all times.</a:t>
            </a:r>
            <a:endParaRPr lang="es-ES" sz="1300" dirty="0">
              <a:solidFill>
                <a:schemeClr val="tx1">
                  <a:lumMod val="65000"/>
                  <a:lumOff val="35000"/>
                </a:schemeClr>
              </a:solidFill>
              <a:latin typeface="Arial"/>
              <a:cs typeface="Arial"/>
            </a:endParaRPr>
          </a:p>
        </p:txBody>
      </p:sp>
      <p:grpSp>
        <p:nvGrpSpPr>
          <p:cNvPr id="6" name="Agrupar 5"/>
          <p:cNvGrpSpPr/>
          <p:nvPr/>
        </p:nvGrpSpPr>
        <p:grpSpPr>
          <a:xfrm>
            <a:off x="4448944" y="3068960"/>
            <a:ext cx="1152128" cy="3351645"/>
            <a:chOff x="4448944" y="3068960"/>
            <a:chExt cx="1152128" cy="3351645"/>
          </a:xfrm>
        </p:grpSpPr>
        <p:pic>
          <p:nvPicPr>
            <p:cNvPr id="55" name="Imagen 8"/>
            <p:cNvPicPr>
              <a:picLocks/>
            </p:cNvPicPr>
            <p:nvPr/>
          </p:nvPicPr>
          <p:blipFill>
            <a:blip r:embed="rId2" cstate="print">
              <a:extLst>
                <a:ext uri="{28A0092B-C50C-407E-A947-70E740481C1C}">
                  <a14:useLocalDpi xmlns:a14="http://schemas.microsoft.com/office/drawing/2010/main"/>
                </a:ext>
              </a:extLst>
            </a:blip>
            <a:stretch>
              <a:fillRect/>
            </a:stretch>
          </p:blipFill>
          <p:spPr>
            <a:xfrm>
              <a:off x="4448944" y="3068960"/>
              <a:ext cx="1152128" cy="1099759"/>
            </a:xfrm>
            <a:prstGeom prst="rect">
              <a:avLst/>
            </a:prstGeom>
            <a:ln w="28575" cmpd="sng">
              <a:solidFill>
                <a:srgbClr val="FFFFFF"/>
              </a:solidFill>
            </a:ln>
          </p:spPr>
        </p:pic>
        <p:pic>
          <p:nvPicPr>
            <p:cNvPr id="56" name="Imagen 9"/>
            <p:cNvPicPr>
              <a:picLocks/>
            </p:cNvPicPr>
            <p:nvPr/>
          </p:nvPicPr>
          <p:blipFill>
            <a:blip r:embed="rId3" cstate="print"/>
            <a:stretch>
              <a:fillRect/>
            </a:stretch>
          </p:blipFill>
          <p:spPr>
            <a:xfrm>
              <a:off x="4448944" y="4221088"/>
              <a:ext cx="1152128" cy="1152128"/>
            </a:xfrm>
            <a:prstGeom prst="rect">
              <a:avLst/>
            </a:prstGeom>
            <a:ln w="28575" cmpd="sng">
              <a:solidFill>
                <a:srgbClr val="FFFFFF"/>
              </a:solidFill>
            </a:ln>
          </p:spPr>
        </p:pic>
        <p:pic>
          <p:nvPicPr>
            <p:cNvPr id="57" name="Imagen 10"/>
            <p:cNvPicPr>
              <a:picLocks/>
            </p:cNvPicPr>
            <p:nvPr/>
          </p:nvPicPr>
          <p:blipFill>
            <a:blip r:embed="rId4" cstate="print">
              <a:extLst>
                <a:ext uri="{28A0092B-C50C-407E-A947-70E740481C1C}">
                  <a14:useLocalDpi xmlns:a14="http://schemas.microsoft.com/office/drawing/2010/main"/>
                </a:ext>
              </a:extLst>
            </a:blip>
            <a:stretch>
              <a:fillRect/>
            </a:stretch>
          </p:blipFill>
          <p:spPr>
            <a:xfrm>
              <a:off x="4448944" y="5373216"/>
              <a:ext cx="1152128" cy="1047389"/>
            </a:xfrm>
            <a:prstGeom prst="rect">
              <a:avLst/>
            </a:prstGeom>
            <a:ln w="28575" cmpd="sng">
              <a:solidFill>
                <a:srgbClr val="FFFFFF"/>
              </a:solidFill>
            </a:ln>
          </p:spPr>
        </p:pic>
      </p:grpSp>
      <p:sp>
        <p:nvSpPr>
          <p:cNvPr id="2" name="Marcador de número de diapositiva 1"/>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18</a:t>
            </a:fld>
            <a:endParaRPr lang="es-ES" altLang="es-ES" dirty="0"/>
          </a:p>
        </p:txBody>
      </p:sp>
      <p:sp>
        <p:nvSpPr>
          <p:cNvPr id="16"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smtClean="0">
                <a:solidFill>
                  <a:schemeClr val="tx1">
                    <a:lumMod val="75000"/>
                    <a:lumOff val="25000"/>
                  </a:schemeClr>
                </a:solidFill>
                <a:latin typeface="Helvetica"/>
                <a:ea typeface="Gill Sans" charset="0"/>
                <a:cs typeface="Helvetica"/>
                <a:sym typeface="Gill Sans" charset="0"/>
              </a:rPr>
              <a:t>Mine </a:t>
            </a:r>
            <a:r>
              <a:rPr lang="es-ES" sz="3600" dirty="0" err="1" smtClean="0">
                <a:solidFill>
                  <a:schemeClr val="tx1">
                    <a:lumMod val="75000"/>
                    <a:lumOff val="25000"/>
                  </a:schemeClr>
                </a:solidFill>
                <a:latin typeface="Helvetica"/>
                <a:ea typeface="Gill Sans" charset="0"/>
                <a:cs typeface="Helvetica"/>
                <a:sym typeface="Gill Sans" charset="0"/>
              </a:rPr>
              <a:t>closure</a:t>
            </a:r>
            <a:endParaRPr lang="es-ES" sz="3600" dirty="0">
              <a:solidFill>
                <a:schemeClr val="tx1">
                  <a:lumMod val="75000"/>
                  <a:lumOff val="25000"/>
                </a:schemeClr>
              </a:solidFill>
              <a:latin typeface="Helvetica"/>
              <a:ea typeface="Gill Sans" charset="0"/>
              <a:cs typeface="Helvetica"/>
              <a:sym typeface="Gill Sans" charset="0"/>
            </a:endParaRPr>
          </a:p>
        </p:txBody>
      </p:sp>
      <p:sp>
        <p:nvSpPr>
          <p:cNvPr id="3" name="Pentágono 2"/>
          <p:cNvSpPr/>
          <p:nvPr/>
        </p:nvSpPr>
        <p:spPr>
          <a:xfrm rot="5400000">
            <a:off x="1928664" y="2132856"/>
            <a:ext cx="792088" cy="2520280"/>
          </a:xfrm>
          <a:prstGeom prst="homePlate">
            <a:avLst>
              <a:gd name="adj" fmla="val 35086"/>
            </a:avLst>
          </a:prstGeom>
          <a:solidFill>
            <a:srgbClr val="EC1C3F"/>
          </a:solidFill>
          <a:ln w="57150" cmpd="sng">
            <a:solidFill>
              <a:srgbClr val="F2F2F2"/>
            </a:solid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r>
              <a:rPr lang="es-ES" sz="1600" dirty="0" smtClean="0"/>
              <a:t>TEYDE </a:t>
            </a:r>
            <a:r>
              <a:rPr lang="es-ES" sz="1600" dirty="0" err="1" smtClean="0"/>
              <a:t>participation</a:t>
            </a:r>
            <a:endParaRPr lang="es-ES" sz="1600" dirty="0"/>
          </a:p>
        </p:txBody>
      </p:sp>
      <p:sp>
        <p:nvSpPr>
          <p:cNvPr id="18" name="Pentágono 17"/>
          <p:cNvSpPr/>
          <p:nvPr/>
        </p:nvSpPr>
        <p:spPr>
          <a:xfrm rot="5400000">
            <a:off x="7185248" y="2132856"/>
            <a:ext cx="792088" cy="2520280"/>
          </a:xfrm>
          <a:prstGeom prst="homePlate">
            <a:avLst>
              <a:gd name="adj" fmla="val 35086"/>
            </a:avLst>
          </a:prstGeom>
          <a:solidFill>
            <a:schemeClr val="accent5"/>
          </a:solidFill>
          <a:ln w="57150" cmpd="sng">
            <a:solidFill>
              <a:srgbClr val="F2F2F2"/>
            </a:solid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lnSpc>
                <a:spcPct val="70000"/>
              </a:lnSpc>
            </a:pPr>
            <a:r>
              <a:rPr lang="es-ES" sz="1600" dirty="0" err="1"/>
              <a:t>Environmental</a:t>
            </a:r>
            <a:r>
              <a:rPr lang="es-ES" sz="1600" dirty="0"/>
              <a:t> Management Tools</a:t>
            </a:r>
          </a:p>
        </p:txBody>
      </p:sp>
      <p:sp>
        <p:nvSpPr>
          <p:cNvPr id="5" name="Flecha circular 4"/>
          <p:cNvSpPr/>
          <p:nvPr/>
        </p:nvSpPr>
        <p:spPr>
          <a:xfrm rot="19712098">
            <a:off x="6937678" y="4036610"/>
            <a:ext cx="1368152" cy="1368152"/>
          </a:xfrm>
          <a:prstGeom prst="circularArrow">
            <a:avLst>
              <a:gd name="adj1" fmla="val 20150"/>
              <a:gd name="adj2" fmla="val 944871"/>
              <a:gd name="adj3" fmla="val 19796699"/>
              <a:gd name="adj4" fmla="val 16020159"/>
              <a:gd name="adj5" fmla="val 17012"/>
            </a:avLst>
          </a:prstGeom>
          <a:solidFill>
            <a:schemeClr val="accent5"/>
          </a:solidFill>
          <a:ln w="28575" cmpd="sng">
            <a:solidFill>
              <a:srgbClr val="F2F2F2"/>
            </a:solid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lnSpc>
                <a:spcPct val="70000"/>
              </a:lnSpc>
            </a:pPr>
            <a:endParaRPr lang="es-ES" sz="1600"/>
          </a:p>
        </p:txBody>
      </p:sp>
      <p:sp>
        <p:nvSpPr>
          <p:cNvPr id="22" name="Flecha circular 21"/>
          <p:cNvSpPr/>
          <p:nvPr/>
        </p:nvSpPr>
        <p:spPr>
          <a:xfrm rot="2694470">
            <a:off x="7324585" y="4513799"/>
            <a:ext cx="1368152" cy="1368152"/>
          </a:xfrm>
          <a:prstGeom prst="circularArrow">
            <a:avLst>
              <a:gd name="adj1" fmla="val 20150"/>
              <a:gd name="adj2" fmla="val 944871"/>
              <a:gd name="adj3" fmla="val 19796699"/>
              <a:gd name="adj4" fmla="val 16020159"/>
              <a:gd name="adj5" fmla="val 17012"/>
            </a:avLst>
          </a:prstGeom>
          <a:solidFill>
            <a:schemeClr val="accent5"/>
          </a:solidFill>
          <a:ln w="28575" cmpd="sng">
            <a:solidFill>
              <a:srgbClr val="F2F2F2"/>
            </a:solid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lnSpc>
                <a:spcPct val="70000"/>
              </a:lnSpc>
            </a:pPr>
            <a:endParaRPr lang="es-ES" sz="1600"/>
          </a:p>
        </p:txBody>
      </p:sp>
      <p:sp>
        <p:nvSpPr>
          <p:cNvPr id="23" name="Flecha circular 22"/>
          <p:cNvSpPr/>
          <p:nvPr/>
        </p:nvSpPr>
        <p:spPr>
          <a:xfrm rot="8767554">
            <a:off x="6952165" y="4820012"/>
            <a:ext cx="1368152" cy="1368152"/>
          </a:xfrm>
          <a:prstGeom prst="circularArrow">
            <a:avLst>
              <a:gd name="adj1" fmla="val 20150"/>
              <a:gd name="adj2" fmla="val 944871"/>
              <a:gd name="adj3" fmla="val 19796699"/>
              <a:gd name="adj4" fmla="val 16020159"/>
              <a:gd name="adj5" fmla="val 17012"/>
            </a:avLst>
          </a:prstGeom>
          <a:solidFill>
            <a:schemeClr val="accent5"/>
          </a:solidFill>
          <a:ln w="28575" cmpd="sng">
            <a:solidFill>
              <a:srgbClr val="F2F2F2"/>
            </a:solid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lnSpc>
                <a:spcPct val="70000"/>
              </a:lnSpc>
            </a:pPr>
            <a:endParaRPr lang="es-ES" sz="1600"/>
          </a:p>
        </p:txBody>
      </p:sp>
      <p:sp>
        <p:nvSpPr>
          <p:cNvPr id="24" name="Flecha circular 23"/>
          <p:cNvSpPr/>
          <p:nvPr/>
        </p:nvSpPr>
        <p:spPr>
          <a:xfrm rot="14592355">
            <a:off x="6590284" y="4513799"/>
            <a:ext cx="1368152" cy="1368152"/>
          </a:xfrm>
          <a:prstGeom prst="circularArrow">
            <a:avLst>
              <a:gd name="adj1" fmla="val 20150"/>
              <a:gd name="adj2" fmla="val 944871"/>
              <a:gd name="adj3" fmla="val 19796699"/>
              <a:gd name="adj4" fmla="val 16020159"/>
              <a:gd name="adj5" fmla="val 17012"/>
            </a:avLst>
          </a:prstGeom>
          <a:solidFill>
            <a:schemeClr val="accent5"/>
          </a:solidFill>
          <a:ln w="28575" cmpd="sng">
            <a:solidFill>
              <a:srgbClr val="F2F2F2"/>
            </a:solid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lnSpc>
                <a:spcPct val="70000"/>
              </a:lnSpc>
            </a:pPr>
            <a:endParaRPr lang="es-ES" sz="1600"/>
          </a:p>
        </p:txBody>
      </p:sp>
      <p:sp>
        <p:nvSpPr>
          <p:cNvPr id="27" name="Rectángulo 26"/>
          <p:cNvSpPr/>
          <p:nvPr/>
        </p:nvSpPr>
        <p:spPr>
          <a:xfrm>
            <a:off x="8169070" y="3863127"/>
            <a:ext cx="1012714" cy="8661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defTabSz="622300">
              <a:lnSpc>
                <a:spcPct val="90000"/>
              </a:lnSpc>
              <a:spcBef>
                <a:spcPct val="0"/>
              </a:spcBef>
              <a:spcAft>
                <a:spcPct val="35000"/>
              </a:spcAft>
            </a:pPr>
            <a:r>
              <a:rPr lang="es-ES" b="1" kern="1200" dirty="0" smtClean="0">
                <a:solidFill>
                  <a:schemeClr val="accent5"/>
                </a:solidFill>
              </a:rPr>
              <a:t>1. </a:t>
            </a:r>
            <a:r>
              <a:rPr lang="es-ES" sz="1200" dirty="0" err="1">
                <a:solidFill>
                  <a:schemeClr val="tx1">
                    <a:lumMod val="50000"/>
                    <a:lumOff val="50000"/>
                  </a:schemeClr>
                </a:solidFill>
              </a:rPr>
              <a:t>Sensitization</a:t>
            </a:r>
            <a:endParaRPr lang="es-ES" sz="1200" kern="1200" dirty="0">
              <a:solidFill>
                <a:schemeClr val="tx1">
                  <a:lumMod val="50000"/>
                  <a:lumOff val="50000"/>
                </a:schemeClr>
              </a:solidFill>
            </a:endParaRPr>
          </a:p>
        </p:txBody>
      </p:sp>
      <p:sp>
        <p:nvSpPr>
          <p:cNvPr id="29" name="Rectángulo 28"/>
          <p:cNvSpPr/>
          <p:nvPr/>
        </p:nvSpPr>
        <p:spPr>
          <a:xfrm>
            <a:off x="8042892" y="5517232"/>
            <a:ext cx="1066884" cy="86616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Rectángulo 31"/>
          <p:cNvSpPr/>
          <p:nvPr/>
        </p:nvSpPr>
        <p:spPr>
          <a:xfrm>
            <a:off x="5941424" y="5373216"/>
            <a:ext cx="1228050" cy="86616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5" name="Rectángulo 34"/>
          <p:cNvSpPr/>
          <p:nvPr/>
        </p:nvSpPr>
        <p:spPr>
          <a:xfrm>
            <a:off x="8258916" y="5425834"/>
            <a:ext cx="1066884" cy="8661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l" defTabSz="622300">
              <a:lnSpc>
                <a:spcPct val="90000"/>
              </a:lnSpc>
              <a:spcBef>
                <a:spcPct val="0"/>
              </a:spcBef>
              <a:spcAft>
                <a:spcPct val="35000"/>
              </a:spcAft>
            </a:pPr>
            <a:r>
              <a:rPr lang="es-ES" b="1" dirty="0">
                <a:solidFill>
                  <a:schemeClr val="accent5"/>
                </a:solidFill>
              </a:rPr>
              <a:t>2. </a:t>
            </a:r>
            <a:r>
              <a:rPr lang="es-ES" sz="1200" kern="1200" dirty="0" err="1" smtClean="0">
                <a:solidFill>
                  <a:srgbClr val="7F7F7F"/>
                </a:solidFill>
              </a:rPr>
              <a:t>Transparency</a:t>
            </a:r>
            <a:endParaRPr lang="es-ES" sz="1200" kern="1200" dirty="0">
              <a:solidFill>
                <a:srgbClr val="7F7F7F"/>
              </a:solidFill>
            </a:endParaRPr>
          </a:p>
        </p:txBody>
      </p:sp>
      <p:sp>
        <p:nvSpPr>
          <p:cNvPr id="38" name="Rectángulo 37"/>
          <p:cNvSpPr/>
          <p:nvPr/>
        </p:nvSpPr>
        <p:spPr>
          <a:xfrm>
            <a:off x="5941424" y="5703516"/>
            <a:ext cx="1066884" cy="8661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algn="r" defTabSz="622300">
              <a:lnSpc>
                <a:spcPct val="90000"/>
              </a:lnSpc>
              <a:spcBef>
                <a:spcPct val="0"/>
              </a:spcBef>
              <a:spcAft>
                <a:spcPct val="35000"/>
              </a:spcAft>
            </a:pPr>
            <a:r>
              <a:rPr lang="es-ES" b="1" dirty="0" smtClean="0">
                <a:solidFill>
                  <a:schemeClr val="accent5"/>
                </a:solidFill>
              </a:rPr>
              <a:t>3. </a:t>
            </a:r>
            <a:r>
              <a:rPr lang="es-ES" sz="1200" dirty="0" err="1" smtClean="0">
                <a:solidFill>
                  <a:srgbClr val="7F7F7F"/>
                </a:solidFill>
              </a:rPr>
              <a:t>Interactive</a:t>
            </a:r>
            <a:r>
              <a:rPr lang="es-ES" sz="1200" dirty="0" smtClean="0">
                <a:solidFill>
                  <a:srgbClr val="7F7F7F"/>
                </a:solidFill>
              </a:rPr>
              <a:t> </a:t>
            </a:r>
            <a:r>
              <a:rPr lang="es-ES" sz="1200" dirty="0" err="1" smtClean="0">
                <a:solidFill>
                  <a:srgbClr val="7F7F7F"/>
                </a:solidFill>
              </a:rPr>
              <a:t>Communication</a:t>
            </a:r>
            <a:r>
              <a:rPr lang="es-ES" sz="1200" dirty="0" smtClean="0">
                <a:solidFill>
                  <a:srgbClr val="7F7F7F"/>
                </a:solidFill>
              </a:rPr>
              <a:t> and </a:t>
            </a:r>
            <a:r>
              <a:rPr lang="es-ES" sz="1200" dirty="0" err="1" smtClean="0">
                <a:solidFill>
                  <a:srgbClr val="7F7F7F"/>
                </a:solidFill>
              </a:rPr>
              <a:t>Dissemination</a:t>
            </a:r>
            <a:endParaRPr lang="es-ES" sz="1200" dirty="0">
              <a:solidFill>
                <a:srgbClr val="7F7F7F"/>
              </a:solidFill>
            </a:endParaRPr>
          </a:p>
          <a:p>
            <a:pPr lvl="0" algn="r" defTabSz="622300">
              <a:lnSpc>
                <a:spcPct val="90000"/>
              </a:lnSpc>
              <a:spcBef>
                <a:spcPct val="0"/>
              </a:spcBef>
              <a:spcAft>
                <a:spcPct val="35000"/>
              </a:spcAft>
            </a:pPr>
            <a:endParaRPr lang="es-ES" sz="1200" kern="1200" dirty="0">
              <a:solidFill>
                <a:srgbClr val="7F7F7F"/>
              </a:solidFill>
            </a:endParaRPr>
          </a:p>
        </p:txBody>
      </p:sp>
      <p:sp>
        <p:nvSpPr>
          <p:cNvPr id="39" name="Rectángulo 38"/>
          <p:cNvSpPr/>
          <p:nvPr/>
        </p:nvSpPr>
        <p:spPr>
          <a:xfrm>
            <a:off x="6013432" y="4075008"/>
            <a:ext cx="1066884" cy="8661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algn="r" defTabSz="622300">
              <a:lnSpc>
                <a:spcPct val="90000"/>
              </a:lnSpc>
              <a:spcBef>
                <a:spcPct val="0"/>
              </a:spcBef>
              <a:spcAft>
                <a:spcPct val="35000"/>
              </a:spcAft>
            </a:pPr>
            <a:r>
              <a:rPr lang="es-ES" b="1" dirty="0" smtClean="0">
                <a:solidFill>
                  <a:schemeClr val="accent5"/>
                </a:solidFill>
              </a:rPr>
              <a:t>4.  </a:t>
            </a:r>
            <a:r>
              <a:rPr lang="es-ES" sz="1200" dirty="0" err="1" smtClean="0">
                <a:solidFill>
                  <a:srgbClr val="7F7F7F"/>
                </a:solidFill>
              </a:rPr>
              <a:t>Citizen</a:t>
            </a:r>
            <a:r>
              <a:rPr lang="es-ES" sz="1200" dirty="0" smtClean="0">
                <a:solidFill>
                  <a:srgbClr val="7F7F7F"/>
                </a:solidFill>
              </a:rPr>
              <a:t> </a:t>
            </a:r>
            <a:r>
              <a:rPr lang="es-ES" sz="1200" dirty="0" err="1" smtClean="0">
                <a:solidFill>
                  <a:srgbClr val="7F7F7F"/>
                </a:solidFill>
              </a:rPr>
              <a:t>participation</a:t>
            </a:r>
            <a:endParaRPr lang="es-ES" sz="1200" dirty="0">
              <a:solidFill>
                <a:srgbClr val="7F7F7F"/>
              </a:solidFill>
            </a:endParaRPr>
          </a:p>
          <a:p>
            <a:pPr lvl="0" algn="r" defTabSz="622300">
              <a:lnSpc>
                <a:spcPct val="90000"/>
              </a:lnSpc>
              <a:spcBef>
                <a:spcPct val="0"/>
              </a:spcBef>
              <a:spcAft>
                <a:spcPct val="35000"/>
              </a:spcAft>
            </a:pPr>
            <a:endParaRPr lang="es-ES" sz="1200" kern="1200" dirty="0">
              <a:solidFill>
                <a:srgbClr val="7F7F7F"/>
              </a:solidFill>
            </a:endParaRPr>
          </a:p>
        </p:txBody>
      </p:sp>
      <p:sp>
        <p:nvSpPr>
          <p:cNvPr id="40" name="Flecha circular 39"/>
          <p:cNvSpPr/>
          <p:nvPr/>
        </p:nvSpPr>
        <p:spPr>
          <a:xfrm rot="2694470">
            <a:off x="2068001" y="4439712"/>
            <a:ext cx="1368152" cy="1368152"/>
          </a:xfrm>
          <a:prstGeom prst="circularArrow">
            <a:avLst>
              <a:gd name="adj1" fmla="val 20150"/>
              <a:gd name="adj2" fmla="val 944871"/>
              <a:gd name="adj3" fmla="val 19796699"/>
              <a:gd name="adj4" fmla="val 16020159"/>
              <a:gd name="adj5" fmla="val 17012"/>
            </a:avLst>
          </a:prstGeom>
          <a:solidFill>
            <a:srgbClr val="EC1C3F"/>
          </a:solidFill>
          <a:ln w="28575" cmpd="sng">
            <a:solidFill>
              <a:srgbClr val="F2F2F2"/>
            </a:solid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lnSpc>
                <a:spcPct val="70000"/>
              </a:lnSpc>
            </a:pPr>
            <a:endParaRPr lang="es-ES" sz="1600">
              <a:solidFill>
                <a:srgbClr val="FF0016"/>
              </a:solidFill>
            </a:endParaRPr>
          </a:p>
        </p:txBody>
      </p:sp>
      <p:sp>
        <p:nvSpPr>
          <p:cNvPr id="41" name="Flecha circular 40"/>
          <p:cNvSpPr/>
          <p:nvPr/>
        </p:nvSpPr>
        <p:spPr>
          <a:xfrm rot="8767554">
            <a:off x="1735500" y="4745925"/>
            <a:ext cx="1368152" cy="1368152"/>
          </a:xfrm>
          <a:prstGeom prst="circularArrow">
            <a:avLst>
              <a:gd name="adj1" fmla="val 20150"/>
              <a:gd name="adj2" fmla="val 944871"/>
              <a:gd name="adj3" fmla="val 19796699"/>
              <a:gd name="adj4" fmla="val 16020159"/>
              <a:gd name="adj5" fmla="val 17012"/>
            </a:avLst>
          </a:prstGeom>
          <a:solidFill>
            <a:srgbClr val="EC1C3F"/>
          </a:solidFill>
          <a:ln w="28575" cmpd="sng">
            <a:solidFill>
              <a:srgbClr val="F2F2F2"/>
            </a:solid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lnSpc>
                <a:spcPct val="70000"/>
              </a:lnSpc>
            </a:pPr>
            <a:endParaRPr lang="es-ES" sz="1600">
              <a:solidFill>
                <a:srgbClr val="FF0016"/>
              </a:solidFill>
            </a:endParaRPr>
          </a:p>
        </p:txBody>
      </p:sp>
      <p:sp>
        <p:nvSpPr>
          <p:cNvPr id="42" name="Flecha circular 41"/>
          <p:cNvSpPr/>
          <p:nvPr/>
        </p:nvSpPr>
        <p:spPr>
          <a:xfrm rot="14592355">
            <a:off x="1189684" y="4456011"/>
            <a:ext cx="1368152" cy="1368152"/>
          </a:xfrm>
          <a:prstGeom prst="circularArrow">
            <a:avLst>
              <a:gd name="adj1" fmla="val 20150"/>
              <a:gd name="adj2" fmla="val 944871"/>
              <a:gd name="adj3" fmla="val 19796699"/>
              <a:gd name="adj4" fmla="val 16020159"/>
              <a:gd name="adj5" fmla="val 17012"/>
            </a:avLst>
          </a:prstGeom>
          <a:solidFill>
            <a:srgbClr val="EC1C3F"/>
          </a:solidFill>
          <a:ln w="28575" cmpd="sng">
            <a:solidFill>
              <a:srgbClr val="F2F2F2"/>
            </a:solid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lnSpc>
                <a:spcPct val="70000"/>
              </a:lnSpc>
            </a:pPr>
            <a:endParaRPr lang="es-ES" sz="1600">
              <a:solidFill>
                <a:srgbClr val="FF0016"/>
              </a:solidFill>
            </a:endParaRPr>
          </a:p>
        </p:txBody>
      </p:sp>
      <p:sp>
        <p:nvSpPr>
          <p:cNvPr id="43" name="Rectángulo 42"/>
          <p:cNvSpPr/>
          <p:nvPr/>
        </p:nvSpPr>
        <p:spPr>
          <a:xfrm>
            <a:off x="2860166" y="3789040"/>
            <a:ext cx="1012714" cy="8661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l" defTabSz="622300">
              <a:lnSpc>
                <a:spcPct val="90000"/>
              </a:lnSpc>
              <a:spcBef>
                <a:spcPct val="0"/>
              </a:spcBef>
              <a:spcAft>
                <a:spcPct val="35000"/>
              </a:spcAft>
            </a:pPr>
            <a:r>
              <a:rPr lang="es-ES" b="1" kern="1200" dirty="0" smtClean="0">
                <a:solidFill>
                  <a:srgbClr val="EC1C3F"/>
                </a:solidFill>
              </a:rPr>
              <a:t>1.    </a:t>
            </a:r>
            <a:r>
              <a:rPr lang="es-ES" sz="1200" kern="1200" dirty="0" err="1" smtClean="0">
                <a:solidFill>
                  <a:schemeClr val="tx1">
                    <a:lumMod val="50000"/>
                    <a:lumOff val="50000"/>
                  </a:schemeClr>
                </a:solidFill>
              </a:rPr>
              <a:t>Enviromental</a:t>
            </a:r>
            <a:r>
              <a:rPr lang="es-ES" sz="1200" kern="1200" dirty="0" smtClean="0">
                <a:solidFill>
                  <a:schemeClr val="tx1">
                    <a:lumMod val="50000"/>
                    <a:lumOff val="50000"/>
                  </a:schemeClr>
                </a:solidFill>
              </a:rPr>
              <a:t> </a:t>
            </a:r>
            <a:r>
              <a:rPr lang="es-ES" sz="1200" kern="1200" dirty="0" err="1" smtClean="0">
                <a:solidFill>
                  <a:schemeClr val="tx1">
                    <a:lumMod val="50000"/>
                    <a:lumOff val="50000"/>
                  </a:schemeClr>
                </a:solidFill>
              </a:rPr>
              <a:t>Minerals</a:t>
            </a:r>
            <a:r>
              <a:rPr lang="es-ES" sz="1200" kern="1200" dirty="0" smtClean="0">
                <a:solidFill>
                  <a:schemeClr val="tx1">
                    <a:lumMod val="50000"/>
                    <a:lumOff val="50000"/>
                  </a:schemeClr>
                </a:solidFill>
              </a:rPr>
              <a:t> Management</a:t>
            </a:r>
            <a:endParaRPr lang="es-ES" sz="1200" kern="1200" dirty="0">
              <a:solidFill>
                <a:schemeClr val="tx1">
                  <a:lumMod val="50000"/>
                  <a:lumOff val="50000"/>
                </a:schemeClr>
              </a:solidFill>
            </a:endParaRPr>
          </a:p>
        </p:txBody>
      </p:sp>
      <p:sp>
        <p:nvSpPr>
          <p:cNvPr id="44" name="Rectángulo 43"/>
          <p:cNvSpPr/>
          <p:nvPr/>
        </p:nvSpPr>
        <p:spPr>
          <a:xfrm>
            <a:off x="2733988" y="5443145"/>
            <a:ext cx="1066884" cy="86616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ángulo 44"/>
          <p:cNvSpPr/>
          <p:nvPr/>
        </p:nvSpPr>
        <p:spPr>
          <a:xfrm>
            <a:off x="2950012" y="5351747"/>
            <a:ext cx="1066884" cy="8661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l" defTabSz="622300">
              <a:lnSpc>
                <a:spcPct val="90000"/>
              </a:lnSpc>
              <a:spcBef>
                <a:spcPct val="0"/>
              </a:spcBef>
              <a:spcAft>
                <a:spcPct val="35000"/>
              </a:spcAft>
            </a:pPr>
            <a:r>
              <a:rPr lang="es-ES" b="1" dirty="0">
                <a:solidFill>
                  <a:srgbClr val="EC1C3F"/>
                </a:solidFill>
              </a:rPr>
              <a:t>2.</a:t>
            </a:r>
            <a:r>
              <a:rPr lang="es-ES" b="1" dirty="0">
                <a:solidFill>
                  <a:schemeClr val="accent5"/>
                </a:solidFill>
              </a:rPr>
              <a:t> </a:t>
            </a:r>
            <a:r>
              <a:rPr lang="es-ES" b="1" dirty="0" smtClean="0">
                <a:solidFill>
                  <a:schemeClr val="accent5"/>
                </a:solidFill>
              </a:rPr>
              <a:t>      </a:t>
            </a:r>
            <a:r>
              <a:rPr lang="es-ES" sz="1200" kern="1200" dirty="0" err="1" smtClean="0">
                <a:solidFill>
                  <a:srgbClr val="7F7F7F"/>
                </a:solidFill>
              </a:rPr>
              <a:t>Restoration</a:t>
            </a:r>
            <a:r>
              <a:rPr lang="es-ES" sz="1200" kern="1200" dirty="0" smtClean="0">
                <a:solidFill>
                  <a:srgbClr val="7F7F7F"/>
                </a:solidFill>
              </a:rPr>
              <a:t> </a:t>
            </a:r>
            <a:r>
              <a:rPr lang="es-ES" sz="1200" kern="1200" dirty="0" err="1" smtClean="0">
                <a:solidFill>
                  <a:srgbClr val="7F7F7F"/>
                </a:solidFill>
              </a:rPr>
              <a:t>models</a:t>
            </a:r>
            <a:r>
              <a:rPr lang="es-ES" sz="1200" kern="1200" dirty="0" smtClean="0">
                <a:solidFill>
                  <a:srgbClr val="7F7F7F"/>
                </a:solidFill>
              </a:rPr>
              <a:t> and </a:t>
            </a:r>
            <a:r>
              <a:rPr lang="es-ES" sz="1200" kern="1200" dirty="0" err="1" smtClean="0">
                <a:solidFill>
                  <a:srgbClr val="7F7F7F"/>
                </a:solidFill>
              </a:rPr>
              <a:t>guidelines</a:t>
            </a:r>
            <a:endParaRPr lang="es-ES" sz="1200" kern="1200" dirty="0">
              <a:solidFill>
                <a:srgbClr val="7F7F7F"/>
              </a:solidFill>
            </a:endParaRPr>
          </a:p>
        </p:txBody>
      </p:sp>
      <p:sp>
        <p:nvSpPr>
          <p:cNvPr id="47" name="Rectángulo 46"/>
          <p:cNvSpPr/>
          <p:nvPr/>
        </p:nvSpPr>
        <p:spPr>
          <a:xfrm>
            <a:off x="704528" y="5314146"/>
            <a:ext cx="1066884" cy="8661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algn="r" defTabSz="622300">
              <a:lnSpc>
                <a:spcPct val="90000"/>
              </a:lnSpc>
              <a:spcBef>
                <a:spcPct val="0"/>
              </a:spcBef>
              <a:spcAft>
                <a:spcPct val="35000"/>
              </a:spcAft>
            </a:pPr>
            <a:r>
              <a:rPr lang="es-ES" b="1" dirty="0" smtClean="0">
                <a:solidFill>
                  <a:srgbClr val="EC1C3F"/>
                </a:solidFill>
              </a:rPr>
              <a:t>3.</a:t>
            </a:r>
            <a:r>
              <a:rPr lang="es-ES" b="1" dirty="0" smtClean="0">
                <a:solidFill>
                  <a:schemeClr val="accent5"/>
                </a:solidFill>
              </a:rPr>
              <a:t>            </a:t>
            </a:r>
            <a:r>
              <a:rPr lang="es-ES" sz="1200" dirty="0" err="1" smtClean="0">
                <a:solidFill>
                  <a:srgbClr val="7F7F7F"/>
                </a:solidFill>
              </a:rPr>
              <a:t>Closing</a:t>
            </a:r>
            <a:r>
              <a:rPr lang="es-ES" sz="1200" dirty="0" smtClean="0">
                <a:solidFill>
                  <a:srgbClr val="7F7F7F"/>
                </a:solidFill>
              </a:rPr>
              <a:t> plan</a:t>
            </a:r>
            <a:endParaRPr lang="es-ES" sz="1200" dirty="0">
              <a:solidFill>
                <a:srgbClr val="7F7F7F"/>
              </a:solidFill>
            </a:endParaRPr>
          </a:p>
          <a:p>
            <a:pPr lvl="0" algn="r" defTabSz="622300">
              <a:lnSpc>
                <a:spcPct val="90000"/>
              </a:lnSpc>
              <a:spcBef>
                <a:spcPct val="0"/>
              </a:spcBef>
              <a:spcAft>
                <a:spcPct val="35000"/>
              </a:spcAft>
            </a:pPr>
            <a:endParaRPr lang="es-ES" sz="1200" kern="1200" dirty="0">
              <a:solidFill>
                <a:srgbClr val="7F7F7F"/>
              </a:solidFill>
            </a:endParaRPr>
          </a:p>
        </p:txBody>
      </p:sp>
      <p:sp>
        <p:nvSpPr>
          <p:cNvPr id="48" name="Flecha circular 47"/>
          <p:cNvSpPr/>
          <p:nvPr/>
        </p:nvSpPr>
        <p:spPr>
          <a:xfrm rot="19712098">
            <a:off x="1657834" y="3964602"/>
            <a:ext cx="1368152" cy="1368152"/>
          </a:xfrm>
          <a:prstGeom prst="circularArrow">
            <a:avLst>
              <a:gd name="adj1" fmla="val 20150"/>
              <a:gd name="adj2" fmla="val 944871"/>
              <a:gd name="adj3" fmla="val 19796699"/>
              <a:gd name="adj4" fmla="val 16020159"/>
              <a:gd name="adj5" fmla="val 17012"/>
            </a:avLst>
          </a:prstGeom>
          <a:solidFill>
            <a:srgbClr val="EC1C3F"/>
          </a:solidFill>
          <a:ln w="28575" cmpd="sng">
            <a:solidFill>
              <a:srgbClr val="F2F2F2"/>
            </a:solid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lnSpc>
                <a:spcPct val="70000"/>
              </a:lnSpc>
            </a:pPr>
            <a:endParaRPr lang="es-ES" sz="1600">
              <a:solidFill>
                <a:srgbClr val="FF0016"/>
              </a:solidFill>
            </a:endParaRPr>
          </a:p>
        </p:txBody>
      </p:sp>
      <p:sp>
        <p:nvSpPr>
          <p:cNvPr id="49" name="Rectángulo 48"/>
          <p:cNvSpPr/>
          <p:nvPr/>
        </p:nvSpPr>
        <p:spPr>
          <a:xfrm>
            <a:off x="704528" y="3920118"/>
            <a:ext cx="1066884" cy="8661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algn="r" defTabSz="622300">
              <a:lnSpc>
                <a:spcPct val="90000"/>
              </a:lnSpc>
              <a:spcBef>
                <a:spcPct val="0"/>
              </a:spcBef>
              <a:spcAft>
                <a:spcPct val="35000"/>
              </a:spcAft>
            </a:pPr>
            <a:r>
              <a:rPr lang="es-ES" b="1" dirty="0" smtClean="0">
                <a:solidFill>
                  <a:srgbClr val="EC1C3F"/>
                </a:solidFill>
              </a:rPr>
              <a:t>4.</a:t>
            </a:r>
            <a:r>
              <a:rPr lang="es-ES" b="1" dirty="0" smtClean="0">
                <a:solidFill>
                  <a:schemeClr val="accent5"/>
                </a:solidFill>
              </a:rPr>
              <a:t>      </a:t>
            </a:r>
            <a:r>
              <a:rPr lang="es-ES" sz="1200" dirty="0" err="1" smtClean="0">
                <a:solidFill>
                  <a:srgbClr val="7F7F7F"/>
                </a:solidFill>
              </a:rPr>
              <a:t>Execution</a:t>
            </a:r>
            <a:r>
              <a:rPr lang="es-ES" sz="1200" dirty="0" smtClean="0">
                <a:solidFill>
                  <a:srgbClr val="7F7F7F"/>
                </a:solidFill>
              </a:rPr>
              <a:t>.</a:t>
            </a:r>
          </a:p>
          <a:p>
            <a:pPr algn="r" defTabSz="622300">
              <a:lnSpc>
                <a:spcPct val="90000"/>
              </a:lnSpc>
              <a:spcBef>
                <a:spcPct val="0"/>
              </a:spcBef>
              <a:spcAft>
                <a:spcPct val="35000"/>
              </a:spcAft>
            </a:pPr>
            <a:r>
              <a:rPr lang="es-ES" sz="1200" dirty="0" err="1" smtClean="0">
                <a:solidFill>
                  <a:srgbClr val="7F7F7F"/>
                </a:solidFill>
              </a:rPr>
              <a:t>Monitoring</a:t>
            </a:r>
            <a:r>
              <a:rPr lang="es-ES" sz="1200" dirty="0" smtClean="0">
                <a:solidFill>
                  <a:srgbClr val="7F7F7F"/>
                </a:solidFill>
              </a:rPr>
              <a:t> and control</a:t>
            </a:r>
            <a:endParaRPr lang="es-ES" sz="1200" dirty="0">
              <a:solidFill>
                <a:srgbClr val="7F7F7F"/>
              </a:solidFill>
            </a:endParaRPr>
          </a:p>
          <a:p>
            <a:pPr lvl="0" defTabSz="622300">
              <a:lnSpc>
                <a:spcPct val="90000"/>
              </a:lnSpc>
              <a:spcBef>
                <a:spcPct val="0"/>
              </a:spcBef>
              <a:spcAft>
                <a:spcPct val="35000"/>
              </a:spcAft>
            </a:pPr>
            <a:endParaRPr lang="es-ES" sz="1200" kern="1200" dirty="0">
              <a:solidFill>
                <a:srgbClr val="7F7F7F"/>
              </a:solidFill>
            </a:endParaRPr>
          </a:p>
        </p:txBody>
      </p:sp>
    </p:spTree>
    <p:extLst>
      <p:ext uri="{BB962C8B-B14F-4D97-AF65-F5344CB8AC3E}">
        <p14:creationId xmlns:p14="http://schemas.microsoft.com/office/powerpoint/2010/main" val="3966921971"/>
      </p:ext>
    </p:extLst>
  </p:cSld>
  <p:clrMapOvr>
    <a:masterClrMapping/>
  </p:clrMapOvr>
  <p:transition spd="slow" advTm="5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up)">
                                      <p:cBhvr>
                                        <p:cTn id="15" dur="500"/>
                                        <p:tgtEl>
                                          <p:spTgt spid="40"/>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up)">
                                      <p:cBhvr>
                                        <p:cTn id="19" dur="500"/>
                                        <p:tgtEl>
                                          <p:spTgt spid="45"/>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right)">
                                      <p:cBhvr>
                                        <p:cTn id="23" dur="500"/>
                                        <p:tgtEl>
                                          <p:spTgt spid="41"/>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right)">
                                      <p:cBhvr>
                                        <p:cTn id="27" dur="500"/>
                                        <p:tgtEl>
                                          <p:spTgt spid="47"/>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down)">
                                      <p:cBhvr>
                                        <p:cTn id="31" dur="500"/>
                                        <p:tgtEl>
                                          <p:spTgt spid="42"/>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wipe(left)">
                                      <p:cBhvr>
                                        <p:cTn id="39" dur="500"/>
                                        <p:tgtEl>
                                          <p:spTgt spid="48"/>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par>
                          <p:cTn id="44" fill="hold">
                            <p:stCondLst>
                              <p:cond delay="5000"/>
                            </p:stCondLst>
                            <p:childTnLst>
                              <p:par>
                                <p:cTn id="45" presetID="22" presetClass="entr" presetSubtype="1"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up)">
                                      <p:cBhvr>
                                        <p:cTn id="47" dur="500"/>
                                        <p:tgtEl>
                                          <p:spTgt spid="18"/>
                                        </p:tgtEl>
                                      </p:cBhvr>
                                    </p:animEffect>
                                  </p:childTnLst>
                                </p:cTn>
                              </p:par>
                            </p:childTnLst>
                          </p:cTn>
                        </p:par>
                        <p:par>
                          <p:cTn id="48" fill="hold">
                            <p:stCondLst>
                              <p:cond delay="5500"/>
                            </p:stCondLst>
                            <p:childTnLst>
                              <p:par>
                                <p:cTn id="49" presetID="22" presetClass="entr" presetSubtype="1"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par>
                          <p:cTn id="52" fill="hold">
                            <p:stCondLst>
                              <p:cond delay="6000"/>
                            </p:stCondLst>
                            <p:childTnLst>
                              <p:par>
                                <p:cTn id="53" presetID="22" presetClass="entr" presetSubtype="1"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up)">
                                      <p:cBhvr>
                                        <p:cTn id="55" dur="500"/>
                                        <p:tgtEl>
                                          <p:spTgt spid="22"/>
                                        </p:tgtEl>
                                      </p:cBhvr>
                                    </p:animEffect>
                                  </p:childTnLst>
                                </p:cTn>
                              </p:par>
                            </p:childTnLst>
                          </p:cTn>
                        </p:par>
                        <p:par>
                          <p:cTn id="56" fill="hold">
                            <p:stCondLst>
                              <p:cond delay="6500"/>
                            </p:stCondLst>
                            <p:childTnLst>
                              <p:par>
                                <p:cTn id="57" presetID="22" presetClass="entr" presetSubtype="1"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ipe(up)">
                                      <p:cBhvr>
                                        <p:cTn id="59" dur="500"/>
                                        <p:tgtEl>
                                          <p:spTgt spid="35"/>
                                        </p:tgtEl>
                                      </p:cBhvr>
                                    </p:animEffect>
                                  </p:childTnLst>
                                </p:cTn>
                              </p:par>
                            </p:childTnLst>
                          </p:cTn>
                        </p:par>
                        <p:par>
                          <p:cTn id="60" fill="hold">
                            <p:stCondLst>
                              <p:cond delay="7000"/>
                            </p:stCondLst>
                            <p:childTnLst>
                              <p:par>
                                <p:cTn id="61" presetID="22" presetClass="entr" presetSubtype="2"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right)">
                                      <p:cBhvr>
                                        <p:cTn id="63" dur="500"/>
                                        <p:tgtEl>
                                          <p:spTgt spid="23"/>
                                        </p:tgtEl>
                                      </p:cBhvr>
                                    </p:animEffect>
                                  </p:childTnLst>
                                </p:cTn>
                              </p:par>
                            </p:childTnLst>
                          </p:cTn>
                        </p:par>
                        <p:par>
                          <p:cTn id="64" fill="hold">
                            <p:stCondLst>
                              <p:cond delay="7500"/>
                            </p:stCondLst>
                            <p:childTnLst>
                              <p:par>
                                <p:cTn id="65" presetID="22" presetClass="entr" presetSubtype="2"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right)">
                                      <p:cBhvr>
                                        <p:cTn id="67" dur="500"/>
                                        <p:tgtEl>
                                          <p:spTgt spid="38"/>
                                        </p:tgtEl>
                                      </p:cBhvr>
                                    </p:animEffect>
                                  </p:childTnLst>
                                </p:cTn>
                              </p:par>
                            </p:childTnLst>
                          </p:cTn>
                        </p:par>
                        <p:par>
                          <p:cTn id="68" fill="hold">
                            <p:stCondLst>
                              <p:cond delay="8000"/>
                            </p:stCondLst>
                            <p:childTnLst>
                              <p:par>
                                <p:cTn id="69" presetID="22" presetClass="entr" presetSubtype="4" fill="hold" grpId="0"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down)">
                                      <p:cBhvr>
                                        <p:cTn id="71" dur="500"/>
                                        <p:tgtEl>
                                          <p:spTgt spid="24"/>
                                        </p:tgtEl>
                                      </p:cBhvr>
                                    </p:animEffect>
                                  </p:childTnLst>
                                </p:cTn>
                              </p:par>
                            </p:childTnLst>
                          </p:cTn>
                        </p:par>
                        <p:par>
                          <p:cTn id="72" fill="hold">
                            <p:stCondLst>
                              <p:cond delay="8500"/>
                            </p:stCondLst>
                            <p:childTnLst>
                              <p:par>
                                <p:cTn id="73" presetID="22" presetClass="entr" presetSubtype="4" fill="hold" grpId="0" nodeType="after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wipe(down)">
                                      <p:cBhvr>
                                        <p:cTn id="75" dur="500"/>
                                        <p:tgtEl>
                                          <p:spTgt spid="39"/>
                                        </p:tgtEl>
                                      </p:cBhvr>
                                    </p:animEffect>
                                  </p:childTnLst>
                                </p:cTn>
                              </p:par>
                            </p:childTnLst>
                          </p:cTn>
                        </p:par>
                        <p:par>
                          <p:cTn id="76" fill="hold">
                            <p:stCondLst>
                              <p:cond delay="9000"/>
                            </p:stCondLst>
                            <p:childTnLst>
                              <p:par>
                                <p:cTn id="77" presetID="22" presetClass="entr" presetSubtype="8" fill="hold" grpId="0" nodeType="after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wipe(left)">
                                      <p:cBhvr>
                                        <p:cTn id="7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5" grpId="0" animBg="1"/>
      <p:bldP spid="22" grpId="0" animBg="1"/>
      <p:bldP spid="23" grpId="0" animBg="1"/>
      <p:bldP spid="24" grpId="0" animBg="1"/>
      <p:bldP spid="27" grpId="0"/>
      <p:bldP spid="35" grpId="0"/>
      <p:bldP spid="38" grpId="0"/>
      <p:bldP spid="39" grpId="0"/>
      <p:bldP spid="40" grpId="0" animBg="1"/>
      <p:bldP spid="41" grpId="0" animBg="1"/>
      <p:bldP spid="42" grpId="0" animBg="1"/>
      <p:bldP spid="43" grpId="0"/>
      <p:bldP spid="45" grpId="0"/>
      <p:bldP spid="47" grpId="0"/>
      <p:bldP spid="48" grpId="0" animBg="1"/>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a:spLocks noChangeArrowheads="1"/>
          </p:cNvSpPr>
          <p:nvPr/>
        </p:nvSpPr>
        <p:spPr bwMode="auto">
          <a:xfrm>
            <a:off x="633000" y="1627200"/>
            <a:ext cx="8640000" cy="259045"/>
          </a:xfrm>
          <a:prstGeom prst="rect">
            <a:avLst/>
          </a:prstGeom>
          <a:noFill/>
          <a:ln w="9525">
            <a:noFill/>
            <a:miter lim="800000"/>
            <a:headEnd/>
            <a:tailEnd/>
          </a:ln>
        </p:spPr>
        <p:txBody>
          <a:bodyPr>
            <a:spAutoFit/>
          </a:bodyPr>
          <a:lstStyle/>
          <a:p>
            <a:pPr>
              <a:lnSpc>
                <a:spcPct val="80000"/>
              </a:lnSpc>
            </a:pPr>
            <a:r>
              <a:rPr lang="en-US" sz="1300" dirty="0">
                <a:solidFill>
                  <a:schemeClr val="tx1">
                    <a:lumMod val="65000"/>
                    <a:lumOff val="35000"/>
                  </a:schemeClr>
                </a:solidFill>
                <a:latin typeface="Arial"/>
                <a:cs typeface="Arial"/>
              </a:rPr>
              <a:t>Integration of mine closure plans within the stages of mining process</a:t>
            </a:r>
            <a:endParaRPr lang="es-ES" sz="1300" dirty="0">
              <a:solidFill>
                <a:schemeClr val="tx1">
                  <a:lumMod val="65000"/>
                  <a:lumOff val="35000"/>
                </a:schemeClr>
              </a:solidFill>
              <a:latin typeface="Arial"/>
              <a:cs typeface="Arial"/>
            </a:endParaRPr>
          </a:p>
        </p:txBody>
      </p:sp>
      <p:sp>
        <p:nvSpPr>
          <p:cNvPr id="36" name="Marcador de número de diapositiva 35"/>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19</a:t>
            </a:fld>
            <a:endParaRPr lang="es-ES" altLang="es-ES" dirty="0"/>
          </a:p>
        </p:txBody>
      </p:sp>
      <p:sp>
        <p:nvSpPr>
          <p:cNvPr id="37"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smtClean="0">
                <a:solidFill>
                  <a:schemeClr val="tx1">
                    <a:lumMod val="75000"/>
                    <a:lumOff val="25000"/>
                  </a:schemeClr>
                </a:solidFill>
                <a:latin typeface="Helvetica"/>
                <a:ea typeface="Gill Sans" charset="0"/>
                <a:cs typeface="Helvetica"/>
                <a:sym typeface="Gill Sans" charset="0"/>
              </a:rPr>
              <a:t>Mine </a:t>
            </a:r>
            <a:r>
              <a:rPr lang="es-ES" sz="3600" dirty="0" err="1" smtClean="0">
                <a:solidFill>
                  <a:schemeClr val="tx1">
                    <a:lumMod val="75000"/>
                    <a:lumOff val="25000"/>
                  </a:schemeClr>
                </a:solidFill>
                <a:latin typeface="Helvetica"/>
                <a:ea typeface="Gill Sans" charset="0"/>
                <a:cs typeface="Helvetica"/>
                <a:sym typeface="Gill Sans" charset="0"/>
              </a:rPr>
              <a:t>closure</a:t>
            </a:r>
            <a:endParaRPr lang="es-ES" sz="3600" dirty="0">
              <a:solidFill>
                <a:schemeClr val="tx1">
                  <a:lumMod val="75000"/>
                  <a:lumOff val="25000"/>
                </a:schemeClr>
              </a:solidFill>
              <a:latin typeface="Helvetica"/>
              <a:ea typeface="Gill Sans" charset="0"/>
              <a:cs typeface="Helvetica"/>
              <a:sym typeface="Gill Sans" charset="0"/>
            </a:endParaRPr>
          </a:p>
        </p:txBody>
      </p:sp>
      <p:grpSp>
        <p:nvGrpSpPr>
          <p:cNvPr id="38" name="Agrupar 37"/>
          <p:cNvGrpSpPr/>
          <p:nvPr/>
        </p:nvGrpSpPr>
        <p:grpSpPr>
          <a:xfrm>
            <a:off x="596454" y="1916832"/>
            <a:ext cx="8713093" cy="4392637"/>
            <a:chOff x="704528" y="1916832"/>
            <a:chExt cx="8713093" cy="4392637"/>
          </a:xfrm>
        </p:grpSpPr>
        <p:sp>
          <p:nvSpPr>
            <p:cNvPr id="3" name="1 Rectángulo redondeado"/>
            <p:cNvSpPr>
              <a:spLocks noChangeArrowheads="1"/>
            </p:cNvSpPr>
            <p:nvPr/>
          </p:nvSpPr>
          <p:spPr bwMode="auto">
            <a:xfrm>
              <a:off x="1208658" y="5589389"/>
              <a:ext cx="1079500" cy="647724"/>
            </a:xfrm>
            <a:prstGeom prst="roundRect">
              <a:avLst>
                <a:gd name="adj" fmla="val 16667"/>
              </a:avLst>
            </a:prstGeom>
            <a:blipFill dpi="0" rotWithShape="0">
              <a:blip r:embed="rId2" cstate="print"/>
              <a:srcRect/>
              <a:tile tx="0" ty="0" sx="100000" sy="100000" flip="none" algn="tl"/>
            </a:blipFill>
            <a:ln w="38100">
              <a:solidFill>
                <a:srgbClr val="FFFFFF"/>
              </a:solidFill>
              <a:round/>
              <a:headEnd/>
              <a:tailEnd/>
            </a:ln>
            <a:effectLst>
              <a:outerShdw dist="23000" dir="5400000" algn="ctr" rotWithShape="0">
                <a:srgbClr val="808080">
                  <a:alpha val="34998"/>
                </a:srgbClr>
              </a:outerShdw>
            </a:effectLst>
          </p:spPr>
          <p:txBody>
            <a:bodyPr lIns="0" tIns="0" rIns="0" bIns="0" anchor="ctr"/>
            <a:lstStyle/>
            <a:p>
              <a:pPr algn="ctr"/>
              <a:r>
                <a:rPr lang="es-ES" sz="1100" b="1" dirty="0" smtClean="0">
                  <a:solidFill>
                    <a:srgbClr val="7D8078"/>
                  </a:solidFill>
                </a:rPr>
                <a:t>EXPLORATION</a:t>
              </a:r>
              <a:endParaRPr lang="es-ES" sz="1100" b="1" dirty="0">
                <a:solidFill>
                  <a:srgbClr val="7D8078"/>
                </a:solidFill>
              </a:endParaRPr>
            </a:p>
          </p:txBody>
        </p:sp>
        <p:sp>
          <p:nvSpPr>
            <p:cNvPr id="4" name="2 Rectángulo redondeado"/>
            <p:cNvSpPr>
              <a:spLocks noChangeArrowheads="1"/>
            </p:cNvSpPr>
            <p:nvPr/>
          </p:nvSpPr>
          <p:spPr bwMode="auto">
            <a:xfrm>
              <a:off x="2432621" y="5589389"/>
              <a:ext cx="1152525" cy="647724"/>
            </a:xfrm>
            <a:prstGeom prst="roundRect">
              <a:avLst>
                <a:gd name="adj" fmla="val 16667"/>
              </a:avLst>
            </a:prstGeom>
            <a:blipFill dpi="0" rotWithShape="0">
              <a:blip r:embed="rId2" cstate="print"/>
              <a:srcRect/>
              <a:tile tx="0" ty="0" sx="100000" sy="100000" flip="none" algn="tl"/>
            </a:blipFill>
            <a:ln w="38100">
              <a:solidFill>
                <a:srgbClr val="FFFFFF"/>
              </a:solidFill>
              <a:round/>
              <a:headEnd/>
              <a:tailEnd/>
            </a:ln>
            <a:effectLst>
              <a:outerShdw dist="23000" dir="5400000" algn="ctr" rotWithShape="0">
                <a:srgbClr val="808080">
                  <a:alpha val="34998"/>
                </a:srgbClr>
              </a:outerShdw>
            </a:effectLst>
          </p:spPr>
          <p:txBody>
            <a:bodyPr lIns="0" tIns="0" rIns="0" bIns="0" anchor="ctr"/>
            <a:lstStyle/>
            <a:p>
              <a:pPr algn="ctr">
                <a:defRPr/>
              </a:pPr>
              <a:r>
                <a:rPr lang="es-ES" sz="1100" b="1" dirty="0" smtClean="0">
                  <a:solidFill>
                    <a:srgbClr val="7D8078"/>
                  </a:solidFill>
                  <a:latin typeface="Calibri" charset="0"/>
                  <a:ea typeface="ＭＳ Ｐゴシック" charset="0"/>
                  <a:cs typeface="Calibri" charset="0"/>
                  <a:sym typeface="Calibri" charset="0"/>
                </a:rPr>
                <a:t>VIABILITY </a:t>
              </a:r>
            </a:p>
            <a:p>
              <a:pPr algn="ctr">
                <a:defRPr/>
              </a:pPr>
              <a:r>
                <a:rPr lang="es-ES" sz="1100" b="1" dirty="0" smtClean="0">
                  <a:solidFill>
                    <a:srgbClr val="7D8078"/>
                  </a:solidFill>
                  <a:latin typeface="Calibri" charset="0"/>
                  <a:ea typeface="ＭＳ Ｐゴシック" charset="0"/>
                  <a:cs typeface="Calibri" charset="0"/>
                  <a:sym typeface="Calibri" charset="0"/>
                </a:rPr>
                <a:t>STUDIES</a:t>
              </a:r>
              <a:endParaRPr lang="es-ES" sz="1100" b="1" dirty="0">
                <a:solidFill>
                  <a:srgbClr val="7D8078"/>
                </a:solidFill>
                <a:latin typeface="Calibri" charset="0"/>
                <a:ea typeface="ＭＳ Ｐゴシック" charset="0"/>
                <a:cs typeface="Calibri" charset="0"/>
                <a:sym typeface="Calibri" charset="0"/>
              </a:endParaRPr>
            </a:p>
          </p:txBody>
        </p:sp>
        <p:sp>
          <p:nvSpPr>
            <p:cNvPr id="5" name="3 Rectángulo redondeado"/>
            <p:cNvSpPr>
              <a:spLocks noChangeArrowheads="1"/>
            </p:cNvSpPr>
            <p:nvPr/>
          </p:nvSpPr>
          <p:spPr bwMode="auto">
            <a:xfrm>
              <a:off x="3728021" y="5589389"/>
              <a:ext cx="1152525" cy="647724"/>
            </a:xfrm>
            <a:prstGeom prst="roundRect">
              <a:avLst>
                <a:gd name="adj" fmla="val 16667"/>
              </a:avLst>
            </a:prstGeom>
            <a:blipFill dpi="0" rotWithShape="0">
              <a:blip r:embed="rId2" cstate="print"/>
              <a:srcRect/>
              <a:tile tx="0" ty="0" sx="100000" sy="100000" flip="none" algn="tl"/>
            </a:blipFill>
            <a:ln w="38100">
              <a:solidFill>
                <a:srgbClr val="FFFFFF"/>
              </a:solidFill>
              <a:round/>
              <a:headEnd/>
              <a:tailEnd/>
            </a:ln>
            <a:effectLst>
              <a:outerShdw dist="23000" dir="5400000" algn="ctr" rotWithShape="0">
                <a:srgbClr val="808080">
                  <a:alpha val="34998"/>
                </a:srgbClr>
              </a:outerShdw>
            </a:effectLst>
          </p:spPr>
          <p:txBody>
            <a:bodyPr lIns="0" tIns="0" rIns="0" bIns="0" anchor="ctr"/>
            <a:lstStyle/>
            <a:p>
              <a:pPr algn="ctr"/>
              <a:r>
                <a:rPr lang="es-ES" sz="1100" b="1" dirty="0">
                  <a:solidFill>
                    <a:srgbClr val="7D8078"/>
                  </a:solidFill>
                </a:rPr>
                <a:t>BUILDING</a:t>
              </a:r>
            </a:p>
            <a:p>
              <a:pPr algn="ctr"/>
              <a:r>
                <a:rPr lang="es-ES" sz="1100" b="1" dirty="0">
                  <a:solidFill>
                    <a:srgbClr val="7D8078"/>
                  </a:solidFill>
                </a:rPr>
                <a:t>AND ASSEMBLY</a:t>
              </a:r>
            </a:p>
          </p:txBody>
        </p:sp>
        <p:sp>
          <p:nvSpPr>
            <p:cNvPr id="6" name="4 Rectángulo redondeado"/>
            <p:cNvSpPr>
              <a:spLocks noChangeArrowheads="1"/>
            </p:cNvSpPr>
            <p:nvPr/>
          </p:nvSpPr>
          <p:spPr bwMode="auto">
            <a:xfrm>
              <a:off x="5023421" y="5589389"/>
              <a:ext cx="1225550" cy="647724"/>
            </a:xfrm>
            <a:prstGeom prst="roundRect">
              <a:avLst>
                <a:gd name="adj" fmla="val 16667"/>
              </a:avLst>
            </a:prstGeom>
            <a:blipFill dpi="0" rotWithShape="0">
              <a:blip r:embed="rId2" cstate="print"/>
              <a:srcRect/>
              <a:tile tx="0" ty="0" sx="100000" sy="100000" flip="none" algn="tl"/>
            </a:blipFill>
            <a:ln w="38100">
              <a:solidFill>
                <a:srgbClr val="FFFFFF"/>
              </a:solidFill>
              <a:round/>
              <a:headEnd/>
              <a:tailEnd/>
            </a:ln>
            <a:effectLst>
              <a:outerShdw dist="23000" dir="5400000" algn="ctr" rotWithShape="0">
                <a:srgbClr val="808080">
                  <a:alpha val="34998"/>
                </a:srgbClr>
              </a:outerShdw>
            </a:effectLst>
          </p:spPr>
          <p:txBody>
            <a:bodyPr lIns="0" tIns="0" rIns="0" bIns="0" anchor="ctr"/>
            <a:lstStyle/>
            <a:p>
              <a:pPr algn="ctr"/>
              <a:r>
                <a:rPr lang="es-ES" sz="1100" b="1" dirty="0">
                  <a:solidFill>
                    <a:srgbClr val="7D8078"/>
                  </a:solidFill>
                </a:rPr>
                <a:t>EXPLOITATION</a:t>
              </a:r>
            </a:p>
            <a:p>
              <a:pPr algn="ctr"/>
              <a:r>
                <a:rPr lang="es-ES" sz="1100" b="1" dirty="0">
                  <a:solidFill>
                    <a:srgbClr val="7D8078"/>
                  </a:solidFill>
                </a:rPr>
                <a:t>AND BENEFIT </a:t>
              </a:r>
            </a:p>
          </p:txBody>
        </p:sp>
        <p:sp>
          <p:nvSpPr>
            <p:cNvPr id="7" name="5 Rectángulo redondeado"/>
            <p:cNvSpPr>
              <a:spLocks noChangeArrowheads="1"/>
            </p:cNvSpPr>
            <p:nvPr/>
          </p:nvSpPr>
          <p:spPr bwMode="auto">
            <a:xfrm>
              <a:off x="6393433" y="5589389"/>
              <a:ext cx="1439863" cy="647724"/>
            </a:xfrm>
            <a:prstGeom prst="roundRect">
              <a:avLst>
                <a:gd name="adj" fmla="val 16667"/>
              </a:avLst>
            </a:prstGeom>
            <a:blipFill dpi="0" rotWithShape="0">
              <a:blip r:embed="rId2" cstate="print"/>
              <a:srcRect/>
              <a:tile tx="0" ty="0" sx="100000" sy="100000" flip="none" algn="tl"/>
            </a:blipFill>
            <a:ln w="38100">
              <a:solidFill>
                <a:srgbClr val="FFFFFF"/>
              </a:solidFill>
              <a:round/>
              <a:headEnd/>
              <a:tailEnd/>
            </a:ln>
            <a:effectLst>
              <a:outerShdw dist="23000" dir="5400000" algn="ctr" rotWithShape="0">
                <a:srgbClr val="808080">
                  <a:alpha val="34998"/>
                </a:srgbClr>
              </a:outerShdw>
            </a:effectLst>
          </p:spPr>
          <p:txBody>
            <a:bodyPr lIns="0" tIns="0" rIns="0" bIns="0" anchor="ctr"/>
            <a:lstStyle/>
            <a:p>
              <a:pPr algn="ctr">
                <a:defRPr/>
              </a:pPr>
              <a:r>
                <a:rPr lang="es-ES" sz="1100" b="1" dirty="0">
                  <a:solidFill>
                    <a:srgbClr val="7D8078"/>
                  </a:solidFill>
                  <a:latin typeface="Calibri" charset="0"/>
                  <a:ea typeface="ＭＳ Ｐゴシック" charset="0"/>
                  <a:cs typeface="Calibri" charset="0"/>
                  <a:sym typeface="Calibri" charset="0"/>
                </a:rPr>
                <a:t>STOP AND DISMANTLING</a:t>
              </a:r>
            </a:p>
          </p:txBody>
        </p:sp>
        <p:sp>
          <p:nvSpPr>
            <p:cNvPr id="8" name="6 Rectángulo redondeado"/>
            <p:cNvSpPr>
              <a:spLocks noChangeArrowheads="1"/>
            </p:cNvSpPr>
            <p:nvPr/>
          </p:nvSpPr>
          <p:spPr bwMode="auto">
            <a:xfrm>
              <a:off x="7977758" y="5589389"/>
              <a:ext cx="1223963" cy="647724"/>
            </a:xfrm>
            <a:prstGeom prst="roundRect">
              <a:avLst>
                <a:gd name="adj" fmla="val 16667"/>
              </a:avLst>
            </a:prstGeom>
            <a:blipFill dpi="0" rotWithShape="0">
              <a:blip r:embed="rId2" cstate="print"/>
              <a:srcRect/>
              <a:tile tx="0" ty="0" sx="100000" sy="100000" flip="none" algn="tl"/>
            </a:blipFill>
            <a:ln w="38100">
              <a:solidFill>
                <a:srgbClr val="FFFFFF"/>
              </a:solidFill>
              <a:round/>
              <a:headEnd/>
              <a:tailEnd/>
            </a:ln>
            <a:effectLst>
              <a:outerShdw dist="23000" dir="5400000" algn="ctr" rotWithShape="0">
                <a:srgbClr val="808080">
                  <a:alpha val="34998"/>
                </a:srgbClr>
              </a:outerShdw>
            </a:effectLst>
          </p:spPr>
          <p:txBody>
            <a:bodyPr lIns="0" tIns="0" rIns="0" bIns="0" anchor="ctr"/>
            <a:lstStyle/>
            <a:p>
              <a:pPr algn="ctr">
                <a:defRPr/>
              </a:pPr>
              <a:r>
                <a:rPr lang="es-ES" sz="1100" b="1" dirty="0">
                  <a:solidFill>
                    <a:srgbClr val="7D8078"/>
                  </a:solidFill>
                  <a:latin typeface="Calibri" charset="0"/>
                  <a:ea typeface="ＭＳ Ｐゴシック" charset="0"/>
                  <a:cs typeface="Calibri" charset="0"/>
                  <a:sym typeface="Calibri" charset="0"/>
                </a:rPr>
                <a:t>MONITORING AFTER ABANDONMENT</a:t>
              </a:r>
            </a:p>
          </p:txBody>
        </p:sp>
        <p:sp>
          <p:nvSpPr>
            <p:cNvPr id="10" name="34 Rectángulo redondeado"/>
            <p:cNvSpPr>
              <a:spLocks noChangeArrowheads="1"/>
            </p:cNvSpPr>
            <p:nvPr/>
          </p:nvSpPr>
          <p:spPr bwMode="auto">
            <a:xfrm>
              <a:off x="3585146" y="4148857"/>
              <a:ext cx="1152525" cy="576263"/>
            </a:xfrm>
            <a:prstGeom prst="roundRect">
              <a:avLst>
                <a:gd name="adj" fmla="val 16667"/>
              </a:avLst>
            </a:prstGeom>
            <a:pattFill prst="ltDnDiag">
              <a:fgClr>
                <a:srgbClr val="F2F2F2"/>
              </a:fgClr>
              <a:bgClr>
                <a:schemeClr val="bg1"/>
              </a:bgClr>
            </a:pattFill>
            <a:ln w="38100">
              <a:solidFill>
                <a:srgbClr val="1E758F"/>
              </a:solidFill>
              <a:round/>
              <a:headEnd/>
              <a:tailEnd/>
            </a:ln>
            <a:effectLst>
              <a:outerShdw dist="23000" dir="5400000" algn="ctr" rotWithShape="0">
                <a:srgbClr val="808080">
                  <a:alpha val="34998"/>
                </a:srgbClr>
              </a:outerShdw>
            </a:effectLst>
          </p:spPr>
          <p:txBody>
            <a:bodyPr lIns="0" tIns="0" rIns="0" bIns="0" anchor="ctr"/>
            <a:lstStyle/>
            <a:p>
              <a:pPr algn="ctr" defTabSz="271463"/>
              <a:r>
                <a:rPr lang="es-ES" sz="900" b="1" dirty="0">
                  <a:solidFill>
                    <a:srgbClr val="0D0D0D"/>
                  </a:solidFill>
                </a:rPr>
                <a:t>OPERATING PERMITS</a:t>
              </a:r>
            </a:p>
          </p:txBody>
        </p:sp>
        <p:sp>
          <p:nvSpPr>
            <p:cNvPr id="11" name="35 Rectángulo redondeado"/>
            <p:cNvSpPr>
              <a:spLocks noChangeArrowheads="1"/>
            </p:cNvSpPr>
            <p:nvPr/>
          </p:nvSpPr>
          <p:spPr bwMode="auto">
            <a:xfrm>
              <a:off x="1424558" y="3537670"/>
              <a:ext cx="1152525" cy="576262"/>
            </a:xfrm>
            <a:prstGeom prst="roundRect">
              <a:avLst>
                <a:gd name="adj" fmla="val 16667"/>
              </a:avLst>
            </a:prstGeom>
            <a:pattFill prst="ltDnDiag">
              <a:fgClr>
                <a:srgbClr val="F2F2F2"/>
              </a:fgClr>
              <a:bgClr>
                <a:schemeClr val="bg1"/>
              </a:bgClr>
            </a:pattFill>
            <a:ln w="38100">
              <a:solidFill>
                <a:srgbClr val="6D8E2C"/>
              </a:solidFill>
              <a:round/>
              <a:headEnd/>
              <a:tailEnd/>
            </a:ln>
            <a:effectLst>
              <a:outerShdw dist="23000" dir="5400000" algn="ctr" rotWithShape="0">
                <a:srgbClr val="808080">
                  <a:alpha val="34998"/>
                </a:srgbClr>
              </a:outerShdw>
            </a:effectLst>
          </p:spPr>
          <p:txBody>
            <a:bodyPr lIns="0" tIns="0" rIns="0" bIns="0" anchor="ctr"/>
            <a:lstStyle/>
            <a:p>
              <a:pPr algn="ctr" defTabSz="271463">
                <a:defRPr/>
              </a:pPr>
              <a:r>
                <a:rPr lang="es-ES" sz="900" b="1" dirty="0">
                  <a:solidFill>
                    <a:schemeClr val="tx1">
                      <a:lumMod val="95000"/>
                      <a:lumOff val="5000"/>
                    </a:schemeClr>
                  </a:solidFill>
                  <a:latin typeface="Calibri" charset="0"/>
                  <a:ea typeface="ＭＳ Ｐゴシック" charset="0"/>
                  <a:cs typeface="Calibri" charset="0"/>
                  <a:sym typeface="Calibri" charset="0"/>
                </a:rPr>
                <a:t>INITIAL CLOSURE </a:t>
              </a:r>
              <a:endParaRPr lang="es-ES" sz="900" b="1" dirty="0" smtClean="0">
                <a:solidFill>
                  <a:schemeClr val="tx1">
                    <a:lumMod val="95000"/>
                    <a:lumOff val="5000"/>
                  </a:schemeClr>
                </a:solidFill>
                <a:latin typeface="Calibri" charset="0"/>
                <a:ea typeface="ＭＳ Ｐゴシック" charset="0"/>
                <a:cs typeface="Calibri" charset="0"/>
                <a:sym typeface="Calibri" charset="0"/>
              </a:endParaRPr>
            </a:p>
            <a:p>
              <a:pPr algn="ctr" defTabSz="271463">
                <a:defRPr/>
              </a:pPr>
              <a:r>
                <a:rPr lang="es-ES" sz="900" b="1" dirty="0" smtClean="0">
                  <a:solidFill>
                    <a:schemeClr val="tx1">
                      <a:lumMod val="95000"/>
                      <a:lumOff val="5000"/>
                    </a:schemeClr>
                  </a:solidFill>
                  <a:latin typeface="Calibri" charset="0"/>
                  <a:ea typeface="ＭＳ Ｐゴシック" charset="0"/>
                  <a:cs typeface="Calibri" charset="0"/>
                  <a:sym typeface="Calibri" charset="0"/>
                </a:rPr>
                <a:t>PLAN</a:t>
              </a:r>
              <a:endParaRPr lang="es-ES" sz="900" b="1" dirty="0">
                <a:solidFill>
                  <a:schemeClr val="tx1">
                    <a:lumMod val="95000"/>
                    <a:lumOff val="5000"/>
                  </a:schemeClr>
                </a:solidFill>
                <a:latin typeface="Calibri" charset="0"/>
                <a:ea typeface="ＭＳ Ｐゴシック" charset="0"/>
                <a:cs typeface="Calibri" charset="0"/>
                <a:sym typeface="Calibri" charset="0"/>
              </a:endParaRPr>
            </a:p>
          </p:txBody>
        </p:sp>
        <p:sp>
          <p:nvSpPr>
            <p:cNvPr id="12" name="36 Rectángulo redondeado"/>
            <p:cNvSpPr>
              <a:spLocks noChangeArrowheads="1"/>
            </p:cNvSpPr>
            <p:nvPr/>
          </p:nvSpPr>
          <p:spPr bwMode="auto">
            <a:xfrm>
              <a:off x="2000821" y="2672482"/>
              <a:ext cx="1871662" cy="576263"/>
            </a:xfrm>
            <a:prstGeom prst="roundRect">
              <a:avLst>
                <a:gd name="adj" fmla="val 16667"/>
              </a:avLst>
            </a:prstGeom>
            <a:pattFill prst="ltDnDiag">
              <a:fgClr>
                <a:srgbClr val="F2F2F2"/>
              </a:fgClr>
              <a:bgClr>
                <a:schemeClr val="bg1"/>
              </a:bgClr>
            </a:pattFill>
            <a:ln w="38100">
              <a:solidFill>
                <a:srgbClr val="6D8E2C"/>
              </a:solidFill>
              <a:round/>
              <a:headEnd/>
              <a:tailEnd/>
            </a:ln>
            <a:effectLst>
              <a:outerShdw dist="23000" dir="5400000" algn="ctr" rotWithShape="0">
                <a:srgbClr val="808080">
                  <a:alpha val="34998"/>
                </a:srgbClr>
              </a:outerShdw>
            </a:effectLst>
          </p:spPr>
          <p:txBody>
            <a:bodyPr lIns="0" tIns="0" rIns="0" bIns="0" anchor="ctr"/>
            <a:lstStyle/>
            <a:p>
              <a:pPr algn="ctr" defTabSz="271463"/>
              <a:r>
                <a:rPr lang="es-ES" sz="900" b="1" dirty="0">
                  <a:solidFill>
                    <a:srgbClr val="0D0D0D"/>
                  </a:solidFill>
                </a:rPr>
                <a:t>PLAN UPDATE,</a:t>
              </a:r>
            </a:p>
            <a:p>
              <a:pPr algn="ctr" defTabSz="271463"/>
              <a:r>
                <a:rPr lang="es-ES" sz="900" b="1" dirty="0">
                  <a:solidFill>
                    <a:srgbClr val="0D0D0D"/>
                  </a:solidFill>
                </a:rPr>
                <a:t>COST ESTIMATION</a:t>
              </a:r>
            </a:p>
          </p:txBody>
        </p:sp>
        <p:sp>
          <p:nvSpPr>
            <p:cNvPr id="13" name="38 Rectángulo redondeado"/>
            <p:cNvSpPr>
              <a:spLocks noChangeArrowheads="1"/>
            </p:cNvSpPr>
            <p:nvPr/>
          </p:nvSpPr>
          <p:spPr bwMode="auto">
            <a:xfrm>
              <a:off x="3440683" y="1916832"/>
              <a:ext cx="1439863" cy="360363"/>
            </a:xfrm>
            <a:prstGeom prst="roundRect">
              <a:avLst>
                <a:gd name="adj" fmla="val 0"/>
              </a:avLst>
            </a:prstGeom>
            <a:solidFill>
              <a:srgbClr val="6D8E2C"/>
            </a:solidFill>
            <a:ln w="9525">
              <a:solidFill>
                <a:srgbClr val="F9F9F9"/>
              </a:solidFill>
              <a:round/>
              <a:headEnd/>
              <a:tailEnd/>
            </a:ln>
            <a:effectLst>
              <a:outerShdw dist="23000" dir="5400000" rotWithShape="0">
                <a:srgbClr val="808080">
                  <a:alpha val="34999"/>
                </a:srgbClr>
              </a:outerShdw>
            </a:effectLst>
          </p:spPr>
          <p:txBody>
            <a:bodyPr/>
            <a:lstStyle/>
            <a:p>
              <a:pPr algn="ctr">
                <a:defRPr/>
              </a:pPr>
              <a:r>
                <a:rPr lang="es-ES" sz="1400" b="1" dirty="0" err="1" smtClean="0">
                  <a:solidFill>
                    <a:schemeClr val="lt1"/>
                  </a:solidFill>
                  <a:latin typeface="Calibri"/>
                  <a:ea typeface="+mn-ea"/>
                  <a:cs typeface="Calibri"/>
                  <a:sym typeface="Calibri" charset="0"/>
                </a:rPr>
                <a:t>Closing</a:t>
              </a:r>
              <a:r>
                <a:rPr lang="es-ES" sz="1400" b="1" dirty="0" smtClean="0">
                  <a:solidFill>
                    <a:schemeClr val="lt1"/>
                  </a:solidFill>
                  <a:latin typeface="Calibri"/>
                  <a:ea typeface="+mn-ea"/>
                  <a:cs typeface="Calibri"/>
                  <a:sym typeface="Calibri" charset="0"/>
                </a:rPr>
                <a:t> plan</a:t>
              </a:r>
              <a:endParaRPr lang="es-ES" sz="1400" b="1" dirty="0">
                <a:solidFill>
                  <a:schemeClr val="lt1"/>
                </a:solidFill>
                <a:latin typeface="Calibri"/>
                <a:ea typeface="+mn-ea"/>
                <a:cs typeface="Calibri"/>
                <a:sym typeface="Calibri" charset="0"/>
              </a:endParaRPr>
            </a:p>
          </p:txBody>
        </p:sp>
        <p:sp>
          <p:nvSpPr>
            <p:cNvPr id="14" name="39 Rectángulo redondeado"/>
            <p:cNvSpPr>
              <a:spLocks noChangeArrowheads="1"/>
            </p:cNvSpPr>
            <p:nvPr/>
          </p:nvSpPr>
          <p:spPr bwMode="auto">
            <a:xfrm>
              <a:off x="4448746" y="2637557"/>
              <a:ext cx="2089150" cy="647700"/>
            </a:xfrm>
            <a:prstGeom prst="roundRect">
              <a:avLst>
                <a:gd name="adj" fmla="val 16667"/>
              </a:avLst>
            </a:prstGeom>
            <a:pattFill prst="ltDnDiag">
              <a:fgClr>
                <a:srgbClr val="F2F2F2"/>
              </a:fgClr>
              <a:bgClr>
                <a:schemeClr val="bg1"/>
              </a:bgClr>
            </a:pattFill>
            <a:ln w="38100">
              <a:solidFill>
                <a:srgbClr val="6D8E2C"/>
              </a:solidFill>
              <a:round/>
              <a:headEnd/>
              <a:tailEnd/>
            </a:ln>
            <a:effectLst>
              <a:outerShdw dist="23000" dir="5400000" algn="ctr" rotWithShape="0">
                <a:srgbClr val="808080">
                  <a:alpha val="34998"/>
                </a:srgbClr>
              </a:outerShdw>
            </a:effectLst>
          </p:spPr>
          <p:txBody>
            <a:bodyPr lIns="0" tIns="0" rIns="0" bIns="0" anchor="ctr"/>
            <a:lstStyle/>
            <a:p>
              <a:pPr marL="130175" algn="ctr" defTabSz="271463"/>
              <a:r>
                <a:rPr lang="en-US" sz="900" b="1" dirty="0">
                  <a:solidFill>
                    <a:srgbClr val="0D0D0D"/>
                  </a:solidFill>
                </a:rPr>
                <a:t>PLAN UPDATE</a:t>
              </a:r>
            </a:p>
            <a:p>
              <a:pPr marL="130175" algn="ctr" defTabSz="271463"/>
              <a:r>
                <a:rPr lang="en-US" sz="900" b="1" dirty="0">
                  <a:solidFill>
                    <a:srgbClr val="0D0D0D"/>
                  </a:solidFill>
                </a:rPr>
                <a:t>(Environmental permits, mining inspections, operational changes</a:t>
              </a:r>
              <a:r>
                <a:rPr lang="es-ES" sz="900" b="1" dirty="0" smtClean="0">
                  <a:solidFill>
                    <a:srgbClr val="0D0D0D"/>
                  </a:solidFill>
                </a:rPr>
                <a:t>)</a:t>
              </a:r>
              <a:endParaRPr lang="es-ES" sz="900" b="1" dirty="0">
                <a:solidFill>
                  <a:srgbClr val="0D0D0D"/>
                </a:solidFill>
              </a:endParaRPr>
            </a:p>
          </p:txBody>
        </p:sp>
        <p:sp>
          <p:nvSpPr>
            <p:cNvPr id="15" name="40 Rectángulo redondeado"/>
            <p:cNvSpPr>
              <a:spLocks noChangeArrowheads="1"/>
            </p:cNvSpPr>
            <p:nvPr/>
          </p:nvSpPr>
          <p:spPr bwMode="auto">
            <a:xfrm>
              <a:off x="7041133" y="2637557"/>
              <a:ext cx="1728788" cy="647700"/>
            </a:xfrm>
            <a:prstGeom prst="roundRect">
              <a:avLst>
                <a:gd name="adj" fmla="val 16667"/>
              </a:avLst>
            </a:prstGeom>
            <a:pattFill prst="ltDnDiag">
              <a:fgClr>
                <a:srgbClr val="F2F2F2"/>
              </a:fgClr>
              <a:bgClr>
                <a:schemeClr val="bg1"/>
              </a:bgClr>
            </a:pattFill>
            <a:ln w="38100">
              <a:solidFill>
                <a:srgbClr val="6D8E2C"/>
              </a:solidFill>
              <a:round/>
              <a:headEnd/>
              <a:tailEnd/>
            </a:ln>
            <a:effectLst>
              <a:outerShdw dist="23000" dir="5400000" algn="ctr" rotWithShape="0">
                <a:srgbClr val="808080">
                  <a:alpha val="34998"/>
                </a:srgbClr>
              </a:outerShdw>
            </a:effectLst>
          </p:spPr>
          <p:txBody>
            <a:bodyPr lIns="0" tIns="0" rIns="0" bIns="0" anchor="ctr"/>
            <a:lstStyle/>
            <a:p>
              <a:pPr algn="ctr" defTabSz="271463"/>
              <a:r>
                <a:rPr lang="es-ES" sz="900" b="1" dirty="0">
                  <a:solidFill>
                    <a:srgbClr val="0D0D0D"/>
                  </a:solidFill>
                </a:rPr>
                <a:t>IMPLEMENTATION AND CLOSURE DOCUMENTATION</a:t>
              </a:r>
            </a:p>
          </p:txBody>
        </p:sp>
        <p:sp>
          <p:nvSpPr>
            <p:cNvPr id="16" name="41 Rectángulo redondeado"/>
            <p:cNvSpPr>
              <a:spLocks noChangeArrowheads="1"/>
            </p:cNvSpPr>
            <p:nvPr/>
          </p:nvSpPr>
          <p:spPr bwMode="auto">
            <a:xfrm>
              <a:off x="5456808" y="4077420"/>
              <a:ext cx="1800225" cy="503237"/>
            </a:xfrm>
            <a:prstGeom prst="roundRect">
              <a:avLst>
                <a:gd name="adj" fmla="val 16667"/>
              </a:avLst>
            </a:prstGeom>
            <a:pattFill prst="ltDnDiag">
              <a:fgClr>
                <a:srgbClr val="F2F2F2"/>
              </a:fgClr>
              <a:bgClr>
                <a:schemeClr val="bg1"/>
              </a:bgClr>
            </a:pattFill>
            <a:ln w="38100">
              <a:solidFill>
                <a:srgbClr val="6D8E2C"/>
              </a:solidFill>
              <a:round/>
              <a:headEnd/>
              <a:tailEnd/>
            </a:ln>
            <a:effectLst>
              <a:outerShdw dist="23000" dir="5400000" algn="ctr" rotWithShape="0">
                <a:srgbClr val="808080">
                  <a:alpha val="34998"/>
                </a:srgbClr>
              </a:outerShdw>
            </a:effectLst>
          </p:spPr>
          <p:txBody>
            <a:bodyPr lIns="0" tIns="0" rIns="0" bIns="0" anchor="ctr"/>
            <a:lstStyle/>
            <a:p>
              <a:pPr algn="ctr" defTabSz="271463"/>
              <a:r>
                <a:rPr lang="en-US" sz="900" b="1" dirty="0">
                  <a:solidFill>
                    <a:srgbClr val="0D0D0D"/>
                  </a:solidFill>
                </a:rPr>
                <a:t>END OF PLAN </a:t>
              </a:r>
              <a:r>
                <a:rPr lang="en-US" sz="900" b="1" dirty="0" smtClean="0">
                  <a:solidFill>
                    <a:srgbClr val="0D0D0D"/>
                  </a:solidFill>
                </a:rPr>
                <a:t>AND </a:t>
              </a:r>
              <a:r>
                <a:rPr lang="en-US" sz="900" b="1" dirty="0">
                  <a:solidFill>
                    <a:srgbClr val="0D0D0D"/>
                  </a:solidFill>
                </a:rPr>
                <a:t>SHIPPING TO AUTHORITIES</a:t>
              </a:r>
              <a:endParaRPr lang="es-ES" sz="900" b="1" dirty="0">
                <a:solidFill>
                  <a:srgbClr val="0D0D0D"/>
                </a:solidFill>
              </a:endParaRPr>
            </a:p>
          </p:txBody>
        </p:sp>
        <p:sp>
          <p:nvSpPr>
            <p:cNvPr id="17" name="43 Rectángulo redondeado"/>
            <p:cNvSpPr>
              <a:spLocks noChangeArrowheads="1"/>
            </p:cNvSpPr>
            <p:nvPr/>
          </p:nvSpPr>
          <p:spPr bwMode="auto">
            <a:xfrm>
              <a:off x="8014271" y="3717057"/>
              <a:ext cx="1403350" cy="863600"/>
            </a:xfrm>
            <a:prstGeom prst="roundRect">
              <a:avLst>
                <a:gd name="adj" fmla="val 16667"/>
              </a:avLst>
            </a:prstGeom>
            <a:pattFill prst="ltDnDiag">
              <a:fgClr>
                <a:srgbClr val="F2F2F2"/>
              </a:fgClr>
              <a:bgClr>
                <a:schemeClr val="bg1"/>
              </a:bgClr>
            </a:pattFill>
            <a:ln w="38100">
              <a:solidFill>
                <a:srgbClr val="6D8E2C"/>
              </a:solidFill>
              <a:round/>
              <a:headEnd/>
              <a:tailEnd/>
            </a:ln>
            <a:effectLst>
              <a:outerShdw dist="23000" dir="5400000" algn="ctr" rotWithShape="0">
                <a:srgbClr val="808080">
                  <a:alpha val="34998"/>
                </a:srgbClr>
              </a:outerShdw>
            </a:effectLst>
          </p:spPr>
          <p:txBody>
            <a:bodyPr lIns="0" tIns="0" rIns="0" bIns="0" anchor="ctr"/>
            <a:lstStyle/>
            <a:p>
              <a:pPr algn="ctr" defTabSz="271463"/>
              <a:r>
                <a:rPr lang="en-US" sz="900" b="1" dirty="0">
                  <a:solidFill>
                    <a:srgbClr val="0D0D0D"/>
                  </a:solidFill>
                </a:rPr>
                <a:t>GUARANTEE THE ADEQUACY AND THE SUCCESS OF THE MEASURES ADOPTED</a:t>
              </a:r>
              <a:endParaRPr lang="es-ES" sz="900" b="1" dirty="0">
                <a:solidFill>
                  <a:srgbClr val="0D0D0D"/>
                </a:solidFill>
              </a:endParaRPr>
            </a:p>
          </p:txBody>
        </p:sp>
        <p:sp>
          <p:nvSpPr>
            <p:cNvPr id="18" name="45 Rectángulo redondeado"/>
            <p:cNvSpPr/>
            <p:nvPr/>
          </p:nvSpPr>
          <p:spPr>
            <a:xfrm>
              <a:off x="704528" y="5373365"/>
              <a:ext cx="360040" cy="936104"/>
            </a:xfrm>
            <a:prstGeom prst="roundRect">
              <a:avLst/>
            </a:prstGeom>
            <a:solidFill>
              <a:srgbClr val="999C92"/>
            </a:solidFill>
            <a:ln>
              <a:noFill/>
            </a:ln>
          </p:spPr>
          <p:style>
            <a:lnRef idx="2">
              <a:schemeClr val="dk1"/>
            </a:lnRef>
            <a:fillRef idx="1">
              <a:schemeClr val="lt1"/>
            </a:fillRef>
            <a:effectRef idx="0">
              <a:schemeClr val="dk1"/>
            </a:effectRef>
            <a:fontRef idx="minor">
              <a:schemeClr val="dk1"/>
            </a:fontRef>
          </p:style>
          <p:txBody>
            <a:bodyPr vert="vert270" anchor="ctr"/>
            <a:lstStyle/>
            <a:p>
              <a:pPr algn="ctr">
                <a:defRPr/>
              </a:pPr>
              <a:r>
                <a:rPr lang="es-ES" sz="900" b="1" dirty="0">
                  <a:solidFill>
                    <a:schemeClr val="bg1"/>
                  </a:solidFill>
                  <a:cs typeface="Calibri"/>
                  <a:sym typeface="Calibri" charset="0"/>
                </a:rPr>
                <a:t>STAGES</a:t>
              </a:r>
            </a:p>
            <a:p>
              <a:pPr algn="ctr">
                <a:defRPr/>
              </a:pPr>
              <a:r>
                <a:rPr lang="es-ES" sz="900" b="1" dirty="0">
                  <a:solidFill>
                    <a:schemeClr val="bg1"/>
                  </a:solidFill>
                  <a:cs typeface="Calibri"/>
                  <a:sym typeface="Calibri" charset="0"/>
                </a:rPr>
                <a:t>OPERATIONAL</a:t>
              </a:r>
              <a:endParaRPr lang="es-ES" sz="900" b="1" dirty="0">
                <a:solidFill>
                  <a:schemeClr val="bg1"/>
                </a:solidFill>
                <a:latin typeface="Calibri"/>
                <a:cs typeface="Calibri"/>
                <a:sym typeface="Calibri" charset="0"/>
              </a:endParaRPr>
            </a:p>
          </p:txBody>
        </p:sp>
        <p:sp>
          <p:nvSpPr>
            <p:cNvPr id="19" name="46 Rectángulo redondeado"/>
            <p:cNvSpPr/>
            <p:nvPr/>
          </p:nvSpPr>
          <p:spPr>
            <a:xfrm>
              <a:off x="704528" y="4361110"/>
              <a:ext cx="360040" cy="936104"/>
            </a:xfrm>
            <a:prstGeom prst="roundRect">
              <a:avLst/>
            </a:prstGeom>
            <a:solidFill>
              <a:srgbClr val="999C92"/>
            </a:solidFill>
            <a:ln>
              <a:noFill/>
            </a:ln>
          </p:spPr>
          <p:style>
            <a:lnRef idx="2">
              <a:schemeClr val="dk1"/>
            </a:lnRef>
            <a:fillRef idx="1">
              <a:schemeClr val="lt1"/>
            </a:fillRef>
            <a:effectRef idx="0">
              <a:schemeClr val="dk1"/>
            </a:effectRef>
            <a:fontRef idx="minor">
              <a:schemeClr val="dk1"/>
            </a:fontRef>
          </p:style>
          <p:txBody>
            <a:bodyPr vert="vert270" anchor="ctr"/>
            <a:lstStyle/>
            <a:p>
              <a:pPr algn="ctr">
                <a:defRPr/>
              </a:pPr>
              <a:r>
                <a:rPr lang="es-ES" sz="900" b="1" dirty="0">
                  <a:solidFill>
                    <a:schemeClr val="bg1"/>
                  </a:solidFill>
                  <a:cs typeface="Calibri"/>
                  <a:sym typeface="Calibri" charset="0"/>
                </a:rPr>
                <a:t>PROCEDURES AND PERMITS</a:t>
              </a:r>
              <a:endParaRPr lang="es-ES" sz="900" b="1" dirty="0">
                <a:solidFill>
                  <a:schemeClr val="bg1"/>
                </a:solidFill>
                <a:latin typeface="Calibri"/>
                <a:cs typeface="Calibri"/>
                <a:sym typeface="Calibri" charset="0"/>
              </a:endParaRPr>
            </a:p>
          </p:txBody>
        </p:sp>
        <p:sp>
          <p:nvSpPr>
            <p:cNvPr id="20" name="47 Rectángulo redondeado"/>
            <p:cNvSpPr/>
            <p:nvPr/>
          </p:nvSpPr>
          <p:spPr>
            <a:xfrm>
              <a:off x="740532" y="1975151"/>
              <a:ext cx="288032" cy="1944216"/>
            </a:xfrm>
            <a:prstGeom prst="roundRect">
              <a:avLst/>
            </a:prstGeom>
            <a:solidFill>
              <a:srgbClr val="6D8E2C"/>
            </a:solidFill>
            <a:ln w="28575">
              <a:noFill/>
              <a:tailEnd type="arrow"/>
            </a:ln>
          </p:spPr>
          <p:style>
            <a:lnRef idx="1">
              <a:schemeClr val="accent1"/>
            </a:lnRef>
            <a:fillRef idx="0">
              <a:schemeClr val="accent1"/>
            </a:fillRef>
            <a:effectRef idx="0">
              <a:schemeClr val="accent1"/>
            </a:effectRef>
            <a:fontRef idx="minor">
              <a:schemeClr val="tx1"/>
            </a:fontRef>
          </p:style>
          <p:txBody>
            <a:bodyPr vert="vert270" anchor="ctr"/>
            <a:lstStyle/>
            <a:p>
              <a:pPr algn="ctr">
                <a:defRPr/>
              </a:pPr>
              <a:r>
                <a:rPr lang="es-ES" sz="900" b="1" dirty="0" smtClean="0">
                  <a:solidFill>
                    <a:srgbClr val="FFFFFF"/>
                  </a:solidFill>
                  <a:latin typeface="Calibri"/>
                  <a:cs typeface="Calibri"/>
                  <a:sym typeface="Calibri" charset="0"/>
                </a:rPr>
                <a:t>STAGE OF THE PLAN CLOSURE </a:t>
              </a:r>
              <a:endParaRPr lang="es-ES" sz="900" b="1" dirty="0">
                <a:solidFill>
                  <a:srgbClr val="FFFFFF"/>
                </a:solidFill>
                <a:latin typeface="Calibri"/>
                <a:cs typeface="Calibri"/>
                <a:sym typeface="Calibri" charset="0"/>
              </a:endParaRPr>
            </a:p>
          </p:txBody>
        </p:sp>
        <p:cxnSp>
          <p:nvCxnSpPr>
            <p:cNvPr id="21" name="49 Conector recto"/>
            <p:cNvCxnSpPr>
              <a:stCxn id="11" idx="2"/>
              <a:endCxn id="9" idx="0"/>
            </p:cNvCxnSpPr>
            <p:nvPr/>
          </p:nvCxnSpPr>
          <p:spPr>
            <a:xfrm>
              <a:off x="2000821" y="4113932"/>
              <a:ext cx="0" cy="250825"/>
            </a:xfrm>
            <a:prstGeom prst="line">
              <a:avLst/>
            </a:prstGeom>
            <a:ln w="38100" cmpd="sng">
              <a:solidFill>
                <a:srgbClr val="6D8E2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51 Conector recto de flecha"/>
            <p:cNvCxnSpPr>
              <a:stCxn id="11" idx="0"/>
            </p:cNvCxnSpPr>
            <p:nvPr/>
          </p:nvCxnSpPr>
          <p:spPr>
            <a:xfrm flipV="1">
              <a:off x="2000821" y="3285257"/>
              <a:ext cx="431800" cy="252413"/>
            </a:xfrm>
            <a:prstGeom prst="straightConnector1">
              <a:avLst/>
            </a:prstGeom>
            <a:ln w="38100" cmpd="sng">
              <a:solidFill>
                <a:srgbClr val="6D8E2C"/>
              </a:solidFill>
              <a:tailEnd type="arrow"/>
            </a:ln>
          </p:spPr>
          <p:style>
            <a:lnRef idx="1">
              <a:schemeClr val="accent1"/>
            </a:lnRef>
            <a:fillRef idx="0">
              <a:schemeClr val="accent1"/>
            </a:fillRef>
            <a:effectRef idx="0">
              <a:schemeClr val="accent1"/>
            </a:effectRef>
            <a:fontRef idx="minor">
              <a:schemeClr val="tx1"/>
            </a:fontRef>
          </p:style>
        </p:cxnSp>
        <p:cxnSp>
          <p:nvCxnSpPr>
            <p:cNvPr id="23" name="53 Conector recto de flecha"/>
            <p:cNvCxnSpPr/>
            <p:nvPr/>
          </p:nvCxnSpPr>
          <p:spPr>
            <a:xfrm>
              <a:off x="3008883" y="3248745"/>
              <a:ext cx="0" cy="2376487"/>
            </a:xfrm>
            <a:prstGeom prst="straightConnector1">
              <a:avLst/>
            </a:prstGeom>
            <a:ln w="57150" cmpd="sng">
              <a:solidFill>
                <a:srgbClr val="E0742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57 Conector recto de flecha"/>
            <p:cNvCxnSpPr>
              <a:endCxn id="10" idx="0"/>
            </p:cNvCxnSpPr>
            <p:nvPr/>
          </p:nvCxnSpPr>
          <p:spPr>
            <a:xfrm>
              <a:off x="4161408" y="2205757"/>
              <a:ext cx="0" cy="1943100"/>
            </a:xfrm>
            <a:prstGeom prst="straightConnector1">
              <a:avLst/>
            </a:prstGeom>
            <a:ln w="38100" cmpd="sng">
              <a:solidFill>
                <a:srgbClr val="6D8E2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59 Conector recto de flecha"/>
            <p:cNvCxnSpPr>
              <a:stCxn id="10" idx="2"/>
            </p:cNvCxnSpPr>
            <p:nvPr/>
          </p:nvCxnSpPr>
          <p:spPr>
            <a:xfrm>
              <a:off x="4161408" y="4725120"/>
              <a:ext cx="0" cy="900112"/>
            </a:xfrm>
            <a:prstGeom prst="straightConnector1">
              <a:avLst/>
            </a:prstGeom>
            <a:ln w="57150" cmpd="sng">
              <a:solidFill>
                <a:srgbClr val="E0742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61 Conector recto de flecha"/>
            <p:cNvCxnSpPr>
              <a:endCxn id="15" idx="2"/>
            </p:cNvCxnSpPr>
            <p:nvPr/>
          </p:nvCxnSpPr>
          <p:spPr>
            <a:xfrm flipV="1">
              <a:off x="7904733" y="3285257"/>
              <a:ext cx="0" cy="2339975"/>
            </a:xfrm>
            <a:prstGeom prst="straightConnector1">
              <a:avLst/>
            </a:prstGeom>
            <a:ln w="57150" cmpd="sng">
              <a:solidFill>
                <a:srgbClr val="E07429"/>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65 Conector recto de flecha"/>
            <p:cNvCxnSpPr/>
            <p:nvPr/>
          </p:nvCxnSpPr>
          <p:spPr>
            <a:xfrm>
              <a:off x="6177533" y="4653682"/>
              <a:ext cx="0" cy="971550"/>
            </a:xfrm>
            <a:prstGeom prst="straightConnector1">
              <a:avLst/>
            </a:prstGeom>
            <a:ln w="57150" cmpd="sng">
              <a:solidFill>
                <a:srgbClr val="E0742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69 Conector recto de flecha"/>
            <p:cNvCxnSpPr/>
            <p:nvPr/>
          </p:nvCxnSpPr>
          <p:spPr>
            <a:xfrm>
              <a:off x="5169471" y="3285257"/>
              <a:ext cx="0" cy="2339975"/>
            </a:xfrm>
            <a:prstGeom prst="straightConnector1">
              <a:avLst/>
            </a:prstGeom>
            <a:ln w="57150" cmpd="sng">
              <a:solidFill>
                <a:srgbClr val="E0742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71 Conector recto de flecha"/>
            <p:cNvCxnSpPr/>
            <p:nvPr/>
          </p:nvCxnSpPr>
          <p:spPr>
            <a:xfrm flipV="1">
              <a:off x="2792983" y="2348632"/>
              <a:ext cx="1008063" cy="288925"/>
            </a:xfrm>
            <a:prstGeom prst="straightConnector1">
              <a:avLst/>
            </a:prstGeom>
            <a:ln w="38100" cmpd="sng">
              <a:solidFill>
                <a:srgbClr val="6D8E2C"/>
              </a:solidFill>
              <a:tailEnd type="arrow"/>
            </a:ln>
          </p:spPr>
          <p:style>
            <a:lnRef idx="1">
              <a:schemeClr val="accent1"/>
            </a:lnRef>
            <a:fillRef idx="0">
              <a:schemeClr val="accent1"/>
            </a:fillRef>
            <a:effectRef idx="0">
              <a:schemeClr val="accent1"/>
            </a:effectRef>
            <a:fontRef idx="minor">
              <a:schemeClr val="tx1"/>
            </a:fontRef>
          </p:style>
        </p:cxnSp>
        <p:cxnSp>
          <p:nvCxnSpPr>
            <p:cNvPr id="30" name="73 Conector recto de flecha"/>
            <p:cNvCxnSpPr/>
            <p:nvPr/>
          </p:nvCxnSpPr>
          <p:spPr>
            <a:xfrm>
              <a:off x="4448746" y="2348632"/>
              <a:ext cx="863600" cy="215900"/>
            </a:xfrm>
            <a:prstGeom prst="straightConnector1">
              <a:avLst/>
            </a:prstGeom>
            <a:ln w="38100" cmpd="sng">
              <a:solidFill>
                <a:srgbClr val="6D8E2C"/>
              </a:solidFill>
              <a:tailEnd type="arrow"/>
            </a:ln>
          </p:spPr>
          <p:style>
            <a:lnRef idx="1">
              <a:schemeClr val="accent1"/>
            </a:lnRef>
            <a:fillRef idx="0">
              <a:schemeClr val="accent1"/>
            </a:fillRef>
            <a:effectRef idx="0">
              <a:schemeClr val="accent1"/>
            </a:effectRef>
            <a:fontRef idx="minor">
              <a:schemeClr val="tx1"/>
            </a:fontRef>
          </p:style>
        </p:cxnSp>
        <p:cxnSp>
          <p:nvCxnSpPr>
            <p:cNvPr id="31" name="75 Conector recto de flecha"/>
            <p:cNvCxnSpPr/>
            <p:nvPr/>
          </p:nvCxnSpPr>
          <p:spPr>
            <a:xfrm>
              <a:off x="5817171" y="3285257"/>
              <a:ext cx="503237" cy="720725"/>
            </a:xfrm>
            <a:prstGeom prst="straightConnector1">
              <a:avLst/>
            </a:prstGeom>
            <a:ln w="38100" cmpd="sng">
              <a:solidFill>
                <a:srgbClr val="6D8E2C"/>
              </a:solidFill>
              <a:tailEnd type="arrow"/>
            </a:ln>
          </p:spPr>
          <p:style>
            <a:lnRef idx="1">
              <a:schemeClr val="accent1"/>
            </a:lnRef>
            <a:fillRef idx="0">
              <a:schemeClr val="accent1"/>
            </a:fillRef>
            <a:effectRef idx="0">
              <a:schemeClr val="accent1"/>
            </a:effectRef>
            <a:fontRef idx="minor">
              <a:schemeClr val="tx1"/>
            </a:fontRef>
          </p:style>
        </p:cxnSp>
        <p:cxnSp>
          <p:nvCxnSpPr>
            <p:cNvPr id="32" name="77 Conector recto de flecha"/>
            <p:cNvCxnSpPr/>
            <p:nvPr/>
          </p:nvCxnSpPr>
          <p:spPr>
            <a:xfrm flipV="1">
              <a:off x="6609333" y="3285257"/>
              <a:ext cx="719138" cy="720725"/>
            </a:xfrm>
            <a:prstGeom prst="straightConnector1">
              <a:avLst/>
            </a:prstGeom>
            <a:ln w="38100" cmpd="sng">
              <a:solidFill>
                <a:srgbClr val="6D8E2C"/>
              </a:solidFill>
              <a:tailEnd type="arrow"/>
            </a:ln>
          </p:spPr>
          <p:style>
            <a:lnRef idx="1">
              <a:schemeClr val="accent1"/>
            </a:lnRef>
            <a:fillRef idx="0">
              <a:schemeClr val="accent1"/>
            </a:fillRef>
            <a:effectRef idx="0">
              <a:schemeClr val="accent1"/>
            </a:effectRef>
            <a:fontRef idx="minor">
              <a:schemeClr val="tx1"/>
            </a:fontRef>
          </p:style>
        </p:cxnSp>
        <p:cxnSp>
          <p:nvCxnSpPr>
            <p:cNvPr id="33" name="79 Conector recto de flecha"/>
            <p:cNvCxnSpPr/>
            <p:nvPr/>
          </p:nvCxnSpPr>
          <p:spPr>
            <a:xfrm>
              <a:off x="8338121" y="3248745"/>
              <a:ext cx="215900" cy="396875"/>
            </a:xfrm>
            <a:prstGeom prst="straightConnector1">
              <a:avLst/>
            </a:prstGeom>
            <a:ln w="38100" cmpd="sng">
              <a:solidFill>
                <a:srgbClr val="6D8E2C"/>
              </a:solidFill>
              <a:tailEnd type="arrow"/>
            </a:ln>
          </p:spPr>
          <p:style>
            <a:lnRef idx="1">
              <a:schemeClr val="accent1"/>
            </a:lnRef>
            <a:fillRef idx="0">
              <a:schemeClr val="accent1"/>
            </a:fillRef>
            <a:effectRef idx="0">
              <a:schemeClr val="accent1"/>
            </a:effectRef>
            <a:fontRef idx="minor">
              <a:schemeClr val="tx1"/>
            </a:fontRef>
          </p:style>
        </p:cxnSp>
        <p:cxnSp>
          <p:nvCxnSpPr>
            <p:cNvPr id="34" name="81 Conector recto de flecha"/>
            <p:cNvCxnSpPr/>
            <p:nvPr/>
          </p:nvCxnSpPr>
          <p:spPr>
            <a:xfrm>
              <a:off x="2216721" y="5301382"/>
              <a:ext cx="0" cy="323850"/>
            </a:xfrm>
            <a:prstGeom prst="straightConnector1">
              <a:avLst/>
            </a:prstGeom>
            <a:ln w="57150" cmpd="sng">
              <a:solidFill>
                <a:srgbClr val="E0742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32 Rectángulo redondeado"/>
            <p:cNvSpPr>
              <a:spLocks noChangeArrowheads="1"/>
            </p:cNvSpPr>
            <p:nvPr/>
          </p:nvSpPr>
          <p:spPr bwMode="auto">
            <a:xfrm>
              <a:off x="1137221" y="4364757"/>
              <a:ext cx="1727200" cy="936625"/>
            </a:xfrm>
            <a:prstGeom prst="roundRect">
              <a:avLst>
                <a:gd name="adj" fmla="val 11097"/>
              </a:avLst>
            </a:prstGeom>
            <a:pattFill prst="ltDnDiag">
              <a:fgClr>
                <a:srgbClr val="F2F2F2"/>
              </a:fgClr>
              <a:bgClr>
                <a:schemeClr val="bg1"/>
              </a:bgClr>
            </a:pattFill>
            <a:ln w="38100">
              <a:solidFill>
                <a:srgbClr val="1E758F"/>
              </a:solidFill>
              <a:round/>
              <a:headEnd/>
              <a:tailEnd/>
            </a:ln>
            <a:effectLst>
              <a:outerShdw dist="23000" dir="5400000" algn="ctr" rotWithShape="0">
                <a:srgbClr val="808080">
                  <a:alpha val="34998"/>
                </a:srgbClr>
              </a:outerShdw>
            </a:effectLst>
          </p:spPr>
          <p:txBody>
            <a:bodyPr lIns="0" tIns="0" rIns="0" bIns="0" anchor="ctr"/>
            <a:lstStyle/>
            <a:p>
              <a:pPr marL="130175" defTabSz="271463"/>
              <a:r>
                <a:rPr lang="es-ES" sz="800" b="1" dirty="0">
                  <a:solidFill>
                    <a:srgbClr val="0D0D0D"/>
                  </a:solidFill>
                </a:rPr>
                <a:t>APPLICATION FOR A CONCESSION</a:t>
              </a:r>
              <a:r>
                <a:rPr lang="es-ES" sz="1100" b="1" dirty="0">
                  <a:solidFill>
                    <a:srgbClr val="0D0D0D"/>
                  </a:solidFill>
                </a:rPr>
                <a:t/>
              </a:r>
              <a:br>
                <a:rPr lang="es-ES" sz="1100" b="1" dirty="0">
                  <a:solidFill>
                    <a:srgbClr val="0D0D0D"/>
                  </a:solidFill>
                </a:rPr>
              </a:br>
              <a:r>
                <a:rPr lang="en-US" sz="900" dirty="0">
                  <a:solidFill>
                    <a:srgbClr val="0D0D0D"/>
                  </a:solidFill>
                </a:rPr>
                <a:t>- Plan of operation of the</a:t>
              </a:r>
            </a:p>
            <a:p>
              <a:pPr marL="130175" defTabSz="271463"/>
              <a:r>
                <a:rPr lang="en-US" sz="900" dirty="0">
                  <a:solidFill>
                    <a:srgbClr val="0D0D0D"/>
                  </a:solidFill>
                </a:rPr>
                <a:t>   </a:t>
              </a:r>
              <a:r>
                <a:rPr lang="en-US" sz="900" dirty="0" smtClean="0">
                  <a:solidFill>
                    <a:srgbClr val="0D0D0D"/>
                  </a:solidFill>
                </a:rPr>
                <a:t>Concession</a:t>
              </a:r>
            </a:p>
            <a:p>
              <a:pPr marL="130175" defTabSz="271463"/>
              <a:r>
                <a:rPr lang="en-US" sz="900" dirty="0" smtClean="0">
                  <a:solidFill>
                    <a:srgbClr val="0D0D0D"/>
                  </a:solidFill>
                </a:rPr>
                <a:t> </a:t>
              </a:r>
              <a:r>
                <a:rPr lang="en-US" sz="900" dirty="0">
                  <a:solidFill>
                    <a:srgbClr val="0D0D0D"/>
                  </a:solidFill>
                </a:rPr>
                <a:t>- Basic studies</a:t>
              </a:r>
            </a:p>
            <a:p>
              <a:pPr marL="130175" defTabSz="271463"/>
              <a:r>
                <a:rPr lang="en-US" sz="900" dirty="0">
                  <a:solidFill>
                    <a:srgbClr val="0D0D0D"/>
                  </a:solidFill>
                </a:rPr>
                <a:t>- Studies and Reports</a:t>
              </a:r>
            </a:p>
            <a:p>
              <a:pPr marL="130175" defTabSz="271463"/>
              <a:r>
                <a:rPr lang="en-US" sz="900" dirty="0">
                  <a:solidFill>
                    <a:srgbClr val="0D0D0D"/>
                  </a:solidFill>
                </a:rPr>
                <a:t>    Environmental</a:t>
              </a:r>
              <a:endParaRPr lang="es-ES" sz="900" dirty="0">
                <a:solidFill>
                  <a:srgbClr val="0D0D0D"/>
                </a:solidFill>
              </a:endParaRPr>
            </a:p>
          </p:txBody>
        </p:sp>
      </p:grpSp>
    </p:spTree>
  </p:cSld>
  <p:clrMapOvr>
    <a:masterClrMapping/>
  </p:clrMapOvr>
  <p:transition spd="slow" advTm="5000">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32 Rectángulo redondeado"/>
          <p:cNvSpPr/>
          <p:nvPr/>
        </p:nvSpPr>
        <p:spPr bwMode="auto">
          <a:xfrm rot="10800000">
            <a:off x="-5846882" y="3439388"/>
            <a:ext cx="900086" cy="900077"/>
          </a:xfrm>
          <a:prstGeom prst="roundRect">
            <a:avLst>
              <a:gd name="adj" fmla="val 15552"/>
            </a:avLst>
          </a:prstGeom>
          <a:gradFill flip="none" rotWithShape="1">
            <a:gsLst>
              <a:gs pos="0">
                <a:srgbClr val="B40000">
                  <a:shade val="30000"/>
                  <a:satMod val="115000"/>
                </a:srgbClr>
              </a:gs>
              <a:gs pos="50000">
                <a:srgbClr val="B40000">
                  <a:shade val="67500"/>
                  <a:satMod val="115000"/>
                </a:srgbClr>
              </a:gs>
              <a:gs pos="100000">
                <a:srgbClr val="B40000">
                  <a:shade val="100000"/>
                  <a:satMod val="115000"/>
                </a:srgbClr>
              </a:gs>
            </a:gsLst>
            <a:lin ang="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endParaRPr lang="es-ES">
              <a:solidFill>
                <a:srgbClr val="414141"/>
              </a:solidFill>
              <a:latin typeface="Gill Sans Light" charset="0"/>
              <a:ea typeface="ヒラギノ角ゴ ProN W3" charset="0"/>
              <a:cs typeface="ヒラギノ角ゴ ProN W3" charset="0"/>
            </a:endParaRPr>
          </a:p>
        </p:txBody>
      </p:sp>
      <p:grpSp>
        <p:nvGrpSpPr>
          <p:cNvPr id="3" name="Agrupar 2"/>
          <p:cNvGrpSpPr/>
          <p:nvPr/>
        </p:nvGrpSpPr>
        <p:grpSpPr>
          <a:xfrm>
            <a:off x="-4895652" y="4396312"/>
            <a:ext cx="900085" cy="900077"/>
            <a:chOff x="920551" y="3284983"/>
            <a:chExt cx="900085" cy="900077"/>
          </a:xfrm>
        </p:grpSpPr>
        <p:sp>
          <p:nvSpPr>
            <p:cNvPr id="26" name="25 Rectángulo redondeado"/>
            <p:cNvSpPr/>
            <p:nvPr/>
          </p:nvSpPr>
          <p:spPr bwMode="auto">
            <a:xfrm>
              <a:off x="920551" y="3284983"/>
              <a:ext cx="900085" cy="900077"/>
            </a:xfrm>
            <a:prstGeom prst="roundRect">
              <a:avLst>
                <a:gd name="adj" fmla="val 15552"/>
              </a:avLst>
            </a:prstGeom>
            <a:ln>
              <a:noFill/>
              <a:headEnd type="none" w="med" len="med"/>
              <a:tailEnd type="none" w="med" len="med"/>
            </a:ln>
            <a:effectLst/>
          </p:spPr>
          <p:style>
            <a:lnRef idx="1">
              <a:schemeClr val="dk1"/>
            </a:lnRef>
            <a:fillRef idx="3">
              <a:schemeClr val="dk1"/>
            </a:fillRef>
            <a:effectRef idx="2">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 sz="4200" b="0" i="0" u="none" strike="noStrike" cap="none" normalizeH="0" baseline="0" dirty="0" smtClean="0">
                <a:ln>
                  <a:noFill/>
                </a:ln>
                <a:solidFill>
                  <a:srgbClr val="414141"/>
                </a:solidFill>
                <a:effectLst/>
                <a:latin typeface="Gill Sans Light" charset="0"/>
                <a:ea typeface="ヒラギノ角ゴ ProN W3" charset="0"/>
                <a:cs typeface="ヒラギノ角ゴ ProN W3" charset="0"/>
                <a:sym typeface="Gill Sans Light" charset="0"/>
              </a:endParaRPr>
            </a:p>
          </p:txBody>
        </p:sp>
        <p:pic>
          <p:nvPicPr>
            <p:cNvPr id="35" name="34 Imagen" descr="v1-pequeno.png"/>
            <p:cNvPicPr>
              <a:picLocks noChangeAspect="1"/>
            </p:cNvPicPr>
            <p:nvPr/>
          </p:nvPicPr>
          <p:blipFill>
            <a:blip r:embed="rId2" cstate="print">
              <a:clrChange>
                <a:clrFrom>
                  <a:srgbClr val="FFFFFF"/>
                </a:clrFrom>
                <a:clrTo>
                  <a:srgbClr val="FFFFFF">
                    <a:alpha val="0"/>
                  </a:srgbClr>
                </a:clrTo>
              </a:clrChange>
            </a:blip>
            <a:stretch>
              <a:fillRect/>
            </a:stretch>
          </p:blipFill>
          <p:spPr>
            <a:xfrm>
              <a:off x="1013380" y="3614656"/>
              <a:ext cx="700104" cy="214990"/>
            </a:xfrm>
            <a:prstGeom prst="rect">
              <a:avLst/>
            </a:prstGeom>
          </p:spPr>
        </p:pic>
      </p:grpSp>
      <p:sp>
        <p:nvSpPr>
          <p:cNvPr id="17" name="Rectangle 5"/>
          <p:cNvSpPr>
            <a:spLocks/>
          </p:cNvSpPr>
          <p:nvPr/>
        </p:nvSpPr>
        <p:spPr bwMode="auto">
          <a:xfrm>
            <a:off x="633000" y="1628800"/>
            <a:ext cx="8640000" cy="1944216"/>
          </a:xfrm>
          <a:prstGeom prst="rect">
            <a:avLst/>
          </a:prstGeom>
          <a:noFill/>
          <a:ln w="12700" cap="flat">
            <a:noFill/>
            <a:miter lim="800000"/>
            <a:headEnd type="none" w="med" len="med"/>
            <a:tailEnd type="none" w="med" len="med"/>
          </a:ln>
        </p:spPr>
        <p:txBody>
          <a:bodyPr lIns="0" tIns="93600" rIns="0" bIns="93600" anchor="t"/>
          <a:lstStyle/>
          <a:p>
            <a:pPr algn="just">
              <a:lnSpc>
                <a:spcPct val="120000"/>
              </a:lnSpc>
            </a:pPr>
            <a:r>
              <a:rPr lang="es-ES" sz="1300" b="1" dirty="0" smtClean="0">
                <a:solidFill>
                  <a:srgbClr val="EC1C3F"/>
                </a:solidFill>
                <a:latin typeface="Arial"/>
                <a:ea typeface="Gill Sans" charset="0"/>
                <a:cs typeface="Arial"/>
                <a:sym typeface="Helvetica Neue Light" charset="0"/>
              </a:rPr>
              <a:t>TEYDE, Territorio y Desarrollo, SAC</a:t>
            </a:r>
            <a:r>
              <a:rPr lang="es-ES" sz="1300" dirty="0" smtClean="0">
                <a:solidFill>
                  <a:schemeClr val="tx1">
                    <a:lumMod val="65000"/>
                    <a:lumOff val="35000"/>
                  </a:schemeClr>
                </a:solidFill>
                <a:latin typeface="Arial"/>
                <a:ea typeface="Gill Sans" charset="0"/>
                <a:cs typeface="Arial"/>
                <a:sym typeface="Helvetica Neue Light" charset="0"/>
              </a:rPr>
              <a:t>, </a:t>
            </a:r>
            <a:r>
              <a:rPr lang="en-US" sz="1300" dirty="0">
                <a:solidFill>
                  <a:schemeClr val="tx1">
                    <a:lumMod val="65000"/>
                    <a:lumOff val="35000"/>
                  </a:schemeClr>
                </a:solidFill>
                <a:latin typeface="Arial"/>
                <a:ea typeface="Gill Sans" charset="0"/>
                <a:cs typeface="Arial"/>
                <a:sym typeface="Helvetica Neue Light" charset="0"/>
              </a:rPr>
              <a:t>i</a:t>
            </a:r>
            <a:r>
              <a:rPr lang="en-US" sz="1300" dirty="0" smtClean="0">
                <a:solidFill>
                  <a:schemeClr val="tx1">
                    <a:lumMod val="65000"/>
                    <a:lumOff val="35000"/>
                  </a:schemeClr>
                </a:solidFill>
                <a:latin typeface="Arial"/>
                <a:ea typeface="Gill Sans" charset="0"/>
                <a:cs typeface="Arial"/>
                <a:sym typeface="Helvetica Neue Light" charset="0"/>
              </a:rPr>
              <a:t>s </a:t>
            </a:r>
            <a:r>
              <a:rPr lang="en-US" sz="1300" dirty="0">
                <a:solidFill>
                  <a:schemeClr val="tx1">
                    <a:lumMod val="65000"/>
                    <a:lumOff val="35000"/>
                  </a:schemeClr>
                </a:solidFill>
                <a:latin typeface="Arial"/>
                <a:ea typeface="Gill Sans" charset="0"/>
                <a:cs typeface="Arial"/>
                <a:sym typeface="Helvetica Neue Light" charset="0"/>
              </a:rPr>
              <a:t>a Peruvian independent consulting and engineering company, with branch in Spain that has business experience since 1999</a:t>
            </a:r>
            <a:r>
              <a:rPr lang="en-US" sz="1300" dirty="0" smtClean="0">
                <a:solidFill>
                  <a:schemeClr val="tx1">
                    <a:lumMod val="65000"/>
                    <a:lumOff val="35000"/>
                  </a:schemeClr>
                </a:solidFill>
                <a:latin typeface="Arial"/>
                <a:ea typeface="Gill Sans" charset="0"/>
                <a:cs typeface="Arial"/>
                <a:sym typeface="Helvetica Neue Light" charset="0"/>
              </a:rPr>
              <a:t>.</a:t>
            </a:r>
          </a:p>
          <a:p>
            <a:pPr algn="just">
              <a:lnSpc>
                <a:spcPct val="120000"/>
              </a:lnSpc>
            </a:pPr>
            <a:endParaRPr lang="es-ES" sz="1300" dirty="0">
              <a:solidFill>
                <a:schemeClr val="tx1">
                  <a:lumMod val="65000"/>
                  <a:lumOff val="35000"/>
                </a:schemeClr>
              </a:solidFill>
              <a:latin typeface="Arial"/>
              <a:ea typeface="Gill Sans" charset="0"/>
              <a:cs typeface="Arial"/>
              <a:sym typeface="Helvetica Neue Light" charset="0"/>
            </a:endParaRPr>
          </a:p>
          <a:p>
            <a:pPr algn="just">
              <a:lnSpc>
                <a:spcPct val="120000"/>
              </a:lnSpc>
            </a:pPr>
            <a:r>
              <a:rPr lang="en-US" sz="1300" dirty="0">
                <a:solidFill>
                  <a:schemeClr val="tx1">
                    <a:lumMod val="65000"/>
                    <a:lumOff val="35000"/>
                  </a:schemeClr>
                </a:solidFill>
                <a:latin typeface="Arial"/>
                <a:ea typeface="Gill Sans" charset="0"/>
                <a:cs typeface="Arial"/>
                <a:sym typeface="Helvetica Neue Light" charset="0"/>
              </a:rPr>
              <a:t>We provide services in the field of territorial sustainability, as well as in other areas of engineering and earth sciences, applying a concept of integral and dynamic process in territorial intelligence, and permanently betting on innovation.</a:t>
            </a:r>
            <a:endParaRPr lang="es-ES" sz="1300" dirty="0" smtClean="0">
              <a:solidFill>
                <a:schemeClr val="tx1">
                  <a:lumMod val="65000"/>
                  <a:lumOff val="35000"/>
                </a:schemeClr>
              </a:solidFill>
              <a:latin typeface="Arial"/>
              <a:ea typeface="Gill Sans" charset="0"/>
              <a:cs typeface="Arial"/>
              <a:sym typeface="Helvetica Neue Light" charset="0"/>
            </a:endParaRPr>
          </a:p>
        </p:txBody>
      </p:sp>
      <p:grpSp>
        <p:nvGrpSpPr>
          <p:cNvPr id="4" name="Agrupar 3"/>
          <p:cNvGrpSpPr/>
          <p:nvPr/>
        </p:nvGrpSpPr>
        <p:grpSpPr>
          <a:xfrm>
            <a:off x="1057995" y="3429847"/>
            <a:ext cx="7790011" cy="1955653"/>
            <a:chOff x="1051421" y="3429847"/>
            <a:chExt cx="7790011" cy="1955653"/>
          </a:xfrm>
        </p:grpSpPr>
        <p:pic>
          <p:nvPicPr>
            <p:cNvPr id="19" name="Imagen 18"/>
            <p:cNvPicPr/>
            <p:nvPr/>
          </p:nvPicPr>
          <p:blipFill>
            <a:blip r:embed="rId3" cstate="print">
              <a:extLst>
                <a:ext uri="{28A0092B-C50C-407E-A947-70E740481C1C}">
                  <a14:useLocalDpi xmlns:a14="http://schemas.microsoft.com/office/drawing/2010/main" val="0"/>
                </a:ext>
              </a:extLst>
            </a:blip>
            <a:stretch>
              <a:fillRect/>
            </a:stretch>
          </p:blipFill>
          <p:spPr bwMode="auto">
            <a:xfrm>
              <a:off x="6321152" y="3429847"/>
              <a:ext cx="2520280" cy="1955653"/>
            </a:xfrm>
            <a:prstGeom prst="rect">
              <a:avLst/>
            </a:prstGeom>
            <a:noFill/>
            <a:ln w="57150" cmpd="sng">
              <a:solidFill>
                <a:srgbClr val="D9D9D9"/>
              </a:solidFill>
            </a:ln>
            <a:effectLst/>
          </p:spPr>
        </p:pic>
        <p:pic>
          <p:nvPicPr>
            <p:cNvPr id="20" name="Imagen 15"/>
            <p:cNvPicPr>
              <a:picLocks/>
            </p:cNvPicPr>
            <p:nvPr/>
          </p:nvPicPr>
          <p:blipFill>
            <a:blip r:embed="rId4" cstate="print"/>
            <a:stretch>
              <a:fillRect/>
            </a:stretch>
          </p:blipFill>
          <p:spPr>
            <a:xfrm>
              <a:off x="1051421" y="3441284"/>
              <a:ext cx="2461419" cy="1944216"/>
            </a:xfrm>
            <a:prstGeom prst="rect">
              <a:avLst/>
            </a:prstGeom>
            <a:ln w="57150" cmpd="sng">
              <a:solidFill>
                <a:srgbClr val="D9D9D9"/>
              </a:solidFill>
            </a:ln>
            <a:effectLst/>
          </p:spPr>
        </p:pic>
        <p:pic>
          <p:nvPicPr>
            <p:cNvPr id="21" name="Imagen 18"/>
            <p:cNvPicPr>
              <a:picLocks/>
            </p:cNvPicPr>
            <p:nvPr/>
          </p:nvPicPr>
          <p:blipFill>
            <a:blip r:embed="rId5" cstate="print"/>
            <a:stretch>
              <a:fillRect/>
            </a:stretch>
          </p:blipFill>
          <p:spPr>
            <a:xfrm>
              <a:off x="3657375" y="3441284"/>
              <a:ext cx="2519761" cy="1944216"/>
            </a:xfrm>
            <a:prstGeom prst="rect">
              <a:avLst/>
            </a:prstGeom>
            <a:ln w="57150" cmpd="sng">
              <a:solidFill>
                <a:srgbClr val="D9D9D9"/>
              </a:solidFill>
            </a:ln>
            <a:effectLst/>
          </p:spPr>
        </p:pic>
      </p:grpSp>
      <p:sp>
        <p:nvSpPr>
          <p:cNvPr id="23"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err="1" smtClean="0">
                <a:solidFill>
                  <a:schemeClr val="tx1">
                    <a:lumMod val="75000"/>
                    <a:lumOff val="25000"/>
                  </a:schemeClr>
                </a:solidFill>
                <a:latin typeface="Helvetica"/>
                <a:ea typeface="Gill Sans" charset="0"/>
                <a:cs typeface="Helvetica"/>
                <a:sym typeface="Gill Sans" charset="0"/>
              </a:rPr>
              <a:t>Us</a:t>
            </a:r>
            <a:endParaRPr lang="es-ES" sz="3600" dirty="0">
              <a:solidFill>
                <a:schemeClr val="tx1">
                  <a:lumMod val="75000"/>
                  <a:lumOff val="25000"/>
                </a:schemeClr>
              </a:solidFill>
              <a:latin typeface="Helvetica"/>
              <a:ea typeface="Gill Sans" charset="0"/>
              <a:cs typeface="Helvetica"/>
              <a:sym typeface="Gill Sans" charset="0"/>
            </a:endParaRPr>
          </a:p>
        </p:txBody>
      </p:sp>
      <p:sp>
        <p:nvSpPr>
          <p:cNvPr id="2" name="Marcador de número de diapositiva 1"/>
          <p:cNvSpPr>
            <a:spLocks noGrp="1"/>
          </p:cNvSpPr>
          <p:nvPr>
            <p:ph type="sldNum" sz="quarter" idx="4"/>
          </p:nvPr>
        </p:nvSpPr>
        <p:spPr/>
        <p:txBody>
          <a:bodyPr/>
          <a:lstStyle/>
          <a:p>
            <a:pPr>
              <a:defRPr/>
            </a:pPr>
            <a:fld id="{44BF79FD-600A-4739-AA40-0E9697B0501E}" type="slidenum">
              <a:rPr lang="es-ES" altLang="es-ES" smtClean="0"/>
              <a:pPr>
                <a:defRPr/>
              </a:pPr>
              <a:t>2</a:t>
            </a:fld>
            <a:endParaRPr lang="es-ES" altLang="es-ES" dirty="0"/>
          </a:p>
        </p:txBody>
      </p:sp>
      <p:sp>
        <p:nvSpPr>
          <p:cNvPr id="5" name="CuadroTexto 4"/>
          <p:cNvSpPr txBox="1"/>
          <p:nvPr/>
        </p:nvSpPr>
        <p:spPr>
          <a:xfrm>
            <a:off x="948267" y="575733"/>
            <a:ext cx="2060517" cy="369332"/>
          </a:xfrm>
          <a:prstGeom prst="rect">
            <a:avLst/>
          </a:prstGeom>
          <a:noFill/>
        </p:spPr>
        <p:txBody>
          <a:bodyPr wrap="square" rtlCol="0">
            <a:spAutoFit/>
          </a:bodyPr>
          <a:lstStyle/>
          <a:p>
            <a:endParaRPr lang="es-ES_tradnl" dirty="0"/>
          </a:p>
        </p:txBody>
      </p:sp>
    </p:spTree>
  </p:cSld>
  <p:clrMapOvr>
    <a:masterClrMapping/>
  </p:clrMapOvr>
  <p:transition spd="slow" advTm="5000">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ángulo 1"/>
          <p:cNvSpPr/>
          <p:nvPr/>
        </p:nvSpPr>
        <p:spPr>
          <a:xfrm>
            <a:off x="633000" y="1627200"/>
            <a:ext cx="8640000" cy="1642757"/>
          </a:xfrm>
          <a:prstGeom prst="rect">
            <a:avLst/>
          </a:prstGeom>
        </p:spPr>
        <p:txBody>
          <a:bodyPr wrap="square">
            <a:spAutoFit/>
          </a:bodyPr>
          <a:lstStyle/>
          <a:p>
            <a:pPr algn="just">
              <a:lnSpc>
                <a:spcPct val="130000"/>
              </a:lnSpc>
              <a:spcBef>
                <a:spcPts val="300"/>
              </a:spcBef>
              <a:spcAft>
                <a:spcPts val="300"/>
              </a:spcAft>
            </a:pPr>
            <a:r>
              <a:rPr lang="en-US" sz="1300" dirty="0">
                <a:solidFill>
                  <a:srgbClr val="595959"/>
                </a:solidFill>
                <a:latin typeface="Arial"/>
                <a:cs typeface="Arial"/>
              </a:rPr>
              <a:t>Our methodology, directed to the design and monitoring of the Mine </a:t>
            </a:r>
            <a:r>
              <a:rPr lang="en-US" sz="1300" dirty="0" smtClean="0">
                <a:solidFill>
                  <a:srgbClr val="595959"/>
                </a:solidFill>
                <a:latin typeface="Arial"/>
                <a:cs typeface="Arial"/>
              </a:rPr>
              <a:t>closure, </a:t>
            </a:r>
            <a:r>
              <a:rPr lang="en-US" sz="1300" dirty="0">
                <a:solidFill>
                  <a:srgbClr val="595959"/>
                </a:solidFill>
                <a:latin typeface="Arial"/>
                <a:cs typeface="Arial"/>
              </a:rPr>
              <a:t>through the application of novel design techniques, and the topographic control of the farms guarantees a better planning of the excavation and restoration work. TEYDE uses powerful computer tools that allow to work in three dimensions the stratigraphy of the terrain, automating the differentiated </a:t>
            </a:r>
            <a:r>
              <a:rPr lang="en-US" sz="1300" dirty="0" err="1">
                <a:solidFill>
                  <a:srgbClr val="595959"/>
                </a:solidFill>
                <a:latin typeface="Arial"/>
                <a:cs typeface="Arial"/>
              </a:rPr>
              <a:t>cubiculation</a:t>
            </a:r>
            <a:r>
              <a:rPr lang="en-US" sz="1300" dirty="0">
                <a:solidFill>
                  <a:srgbClr val="595959"/>
                </a:solidFill>
                <a:latin typeface="Arial"/>
                <a:cs typeface="Arial"/>
              </a:rPr>
              <a:t> by lithology before any change of design in the parameters of excavation (gravel, profiles, ...) with the added environmental value of being able to visualize three-dimensional The solution chosen by </a:t>
            </a:r>
            <a:r>
              <a:rPr lang="en-US" sz="1300" dirty="0" err="1">
                <a:solidFill>
                  <a:srgbClr val="595959"/>
                </a:solidFill>
                <a:latin typeface="Arial"/>
                <a:cs typeface="Arial"/>
              </a:rPr>
              <a:t>infographics</a:t>
            </a:r>
            <a:r>
              <a:rPr lang="en-US" sz="1300" dirty="0">
                <a:solidFill>
                  <a:srgbClr val="595959"/>
                </a:solidFill>
                <a:latin typeface="Arial"/>
                <a:cs typeface="Arial"/>
              </a:rPr>
              <a:t>.</a:t>
            </a:r>
            <a:endParaRPr lang="es-ES_tradnl" sz="1300" dirty="0">
              <a:solidFill>
                <a:srgbClr val="595959"/>
              </a:solidFill>
              <a:latin typeface="Arial"/>
              <a:cs typeface="Arial"/>
            </a:endParaRPr>
          </a:p>
        </p:txBody>
      </p:sp>
      <p:sp>
        <p:nvSpPr>
          <p:cNvPr id="27" name="CuadroTexto 7"/>
          <p:cNvSpPr txBox="1"/>
          <p:nvPr/>
        </p:nvSpPr>
        <p:spPr>
          <a:xfrm>
            <a:off x="633000" y="3429000"/>
            <a:ext cx="8640000" cy="394210"/>
          </a:xfrm>
          <a:prstGeom prst="rect">
            <a:avLst/>
          </a:prstGeom>
          <a:noFill/>
        </p:spPr>
        <p:txBody>
          <a:bodyPr wrap="square" rtlCol="0">
            <a:spAutoFit/>
          </a:bodyPr>
          <a:lstStyle/>
          <a:p>
            <a:pPr>
              <a:lnSpc>
                <a:spcPct val="120000"/>
              </a:lnSpc>
            </a:pPr>
            <a:r>
              <a:rPr lang="es-ES" dirty="0">
                <a:solidFill>
                  <a:srgbClr val="7F7F7F"/>
                </a:solidFill>
                <a:latin typeface="Arial"/>
                <a:cs typeface="Arial"/>
              </a:rPr>
              <a:t>PRECISION CONTROL PERFORMANCE</a:t>
            </a:r>
          </a:p>
        </p:txBody>
      </p:sp>
      <p:grpSp>
        <p:nvGrpSpPr>
          <p:cNvPr id="3" name="Agrupar 2"/>
          <p:cNvGrpSpPr/>
          <p:nvPr/>
        </p:nvGrpSpPr>
        <p:grpSpPr>
          <a:xfrm>
            <a:off x="1148279" y="4077272"/>
            <a:ext cx="7609442" cy="1800000"/>
            <a:chOff x="1610164" y="4077072"/>
            <a:chExt cx="7609442" cy="1800000"/>
          </a:xfrm>
        </p:grpSpPr>
        <p:pic>
          <p:nvPicPr>
            <p:cNvPr id="25" name="Imagen 4" descr="ecologiablog_WestVirginia.jp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610164" y="4077072"/>
              <a:ext cx="1800000" cy="1800000"/>
            </a:xfrm>
            <a:prstGeom prst="rect">
              <a:avLst/>
            </a:prstGeom>
            <a:ln w="57150" cmpd="sng">
              <a:solidFill>
                <a:srgbClr val="D9D9D9"/>
              </a:solidFill>
            </a:ln>
          </p:spPr>
        </p:pic>
        <p:pic>
          <p:nvPicPr>
            <p:cNvPr id="26" name="Imagen 5" descr="508993807_08e70131e8_o.jp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419606" y="4077072"/>
              <a:ext cx="1800000" cy="1800000"/>
            </a:xfrm>
            <a:prstGeom prst="rect">
              <a:avLst/>
            </a:prstGeom>
            <a:ln w="57150" cmpd="sng">
              <a:solidFill>
                <a:srgbClr val="D9D9D9"/>
              </a:solidFill>
            </a:ln>
          </p:spPr>
        </p:pic>
        <p:pic>
          <p:nvPicPr>
            <p:cNvPr id="30" name="29 Imagen" descr="Salerno_quarry2"/>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662" y="4077072"/>
              <a:ext cx="1800000" cy="1800000"/>
            </a:xfrm>
            <a:prstGeom prst="rect">
              <a:avLst/>
            </a:prstGeom>
            <a:ln w="57150" cmpd="sng">
              <a:solidFill>
                <a:srgbClr val="D9D9D9"/>
              </a:solidFill>
            </a:ln>
          </p:spPr>
        </p:pic>
        <p:pic>
          <p:nvPicPr>
            <p:cNvPr id="31" name="Imagen 17"/>
            <p:cNvPicPr>
              <a:picLocks/>
            </p:cNvPicPr>
            <p:nvPr/>
          </p:nvPicPr>
          <p:blipFill rotWithShape="1">
            <a:blip r:embed="rId5" cstate="print">
              <a:alphaModFix/>
              <a:extLst>
                <a:ext uri="{28A0092B-C50C-407E-A947-70E740481C1C}">
                  <a14:useLocalDpi xmlns:a14="http://schemas.microsoft.com/office/drawing/2010/main"/>
                </a:ext>
              </a:extLst>
            </a:blip>
            <a:srcRect b="-1789"/>
            <a:stretch/>
          </p:blipFill>
          <p:spPr>
            <a:xfrm>
              <a:off x="3552116" y="4077072"/>
              <a:ext cx="1800000" cy="1800000"/>
            </a:xfrm>
            <a:prstGeom prst="rect">
              <a:avLst/>
            </a:prstGeom>
            <a:solidFill>
              <a:schemeClr val="bg1"/>
            </a:solidFill>
            <a:ln w="57150" cap="flat" cmpd="sng" algn="ctr">
              <a:solidFill>
                <a:srgbClr val="D9D9D9"/>
              </a:solidFill>
              <a:prstDash val="solid"/>
              <a:round/>
              <a:headEnd type="none" w="med" len="med"/>
              <a:tailEnd type="none" w="med" len="med"/>
            </a:ln>
            <a:effectLst/>
          </p:spPr>
        </p:pic>
      </p:grpSp>
      <p:sp>
        <p:nvSpPr>
          <p:cNvPr id="2" name="Marcador de número de diapositiva 1"/>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20</a:t>
            </a:fld>
            <a:endParaRPr lang="es-ES" altLang="es-ES" dirty="0"/>
          </a:p>
        </p:txBody>
      </p:sp>
      <p:sp>
        <p:nvSpPr>
          <p:cNvPr id="12"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smtClean="0">
                <a:solidFill>
                  <a:schemeClr val="tx1">
                    <a:lumMod val="75000"/>
                    <a:lumOff val="25000"/>
                  </a:schemeClr>
                </a:solidFill>
                <a:latin typeface="Helvetica"/>
                <a:ea typeface="Gill Sans" charset="0"/>
                <a:cs typeface="Helvetica"/>
                <a:sym typeface="Gill Sans" charset="0"/>
              </a:rPr>
              <a:t>Mine </a:t>
            </a:r>
            <a:r>
              <a:rPr lang="es-ES" sz="3600" dirty="0" err="1" smtClean="0">
                <a:solidFill>
                  <a:schemeClr val="tx1">
                    <a:lumMod val="75000"/>
                    <a:lumOff val="25000"/>
                  </a:schemeClr>
                </a:solidFill>
                <a:latin typeface="Helvetica"/>
                <a:ea typeface="Gill Sans" charset="0"/>
                <a:cs typeface="Helvetica"/>
                <a:sym typeface="Gill Sans" charset="0"/>
              </a:rPr>
              <a:t>closure</a:t>
            </a:r>
            <a:r>
              <a:rPr lang="es-ES" sz="3600" dirty="0" smtClean="0">
                <a:solidFill>
                  <a:schemeClr val="tx1">
                    <a:lumMod val="75000"/>
                    <a:lumOff val="25000"/>
                  </a:schemeClr>
                </a:solidFill>
                <a:latin typeface="Helvetica"/>
                <a:ea typeface="Gill Sans" charset="0"/>
                <a:cs typeface="Helvetica"/>
                <a:sym typeface="Gill Sans" charset="0"/>
              </a:rPr>
              <a:t>. </a:t>
            </a:r>
            <a:r>
              <a:rPr lang="es-ES" sz="2400" dirty="0" err="1" smtClean="0">
                <a:solidFill>
                  <a:schemeClr val="bg1">
                    <a:lumMod val="50000"/>
                  </a:schemeClr>
                </a:solidFill>
                <a:latin typeface="Helvetica"/>
                <a:ea typeface="Gill Sans" charset="0"/>
                <a:cs typeface="Helvetica"/>
                <a:sym typeface="Gill Sans" charset="0"/>
              </a:rPr>
              <a:t>Working</a:t>
            </a:r>
            <a:r>
              <a:rPr lang="es-ES" sz="2400" dirty="0" smtClean="0">
                <a:solidFill>
                  <a:schemeClr val="bg1">
                    <a:lumMod val="50000"/>
                  </a:schemeClr>
                </a:solidFill>
                <a:latin typeface="Helvetica"/>
                <a:ea typeface="Gill Sans" charset="0"/>
                <a:cs typeface="Helvetica"/>
                <a:sym typeface="Gill Sans" charset="0"/>
              </a:rPr>
              <a:t> </a:t>
            </a:r>
            <a:r>
              <a:rPr lang="es-ES" sz="2400" dirty="0" err="1" smtClean="0">
                <a:solidFill>
                  <a:schemeClr val="bg1">
                    <a:lumMod val="50000"/>
                  </a:schemeClr>
                </a:solidFill>
                <a:latin typeface="Helvetica"/>
                <a:ea typeface="Gill Sans" charset="0"/>
                <a:cs typeface="Helvetica"/>
                <a:sym typeface="Gill Sans" charset="0"/>
              </a:rPr>
              <a:t>methods</a:t>
            </a:r>
            <a:endParaRPr lang="es-ES" sz="2400" dirty="0">
              <a:solidFill>
                <a:schemeClr val="bg1">
                  <a:lumMod val="50000"/>
                </a:schemeClr>
              </a:solidFill>
              <a:latin typeface="Helvetica"/>
              <a:ea typeface="Gill Sans" charset="0"/>
              <a:cs typeface="Helvetica"/>
              <a:sym typeface="Gill Sans" charset="0"/>
            </a:endParaRPr>
          </a:p>
        </p:txBody>
      </p:sp>
    </p:spTree>
    <p:extLst>
      <p:ext uri="{BB962C8B-B14F-4D97-AF65-F5344CB8AC3E}">
        <p14:creationId xmlns:p14="http://schemas.microsoft.com/office/powerpoint/2010/main" val="3966921971"/>
      </p:ext>
    </p:extLst>
  </p:cSld>
  <p:clrMapOvr>
    <a:masterClrMapping/>
  </p:clrMapOvr>
  <p:transition spd="slow" advTm="5000">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3"/>
          <p:cNvSpPr/>
          <p:nvPr/>
        </p:nvSpPr>
        <p:spPr>
          <a:xfrm>
            <a:off x="633000" y="1627200"/>
            <a:ext cx="8640000" cy="3607141"/>
          </a:xfrm>
          <a:prstGeom prst="rect">
            <a:avLst/>
          </a:prstGeom>
        </p:spPr>
        <p:txBody>
          <a:bodyPr wrap="square">
            <a:spAutoFit/>
          </a:bodyPr>
          <a:lstStyle/>
          <a:p>
            <a:pPr algn="just">
              <a:lnSpc>
                <a:spcPct val="120000"/>
              </a:lnSpc>
              <a:spcAft>
                <a:spcPts val="1200"/>
              </a:spcAft>
            </a:pPr>
            <a:r>
              <a:rPr lang="en-US" sz="1300" dirty="0">
                <a:solidFill>
                  <a:srgbClr val="595959"/>
                </a:solidFill>
                <a:latin typeface="Arial"/>
                <a:cs typeface="Arial"/>
              </a:rPr>
              <a:t>The purpose of our Environmental Impact Assessment and Assessment work is to define and evaluate the actions necessary to minimize the environmental and social impacts derived from the mining activity during the entire useful life of the operation, from the initial exploration of the site Until the rehabilitation and closure of the same. For this, several solutions or alternatives are provided to be able to select the one that is best adapted in time, budget and maintenance. These alternatives are characterized </a:t>
            </a:r>
            <a:r>
              <a:rPr lang="en-US" sz="1300" dirty="0" smtClean="0">
                <a:solidFill>
                  <a:srgbClr val="595959"/>
                </a:solidFill>
                <a:latin typeface="Arial"/>
                <a:cs typeface="Arial"/>
              </a:rPr>
              <a:t>by</a:t>
            </a:r>
            <a:r>
              <a:rPr lang="es-ES_tradnl" sz="1300" dirty="0" smtClean="0">
                <a:solidFill>
                  <a:srgbClr val="595959"/>
                </a:solidFill>
                <a:latin typeface="Arial"/>
                <a:cs typeface="Arial"/>
              </a:rPr>
              <a:t>:</a:t>
            </a:r>
          </a:p>
          <a:p>
            <a:pPr marL="285750" indent="-285750" algn="just">
              <a:lnSpc>
                <a:spcPct val="120000"/>
              </a:lnSpc>
              <a:buClr>
                <a:srgbClr val="EC1C3F"/>
              </a:buClr>
              <a:buFont typeface="Wingdings" charset="2"/>
              <a:buChar char="§"/>
            </a:pPr>
            <a:r>
              <a:rPr lang="en-US" sz="1300" dirty="0">
                <a:solidFill>
                  <a:srgbClr val="595959"/>
                </a:solidFill>
                <a:latin typeface="Arial"/>
                <a:cs typeface="Arial"/>
              </a:rPr>
              <a:t>Analysis of detail. Detailed </a:t>
            </a:r>
            <a:r>
              <a:rPr lang="en-US" sz="1300" dirty="0" err="1">
                <a:solidFill>
                  <a:srgbClr val="595959"/>
                </a:solidFill>
                <a:latin typeface="Arial"/>
                <a:cs typeface="Arial"/>
              </a:rPr>
              <a:t>sectorization</a:t>
            </a:r>
            <a:r>
              <a:rPr lang="en-US" sz="1300" dirty="0">
                <a:solidFill>
                  <a:srgbClr val="595959"/>
                </a:solidFill>
                <a:latin typeface="Arial"/>
                <a:cs typeface="Arial"/>
              </a:rPr>
              <a:t> of problems.</a:t>
            </a:r>
          </a:p>
          <a:p>
            <a:pPr marL="285750" indent="-285750" algn="just">
              <a:lnSpc>
                <a:spcPct val="120000"/>
              </a:lnSpc>
              <a:buClr>
                <a:srgbClr val="EC1C3F"/>
              </a:buClr>
              <a:buFont typeface="Wingdings" charset="2"/>
              <a:buChar char="§"/>
            </a:pPr>
            <a:r>
              <a:rPr lang="en-US" sz="1300" dirty="0">
                <a:solidFill>
                  <a:srgbClr val="595959"/>
                </a:solidFill>
                <a:latin typeface="Arial"/>
                <a:cs typeface="Arial"/>
              </a:rPr>
              <a:t>Extensive knowledge of the regulatory framework governing EIAs.</a:t>
            </a:r>
          </a:p>
          <a:p>
            <a:pPr marL="285750" indent="-285750" algn="just">
              <a:lnSpc>
                <a:spcPct val="120000"/>
              </a:lnSpc>
              <a:buClr>
                <a:srgbClr val="EC1C3F"/>
              </a:buClr>
              <a:buFont typeface="Wingdings" charset="2"/>
              <a:buChar char="§"/>
            </a:pPr>
            <a:r>
              <a:rPr lang="en-US" sz="1300" dirty="0">
                <a:solidFill>
                  <a:srgbClr val="595959"/>
                </a:solidFill>
                <a:latin typeface="Arial"/>
                <a:cs typeface="Arial"/>
              </a:rPr>
              <a:t>Wide multidisciplinary human team that allows us to act effectively on all physical, biological, socioeconomic and human environmental disciplines</a:t>
            </a:r>
            <a:r>
              <a:rPr lang="en-US" sz="1300" dirty="0" smtClean="0">
                <a:solidFill>
                  <a:srgbClr val="595959"/>
                </a:solidFill>
                <a:latin typeface="Arial"/>
                <a:cs typeface="Arial"/>
              </a:rPr>
              <a:t>.</a:t>
            </a:r>
          </a:p>
          <a:p>
            <a:pPr algn="just">
              <a:lnSpc>
                <a:spcPct val="120000"/>
              </a:lnSpc>
              <a:buClr>
                <a:srgbClr val="EC1C3F"/>
              </a:buClr>
            </a:pPr>
            <a:endParaRPr lang="en-US" sz="1300" dirty="0" smtClean="0">
              <a:solidFill>
                <a:srgbClr val="595959"/>
              </a:solidFill>
              <a:latin typeface="Arial"/>
              <a:cs typeface="Arial"/>
            </a:endParaRPr>
          </a:p>
          <a:p>
            <a:pPr algn="just">
              <a:lnSpc>
                <a:spcPct val="120000"/>
              </a:lnSpc>
              <a:buClr>
                <a:srgbClr val="EC1C3F"/>
              </a:buClr>
            </a:pPr>
            <a:r>
              <a:rPr lang="en-US" sz="1300" dirty="0">
                <a:solidFill>
                  <a:srgbClr val="595959"/>
                </a:solidFill>
                <a:latin typeface="Arial"/>
                <a:cs typeface="Arial"/>
              </a:rPr>
              <a:t>At TEYDE we are aware of the social impacts that large-scale mining projects can entail, we encourage and seek public involvement through participatory decision-making in projects that involve environmental solutions</a:t>
            </a:r>
            <a:r>
              <a:rPr lang="es-ES_tradnl" sz="1300" dirty="0" smtClean="0">
                <a:solidFill>
                  <a:srgbClr val="595959"/>
                </a:solidFill>
                <a:latin typeface="Arial"/>
                <a:cs typeface="Arial"/>
              </a:rPr>
              <a:t>.</a:t>
            </a:r>
            <a:endParaRPr lang="es-ES_tradnl" sz="1300" dirty="0">
              <a:solidFill>
                <a:srgbClr val="595959"/>
              </a:solidFill>
              <a:latin typeface="Arial"/>
              <a:cs typeface="Arial"/>
            </a:endParaRPr>
          </a:p>
          <a:p>
            <a:pPr algn="just">
              <a:lnSpc>
                <a:spcPct val="120000"/>
              </a:lnSpc>
            </a:pPr>
            <a:endParaRPr lang="es-ES_tradnl" sz="1300" dirty="0" smtClean="0">
              <a:solidFill>
                <a:srgbClr val="595959"/>
              </a:solidFill>
              <a:latin typeface="Arial"/>
              <a:cs typeface="Arial"/>
            </a:endParaRPr>
          </a:p>
          <a:p>
            <a:pPr algn="just">
              <a:lnSpc>
                <a:spcPct val="120000"/>
              </a:lnSpc>
            </a:pPr>
            <a:endParaRPr lang="es-ES_tradnl" sz="1300" dirty="0">
              <a:solidFill>
                <a:srgbClr val="595959"/>
              </a:solidFill>
              <a:latin typeface="Arial"/>
              <a:cs typeface="Arial"/>
            </a:endParaRPr>
          </a:p>
        </p:txBody>
      </p:sp>
      <p:grpSp>
        <p:nvGrpSpPr>
          <p:cNvPr id="6" name="Agrupar 5"/>
          <p:cNvGrpSpPr/>
          <p:nvPr/>
        </p:nvGrpSpPr>
        <p:grpSpPr>
          <a:xfrm>
            <a:off x="2912880" y="4941168"/>
            <a:ext cx="4080240" cy="1224136"/>
            <a:chOff x="2072680" y="4725144"/>
            <a:chExt cx="4080240" cy="1440160"/>
          </a:xfrm>
        </p:grpSpPr>
        <p:pic>
          <p:nvPicPr>
            <p:cNvPr id="4" name="5 Imagen"/>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2072680" y="4725304"/>
              <a:ext cx="1944000" cy="1440000"/>
            </a:xfrm>
            <a:prstGeom prst="rect">
              <a:avLst/>
            </a:prstGeom>
            <a:ln w="57150" cmpd="sng">
              <a:solidFill>
                <a:srgbClr val="A8A9A2"/>
              </a:solidFill>
            </a:ln>
          </p:spPr>
        </p:pic>
        <p:pic>
          <p:nvPicPr>
            <p:cNvPr id="5" name="Imagen 5"/>
            <p:cNvPicPr>
              <a:picLocks noChangeAspect="1"/>
            </p:cNvPicPr>
            <p:nvPr/>
          </p:nvPicPr>
          <p:blipFill>
            <a:blip r:embed="rId3" cstate="print"/>
            <a:stretch>
              <a:fillRect/>
            </a:stretch>
          </p:blipFill>
          <p:spPr>
            <a:xfrm>
              <a:off x="4232920" y="4725144"/>
              <a:ext cx="1920000" cy="1440000"/>
            </a:xfrm>
            <a:prstGeom prst="rect">
              <a:avLst/>
            </a:prstGeom>
            <a:ln w="57150" cmpd="sng">
              <a:solidFill>
                <a:srgbClr val="A8A9A2"/>
              </a:solidFill>
            </a:ln>
          </p:spPr>
        </p:pic>
      </p:grpSp>
      <p:sp>
        <p:nvSpPr>
          <p:cNvPr id="2" name="Marcador de número de diapositiva 1"/>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21</a:t>
            </a:fld>
            <a:endParaRPr lang="es-ES" altLang="es-ES" dirty="0"/>
          </a:p>
        </p:txBody>
      </p:sp>
      <p:sp>
        <p:nvSpPr>
          <p:cNvPr id="10"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smtClean="0">
                <a:solidFill>
                  <a:schemeClr val="tx1">
                    <a:lumMod val="75000"/>
                    <a:lumOff val="25000"/>
                  </a:schemeClr>
                </a:solidFill>
                <a:latin typeface="Helvetica"/>
                <a:ea typeface="Gill Sans" charset="0"/>
                <a:cs typeface="Helvetica"/>
                <a:sym typeface="Gill Sans" charset="0"/>
              </a:rPr>
              <a:t>Mine </a:t>
            </a:r>
            <a:r>
              <a:rPr lang="es-ES" sz="3600" dirty="0" err="1" smtClean="0">
                <a:solidFill>
                  <a:schemeClr val="tx1">
                    <a:lumMod val="75000"/>
                    <a:lumOff val="25000"/>
                  </a:schemeClr>
                </a:solidFill>
                <a:latin typeface="Helvetica"/>
                <a:ea typeface="Gill Sans" charset="0"/>
                <a:cs typeface="Helvetica"/>
                <a:sym typeface="Gill Sans" charset="0"/>
              </a:rPr>
              <a:t>closure</a:t>
            </a:r>
            <a:r>
              <a:rPr lang="es-ES" sz="3600" dirty="0" smtClean="0">
                <a:solidFill>
                  <a:schemeClr val="tx1">
                    <a:lumMod val="75000"/>
                    <a:lumOff val="25000"/>
                  </a:schemeClr>
                </a:solidFill>
                <a:latin typeface="Helvetica"/>
                <a:ea typeface="Gill Sans" charset="0"/>
                <a:cs typeface="Helvetica"/>
                <a:sym typeface="Gill Sans" charset="0"/>
              </a:rPr>
              <a:t>. </a:t>
            </a:r>
            <a:r>
              <a:rPr lang="es-ES" sz="2400" dirty="0" err="1">
                <a:solidFill>
                  <a:schemeClr val="bg1">
                    <a:lumMod val="50000"/>
                  </a:schemeClr>
                </a:solidFill>
                <a:latin typeface="Helvetica"/>
                <a:ea typeface="Gill Sans" charset="0"/>
                <a:cs typeface="Helvetica"/>
                <a:sym typeface="Gill Sans" charset="0"/>
              </a:rPr>
              <a:t>Environmental</a:t>
            </a:r>
            <a:r>
              <a:rPr lang="es-ES" sz="2400" dirty="0">
                <a:solidFill>
                  <a:schemeClr val="bg1">
                    <a:lumMod val="50000"/>
                  </a:schemeClr>
                </a:solidFill>
                <a:latin typeface="Helvetica"/>
                <a:ea typeface="Gill Sans" charset="0"/>
                <a:cs typeface="Helvetica"/>
                <a:sym typeface="Gill Sans" charset="0"/>
              </a:rPr>
              <a:t> </a:t>
            </a:r>
            <a:r>
              <a:rPr lang="es-ES" sz="2400" dirty="0" err="1">
                <a:solidFill>
                  <a:schemeClr val="bg1">
                    <a:lumMod val="50000"/>
                  </a:schemeClr>
                </a:solidFill>
                <a:latin typeface="Helvetica"/>
                <a:ea typeface="Gill Sans" charset="0"/>
                <a:cs typeface="Helvetica"/>
                <a:sym typeface="Gill Sans" charset="0"/>
              </a:rPr>
              <a:t>assessment</a:t>
            </a:r>
            <a:r>
              <a:rPr lang="es-ES" sz="2400" dirty="0">
                <a:solidFill>
                  <a:schemeClr val="bg1">
                    <a:lumMod val="50000"/>
                  </a:schemeClr>
                </a:solidFill>
                <a:latin typeface="Helvetica"/>
                <a:ea typeface="Gill Sans" charset="0"/>
                <a:cs typeface="Helvetica"/>
                <a:sym typeface="Gill Sans" charset="0"/>
              </a:rPr>
              <a:t> and </a:t>
            </a:r>
            <a:r>
              <a:rPr lang="es-ES" sz="2400" dirty="0" err="1">
                <a:solidFill>
                  <a:schemeClr val="bg1">
                    <a:lumMod val="50000"/>
                  </a:schemeClr>
                </a:solidFill>
                <a:latin typeface="Helvetica"/>
                <a:ea typeface="Gill Sans" charset="0"/>
                <a:cs typeface="Helvetica"/>
                <a:sym typeface="Gill Sans" charset="0"/>
              </a:rPr>
              <a:t>monitoring</a:t>
            </a:r>
            <a:endParaRPr lang="es-ES" sz="2400" dirty="0">
              <a:solidFill>
                <a:schemeClr val="bg1">
                  <a:lumMod val="50000"/>
                </a:schemeClr>
              </a:solidFill>
              <a:latin typeface="Helvetica"/>
              <a:ea typeface="Gill Sans" charset="0"/>
              <a:cs typeface="Helvetica"/>
              <a:sym typeface="Gill Sans" charset="0"/>
            </a:endParaRPr>
          </a:p>
        </p:txBody>
      </p:sp>
    </p:spTree>
  </p:cSld>
  <p:clrMapOvr>
    <a:masterClrMapping/>
  </p:clrMapOvr>
  <p:transition spd="slow" advTm="5000">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p:cNvSpPr>
          <p:nvPr/>
        </p:nvSpPr>
        <p:spPr bwMode="auto">
          <a:xfrm>
            <a:off x="4088904" y="1412776"/>
            <a:ext cx="4536504" cy="1296144"/>
          </a:xfrm>
          <a:prstGeom prst="rect">
            <a:avLst/>
          </a:prstGeom>
          <a:noFill/>
          <a:ln w="12700" cap="flat">
            <a:noFill/>
            <a:miter lim="800000"/>
            <a:headEnd type="none" w="med" len="med"/>
            <a:tailEnd type="none" w="med" len="med"/>
          </a:ln>
        </p:spPr>
        <p:txBody>
          <a:bodyPr lIns="0" tIns="0" rIns="0" bIns="0" anchor="ctr"/>
          <a:lstStyle/>
          <a:p>
            <a:pPr algn="just"/>
            <a:endParaRPr lang="es-ES" sz="1600" dirty="0" smtClean="0">
              <a:solidFill>
                <a:schemeClr val="tx1">
                  <a:lumMod val="65000"/>
                  <a:lumOff val="35000"/>
                </a:schemeClr>
              </a:solidFill>
              <a:latin typeface="Helvetica Neue Light" charset="0"/>
              <a:ea typeface="Helvetica Neue Light" charset="0"/>
              <a:cs typeface="Helvetica Neue Light" charset="0"/>
              <a:sym typeface="Helvetica Neue Light" charset="0"/>
            </a:endParaRPr>
          </a:p>
        </p:txBody>
      </p:sp>
      <p:grpSp>
        <p:nvGrpSpPr>
          <p:cNvPr id="14" name="Group 1"/>
          <p:cNvGrpSpPr>
            <a:grpSpLocks/>
          </p:cNvGrpSpPr>
          <p:nvPr/>
        </p:nvGrpSpPr>
        <p:grpSpPr bwMode="auto">
          <a:xfrm>
            <a:off x="6493260" y="981075"/>
            <a:ext cx="2354262" cy="5184775"/>
            <a:chOff x="-1" y="-1"/>
            <a:chExt cx="2354489" cy="5184580"/>
          </a:xfrm>
        </p:grpSpPr>
        <p:sp>
          <p:nvSpPr>
            <p:cNvPr id="15" name="AutoShape 2"/>
            <p:cNvSpPr>
              <a:spLocks/>
            </p:cNvSpPr>
            <p:nvPr/>
          </p:nvSpPr>
          <p:spPr bwMode="auto">
            <a:xfrm>
              <a:off x="275194" y="0"/>
              <a:ext cx="1694955" cy="3850490"/>
            </a:xfrm>
            <a:custGeom>
              <a:avLst/>
              <a:gdLst>
                <a:gd name="T0" fmla="*/ 66501716 w 21600"/>
                <a:gd name="T1" fmla="*/ 343200769 h 21600"/>
                <a:gd name="T2" fmla="*/ 66501716 w 21600"/>
                <a:gd name="T3" fmla="*/ 343200769 h 21600"/>
                <a:gd name="T4" fmla="*/ 66501716 w 21600"/>
                <a:gd name="T5" fmla="*/ 343200769 h 21600"/>
                <a:gd name="T6" fmla="*/ 66501716 w 21600"/>
                <a:gd name="T7" fmla="*/ 3432007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E6E6E6"/>
            </a:solidFill>
            <a:ln w="12700" cap="flat" cmpd="sng">
              <a:noFill/>
              <a:prstDash val="solid"/>
              <a:miter lim="0"/>
              <a:headEnd/>
              <a:tailEnd/>
            </a:ln>
          </p:spPr>
          <p:txBody>
            <a:bodyPr lIns="0" tIns="0" rIns="0" bIns="0" anchor="ctr"/>
            <a:lstStyle/>
            <a:p>
              <a:endParaRPr lang="es-ES"/>
            </a:p>
          </p:txBody>
        </p:sp>
        <p:sp>
          <p:nvSpPr>
            <p:cNvPr id="16" name="AutoShape 3"/>
            <p:cNvSpPr>
              <a:spLocks/>
            </p:cNvSpPr>
            <p:nvPr/>
          </p:nvSpPr>
          <p:spPr bwMode="auto">
            <a:xfrm>
              <a:off x="275194" y="4320392"/>
              <a:ext cx="1694955" cy="864128"/>
            </a:xfrm>
            <a:custGeom>
              <a:avLst/>
              <a:gdLst>
                <a:gd name="T0" fmla="*/ 66501716 w 21600"/>
                <a:gd name="T1" fmla="*/ 17285120 h 21600"/>
                <a:gd name="T2" fmla="*/ 66501716 w 21600"/>
                <a:gd name="T3" fmla="*/ 17285120 h 21600"/>
                <a:gd name="T4" fmla="*/ 66501716 w 21600"/>
                <a:gd name="T5" fmla="*/ 17285120 h 21600"/>
                <a:gd name="T6" fmla="*/ 66501716 w 21600"/>
                <a:gd name="T7" fmla="*/ 1728512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E6E6E6"/>
            </a:solidFill>
            <a:ln w="12700" cap="flat" cmpd="sng">
              <a:noFill/>
              <a:prstDash val="solid"/>
              <a:miter lim="0"/>
              <a:headEnd/>
              <a:tailEnd/>
            </a:ln>
          </p:spPr>
          <p:txBody>
            <a:bodyPr lIns="0" tIns="0" rIns="0" bIns="0" anchor="ctr"/>
            <a:lstStyle/>
            <a:p>
              <a:endParaRPr lang="es-ES"/>
            </a:p>
          </p:txBody>
        </p:sp>
        <p:sp>
          <p:nvSpPr>
            <p:cNvPr id="17" name="AutoShape 4"/>
            <p:cNvSpPr>
              <a:spLocks/>
            </p:cNvSpPr>
            <p:nvPr/>
          </p:nvSpPr>
          <p:spPr bwMode="auto">
            <a:xfrm>
              <a:off x="2022158" y="-1"/>
              <a:ext cx="332330" cy="5184578"/>
            </a:xfrm>
            <a:custGeom>
              <a:avLst/>
              <a:gdLst>
                <a:gd name="T0" fmla="*/ 2556556 w 21600"/>
                <a:gd name="T1" fmla="*/ 622218728 h 21600"/>
                <a:gd name="T2" fmla="*/ 2556556 w 21600"/>
                <a:gd name="T3" fmla="*/ 622218728 h 21600"/>
                <a:gd name="T4" fmla="*/ 2556556 w 21600"/>
                <a:gd name="T5" fmla="*/ 622218728 h 21600"/>
                <a:gd name="T6" fmla="*/ 2556556 w 21600"/>
                <a:gd name="T7" fmla="*/ 62221872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E6E6E6"/>
            </a:solidFill>
            <a:ln w="12700" cap="flat" cmpd="sng">
              <a:noFill/>
              <a:prstDash val="solid"/>
              <a:miter lim="0"/>
              <a:headEnd/>
              <a:tailEnd/>
            </a:ln>
          </p:spPr>
          <p:txBody>
            <a:bodyPr lIns="0" tIns="0" rIns="0" bIns="0" anchor="ctr"/>
            <a:lstStyle/>
            <a:p>
              <a:endParaRPr lang="es-ES"/>
            </a:p>
          </p:txBody>
        </p:sp>
        <p:sp>
          <p:nvSpPr>
            <p:cNvPr id="18" name="AutoShape 5"/>
            <p:cNvSpPr>
              <a:spLocks/>
            </p:cNvSpPr>
            <p:nvPr/>
          </p:nvSpPr>
          <p:spPr bwMode="auto">
            <a:xfrm>
              <a:off x="19007" y="1"/>
              <a:ext cx="199400" cy="5184578"/>
            </a:xfrm>
            <a:custGeom>
              <a:avLst/>
              <a:gdLst>
                <a:gd name="T0" fmla="*/ 920379 w 21600"/>
                <a:gd name="T1" fmla="*/ 622218728 h 21600"/>
                <a:gd name="T2" fmla="*/ 920379 w 21600"/>
                <a:gd name="T3" fmla="*/ 622218728 h 21600"/>
                <a:gd name="T4" fmla="*/ 920379 w 21600"/>
                <a:gd name="T5" fmla="*/ 622218728 h 21600"/>
                <a:gd name="T6" fmla="*/ 920379 w 21600"/>
                <a:gd name="T7" fmla="*/ 62221872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E6E6E6"/>
            </a:solidFill>
            <a:ln w="12700" cap="flat" cmpd="sng">
              <a:noFill/>
              <a:prstDash val="solid"/>
              <a:miter lim="0"/>
              <a:headEnd/>
              <a:tailEnd/>
            </a:ln>
          </p:spPr>
          <p:txBody>
            <a:bodyPr lIns="0" tIns="0" rIns="0" bIns="0" anchor="ctr"/>
            <a:lstStyle/>
            <a:p>
              <a:endParaRPr lang="es-ES"/>
            </a:p>
          </p:txBody>
        </p:sp>
        <p:sp>
          <p:nvSpPr>
            <p:cNvPr id="19" name="AutoShape 6"/>
            <p:cNvSpPr>
              <a:spLocks/>
            </p:cNvSpPr>
            <p:nvPr/>
          </p:nvSpPr>
          <p:spPr bwMode="auto">
            <a:xfrm rot="-5400000">
              <a:off x="1411496" y="2660729"/>
              <a:ext cx="1556443" cy="231141"/>
            </a:xfrm>
            <a:custGeom>
              <a:avLst/>
              <a:gdLst>
                <a:gd name="T0" fmla="*/ 56076768 w 21600"/>
                <a:gd name="T1" fmla="*/ 1236722 h 21600"/>
                <a:gd name="T2" fmla="*/ 56076768 w 21600"/>
                <a:gd name="T3" fmla="*/ 1236722 h 21600"/>
                <a:gd name="T4" fmla="*/ 56076768 w 21600"/>
                <a:gd name="T5" fmla="*/ 1236722 h 21600"/>
                <a:gd name="T6" fmla="*/ 56076768 w 21600"/>
                <a:gd name="T7" fmla="*/ 123672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r>
                <a:rPr lang="es-ES" sz="900">
                  <a:solidFill>
                    <a:srgbClr val="7F7F7F"/>
                  </a:solidFill>
                </a:rPr>
                <a:t>Aporte de los grupos de interés</a:t>
              </a:r>
              <a:endParaRPr lang="es-ES"/>
            </a:p>
          </p:txBody>
        </p:sp>
        <p:sp>
          <p:nvSpPr>
            <p:cNvPr id="20" name="AutoShape 7"/>
            <p:cNvSpPr>
              <a:spLocks/>
            </p:cNvSpPr>
            <p:nvPr/>
          </p:nvSpPr>
          <p:spPr bwMode="auto">
            <a:xfrm>
              <a:off x="275194" y="3881420"/>
              <a:ext cx="1694955" cy="396125"/>
            </a:xfrm>
            <a:custGeom>
              <a:avLst/>
              <a:gdLst>
                <a:gd name="T0" fmla="*/ 66501716 w 21600"/>
                <a:gd name="T1" fmla="*/ 3632301 h 21600"/>
                <a:gd name="T2" fmla="*/ 66501716 w 21600"/>
                <a:gd name="T3" fmla="*/ 3632301 h 21600"/>
                <a:gd name="T4" fmla="*/ 66501716 w 21600"/>
                <a:gd name="T5" fmla="*/ 3632301 h 21600"/>
                <a:gd name="T6" fmla="*/ 66501716 w 21600"/>
                <a:gd name="T7" fmla="*/ 363230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E6E6E6"/>
            </a:solidFill>
            <a:ln w="12700" cap="flat" cmpd="sng">
              <a:noFill/>
              <a:prstDash val="solid"/>
              <a:miter lim="0"/>
              <a:headEnd/>
              <a:tailEnd/>
            </a:ln>
          </p:spPr>
          <p:txBody>
            <a:bodyPr lIns="0" tIns="0" rIns="0" bIns="0" anchor="ctr"/>
            <a:lstStyle/>
            <a:p>
              <a:endParaRPr lang="es-ES"/>
            </a:p>
          </p:txBody>
        </p:sp>
        <p:sp>
          <p:nvSpPr>
            <p:cNvPr id="21" name="AutoShape 8"/>
            <p:cNvSpPr>
              <a:spLocks/>
            </p:cNvSpPr>
            <p:nvPr/>
          </p:nvSpPr>
          <p:spPr bwMode="auto">
            <a:xfrm rot="-5400000">
              <a:off x="-570341" y="2566603"/>
              <a:ext cx="1371821" cy="231141"/>
            </a:xfrm>
            <a:custGeom>
              <a:avLst/>
              <a:gdLst>
                <a:gd name="T0" fmla="*/ 43562366 w 21600"/>
                <a:gd name="T1" fmla="*/ 1236722 h 21600"/>
                <a:gd name="T2" fmla="*/ 43562366 w 21600"/>
                <a:gd name="T3" fmla="*/ 1236722 h 21600"/>
                <a:gd name="T4" fmla="*/ 43562366 w 21600"/>
                <a:gd name="T5" fmla="*/ 1236722 h 21600"/>
                <a:gd name="T6" fmla="*/ 43562366 w 21600"/>
                <a:gd name="T7" fmla="*/ 123672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r>
                <a:rPr lang="es-ES" sz="900">
                  <a:solidFill>
                    <a:srgbClr val="7F7F7F"/>
                  </a:solidFill>
                </a:rPr>
                <a:t>Ciclo de vida útil de la mina</a:t>
              </a:r>
              <a:endParaRPr lang="es-ES"/>
            </a:p>
          </p:txBody>
        </p:sp>
        <p:grpSp>
          <p:nvGrpSpPr>
            <p:cNvPr id="22" name="Group 9"/>
            <p:cNvGrpSpPr>
              <a:grpSpLocks/>
            </p:cNvGrpSpPr>
            <p:nvPr/>
          </p:nvGrpSpPr>
          <p:grpSpPr bwMode="auto">
            <a:xfrm>
              <a:off x="1706697" y="784919"/>
              <a:ext cx="574432" cy="3470989"/>
              <a:chOff x="0" y="0"/>
              <a:chExt cx="574431" cy="3470989"/>
            </a:xfrm>
          </p:grpSpPr>
          <p:pic>
            <p:nvPicPr>
              <p:cNvPr id="29" name="Picture 10" descr="image2.png"/>
              <p:cNvPicPr>
                <a:picLocks noChangeAspect="1"/>
              </p:cNvPicPr>
              <p:nvPr/>
            </p:nvPicPr>
            <p:blipFill>
              <a:blip r:embed="rId2" cstate="print"/>
              <a:srcRect/>
              <a:stretch>
                <a:fillRect/>
              </a:stretch>
            </p:blipFill>
            <p:spPr bwMode="auto">
              <a:xfrm>
                <a:off x="0" y="0"/>
                <a:ext cx="574431" cy="254001"/>
              </a:xfrm>
              <a:prstGeom prst="rect">
                <a:avLst/>
              </a:prstGeom>
              <a:noFill/>
              <a:ln w="12700">
                <a:noFill/>
                <a:miter lim="0"/>
                <a:headEnd/>
                <a:tailEnd/>
              </a:ln>
            </p:spPr>
          </p:pic>
          <p:pic>
            <p:nvPicPr>
              <p:cNvPr id="30" name="Picture 11" descr="image2.png"/>
              <p:cNvPicPr>
                <a:picLocks noChangeAspect="1"/>
              </p:cNvPicPr>
              <p:nvPr/>
            </p:nvPicPr>
            <p:blipFill>
              <a:blip r:embed="rId2" cstate="print"/>
              <a:srcRect/>
              <a:stretch>
                <a:fillRect/>
              </a:stretch>
            </p:blipFill>
            <p:spPr bwMode="auto">
              <a:xfrm>
                <a:off x="0" y="324128"/>
                <a:ext cx="574431" cy="254001"/>
              </a:xfrm>
              <a:prstGeom prst="rect">
                <a:avLst/>
              </a:prstGeom>
              <a:noFill/>
              <a:ln w="12700">
                <a:noFill/>
                <a:miter lim="0"/>
                <a:headEnd/>
                <a:tailEnd/>
              </a:ln>
            </p:spPr>
          </p:pic>
          <p:pic>
            <p:nvPicPr>
              <p:cNvPr id="31" name="Picture 12" descr="image2.png"/>
              <p:cNvPicPr>
                <a:picLocks noChangeAspect="1"/>
              </p:cNvPicPr>
              <p:nvPr/>
            </p:nvPicPr>
            <p:blipFill>
              <a:blip r:embed="rId2" cstate="print"/>
              <a:srcRect/>
              <a:stretch>
                <a:fillRect/>
              </a:stretch>
            </p:blipFill>
            <p:spPr bwMode="auto">
              <a:xfrm>
                <a:off x="0" y="878700"/>
                <a:ext cx="574431" cy="254001"/>
              </a:xfrm>
              <a:prstGeom prst="rect">
                <a:avLst/>
              </a:prstGeom>
              <a:noFill/>
              <a:ln w="12700">
                <a:noFill/>
                <a:miter lim="0"/>
                <a:headEnd/>
                <a:tailEnd/>
              </a:ln>
            </p:spPr>
          </p:pic>
          <p:pic>
            <p:nvPicPr>
              <p:cNvPr id="32" name="Picture 13" descr="image2.png"/>
              <p:cNvPicPr>
                <a:picLocks noChangeAspect="1"/>
              </p:cNvPicPr>
              <p:nvPr/>
            </p:nvPicPr>
            <p:blipFill>
              <a:blip r:embed="rId2" cstate="print"/>
              <a:srcRect/>
              <a:stretch>
                <a:fillRect/>
              </a:stretch>
            </p:blipFill>
            <p:spPr bwMode="auto">
              <a:xfrm>
                <a:off x="0" y="2750908"/>
                <a:ext cx="574431" cy="254001"/>
              </a:xfrm>
              <a:prstGeom prst="rect">
                <a:avLst/>
              </a:prstGeom>
              <a:noFill/>
              <a:ln w="12700">
                <a:noFill/>
                <a:miter lim="0"/>
                <a:headEnd/>
                <a:tailEnd/>
              </a:ln>
            </p:spPr>
          </p:pic>
          <p:pic>
            <p:nvPicPr>
              <p:cNvPr id="33" name="Picture 14" descr="image2.png"/>
              <p:cNvPicPr>
                <a:picLocks noChangeAspect="1"/>
              </p:cNvPicPr>
              <p:nvPr/>
            </p:nvPicPr>
            <p:blipFill>
              <a:blip r:embed="rId2" cstate="print"/>
              <a:srcRect/>
              <a:stretch>
                <a:fillRect/>
              </a:stretch>
            </p:blipFill>
            <p:spPr bwMode="auto">
              <a:xfrm>
                <a:off x="0" y="3216988"/>
                <a:ext cx="574431" cy="254001"/>
              </a:xfrm>
              <a:prstGeom prst="rect">
                <a:avLst/>
              </a:prstGeom>
              <a:noFill/>
              <a:ln w="12700">
                <a:noFill/>
                <a:miter lim="0"/>
                <a:headEnd/>
                <a:tailEnd/>
              </a:ln>
            </p:spPr>
          </p:pic>
        </p:grpSp>
        <p:pic>
          <p:nvPicPr>
            <p:cNvPr id="23" name="Picture 15" descr="image3.png"/>
            <p:cNvPicPr>
              <a:picLocks noChangeAspect="1"/>
            </p:cNvPicPr>
            <p:nvPr/>
          </p:nvPicPr>
          <p:blipFill>
            <a:blip r:embed="rId3" cstate="print"/>
            <a:srcRect/>
            <a:stretch>
              <a:fillRect/>
            </a:stretch>
          </p:blipFill>
          <p:spPr bwMode="auto">
            <a:xfrm>
              <a:off x="633311" y="1154663"/>
              <a:ext cx="398585" cy="1803401"/>
            </a:xfrm>
            <a:prstGeom prst="rect">
              <a:avLst/>
            </a:prstGeom>
            <a:noFill/>
            <a:ln w="12700">
              <a:noFill/>
              <a:miter lim="0"/>
              <a:headEnd/>
              <a:tailEnd/>
            </a:ln>
          </p:spPr>
        </p:pic>
        <p:pic>
          <p:nvPicPr>
            <p:cNvPr id="24" name="Picture 16" descr="image4.png"/>
            <p:cNvPicPr>
              <a:picLocks noChangeAspect="1"/>
            </p:cNvPicPr>
            <p:nvPr/>
          </p:nvPicPr>
          <p:blipFill>
            <a:blip r:embed="rId4" cstate="print"/>
            <a:srcRect/>
            <a:stretch>
              <a:fillRect/>
            </a:stretch>
          </p:blipFill>
          <p:spPr bwMode="auto">
            <a:xfrm>
              <a:off x="1297947" y="1153031"/>
              <a:ext cx="398586" cy="1803401"/>
            </a:xfrm>
            <a:prstGeom prst="rect">
              <a:avLst/>
            </a:prstGeom>
            <a:noFill/>
            <a:ln w="12700">
              <a:noFill/>
              <a:miter lim="0"/>
              <a:headEnd/>
              <a:tailEnd/>
            </a:ln>
          </p:spPr>
        </p:pic>
        <p:sp>
          <p:nvSpPr>
            <p:cNvPr id="25" name="AutoShape 17"/>
            <p:cNvSpPr>
              <a:spLocks/>
            </p:cNvSpPr>
            <p:nvPr/>
          </p:nvSpPr>
          <p:spPr bwMode="auto">
            <a:xfrm>
              <a:off x="500878" y="291087"/>
              <a:ext cx="1308545" cy="695961"/>
            </a:xfrm>
            <a:custGeom>
              <a:avLst/>
              <a:gdLst>
                <a:gd name="T0" fmla="*/ 39636373 w 21600"/>
                <a:gd name="T1" fmla="*/ 11212093 h 21600"/>
                <a:gd name="T2" fmla="*/ 39636373 w 21600"/>
                <a:gd name="T3" fmla="*/ 11212093 h 21600"/>
                <a:gd name="T4" fmla="*/ 39636373 w 21600"/>
                <a:gd name="T5" fmla="*/ 11212093 h 21600"/>
                <a:gd name="T6" fmla="*/ 39636373 w 21600"/>
                <a:gd name="T7" fmla="*/ 1121209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pPr algn="ctr">
                <a:lnSpc>
                  <a:spcPct val="90000"/>
                </a:lnSpc>
              </a:pPr>
              <a:r>
                <a:rPr lang="en-US" sz="1400" dirty="0">
                  <a:solidFill>
                    <a:srgbClr val="7F7F7F"/>
                  </a:solidFill>
                </a:rPr>
                <a:t>PLANNING</a:t>
              </a:r>
            </a:p>
            <a:p>
              <a:pPr algn="ctr">
                <a:lnSpc>
                  <a:spcPct val="90000"/>
                </a:lnSpc>
              </a:pPr>
              <a:r>
                <a:rPr lang="en-US" sz="1400" dirty="0">
                  <a:solidFill>
                    <a:srgbClr val="7F7F7F"/>
                  </a:solidFill>
                </a:rPr>
                <a:t>CONCEPTUAL</a:t>
              </a:r>
            </a:p>
            <a:p>
              <a:pPr algn="ctr">
                <a:lnSpc>
                  <a:spcPct val="90000"/>
                </a:lnSpc>
              </a:pPr>
              <a:r>
                <a:rPr lang="en-US" sz="1400" dirty="0">
                  <a:solidFill>
                    <a:srgbClr val="7F7F7F"/>
                  </a:solidFill>
                </a:rPr>
                <a:t>OF THE CLOSURE</a:t>
              </a:r>
              <a:endParaRPr lang="es-ES" dirty="0"/>
            </a:p>
          </p:txBody>
        </p:sp>
        <p:sp>
          <p:nvSpPr>
            <p:cNvPr id="26" name="AutoShape 18"/>
            <p:cNvSpPr>
              <a:spLocks/>
            </p:cNvSpPr>
            <p:nvPr/>
          </p:nvSpPr>
          <p:spPr bwMode="auto">
            <a:xfrm>
              <a:off x="812687" y="2671149"/>
              <a:ext cx="689705" cy="342901"/>
            </a:xfrm>
            <a:custGeom>
              <a:avLst/>
              <a:gdLst>
                <a:gd name="T0" fmla="*/ 11011428 w 21600"/>
                <a:gd name="T1" fmla="*/ 2721793 h 21600"/>
                <a:gd name="T2" fmla="*/ 11011428 w 21600"/>
                <a:gd name="T3" fmla="*/ 2721793 h 21600"/>
                <a:gd name="T4" fmla="*/ 11011428 w 21600"/>
                <a:gd name="T5" fmla="*/ 2721793 h 21600"/>
                <a:gd name="T6" fmla="*/ 11011428 w 21600"/>
                <a:gd name="T7" fmla="*/ 272179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45719" tIns="45719" rIns="45719" bIns="45719"/>
            <a:lstStyle/>
            <a:p>
              <a:pPr algn="ctr">
                <a:lnSpc>
                  <a:spcPct val="80000"/>
                </a:lnSpc>
              </a:pPr>
              <a:r>
                <a:rPr lang="es-ES" sz="900" dirty="0">
                  <a:solidFill>
                    <a:srgbClr val="7F7F7F"/>
                  </a:solidFill>
                </a:rPr>
                <a:t>GROWING</a:t>
              </a:r>
            </a:p>
            <a:p>
              <a:pPr algn="ctr">
                <a:lnSpc>
                  <a:spcPct val="80000"/>
                </a:lnSpc>
              </a:pPr>
              <a:r>
                <a:rPr lang="es-ES" sz="900" dirty="0">
                  <a:solidFill>
                    <a:srgbClr val="7F7F7F"/>
                  </a:solidFill>
                </a:rPr>
                <a:t>  DETAILS</a:t>
              </a:r>
              <a:endParaRPr lang="es-ES" dirty="0"/>
            </a:p>
          </p:txBody>
        </p:sp>
        <p:sp>
          <p:nvSpPr>
            <p:cNvPr id="27" name="AutoShape 19"/>
            <p:cNvSpPr>
              <a:spLocks/>
            </p:cNvSpPr>
            <p:nvPr/>
          </p:nvSpPr>
          <p:spPr bwMode="auto">
            <a:xfrm>
              <a:off x="477948" y="2962909"/>
              <a:ext cx="1308545" cy="695961"/>
            </a:xfrm>
            <a:custGeom>
              <a:avLst/>
              <a:gdLst>
                <a:gd name="T0" fmla="*/ 39636373 w 21600"/>
                <a:gd name="T1" fmla="*/ 11212093 h 21600"/>
                <a:gd name="T2" fmla="*/ 39636373 w 21600"/>
                <a:gd name="T3" fmla="*/ 11212093 h 21600"/>
                <a:gd name="T4" fmla="*/ 39636373 w 21600"/>
                <a:gd name="T5" fmla="*/ 11212093 h 21600"/>
                <a:gd name="T6" fmla="*/ 39636373 w 21600"/>
                <a:gd name="T7" fmla="*/ 1121209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pPr algn="ctr">
                <a:lnSpc>
                  <a:spcPct val="90000"/>
                </a:lnSpc>
              </a:pPr>
              <a:r>
                <a:rPr lang="en-US" sz="1400" dirty="0">
                  <a:solidFill>
                    <a:srgbClr val="7F7F7F"/>
                  </a:solidFill>
                </a:rPr>
                <a:t>PLANNING</a:t>
              </a:r>
            </a:p>
            <a:p>
              <a:pPr algn="ctr">
                <a:lnSpc>
                  <a:spcPct val="90000"/>
                </a:lnSpc>
              </a:pPr>
              <a:r>
                <a:rPr lang="en-US" sz="1400" dirty="0">
                  <a:solidFill>
                    <a:srgbClr val="7F7F7F"/>
                  </a:solidFill>
                </a:rPr>
                <a:t>DETAILED</a:t>
              </a:r>
            </a:p>
            <a:p>
              <a:pPr algn="ctr">
                <a:lnSpc>
                  <a:spcPct val="90000"/>
                </a:lnSpc>
              </a:pPr>
              <a:r>
                <a:rPr lang="en-US" sz="1400" dirty="0">
                  <a:solidFill>
                    <a:srgbClr val="7F7F7F"/>
                  </a:solidFill>
                </a:rPr>
                <a:t>OF THE CLOSURE</a:t>
              </a:r>
              <a:endParaRPr lang="es-ES" dirty="0"/>
            </a:p>
          </p:txBody>
        </p:sp>
        <p:sp>
          <p:nvSpPr>
            <p:cNvPr id="28" name="AutoShape 20"/>
            <p:cNvSpPr>
              <a:spLocks/>
            </p:cNvSpPr>
            <p:nvPr/>
          </p:nvSpPr>
          <p:spPr bwMode="auto">
            <a:xfrm>
              <a:off x="578486" y="3927325"/>
              <a:ext cx="1155314" cy="411481"/>
            </a:xfrm>
            <a:custGeom>
              <a:avLst/>
              <a:gdLst>
                <a:gd name="T0" fmla="*/ 30897001 w 21600"/>
                <a:gd name="T1" fmla="*/ 3919376 h 21600"/>
                <a:gd name="T2" fmla="*/ 30897001 w 21600"/>
                <a:gd name="T3" fmla="*/ 3919376 h 21600"/>
                <a:gd name="T4" fmla="*/ 30897001 w 21600"/>
                <a:gd name="T5" fmla="*/ 3919376 h 21600"/>
                <a:gd name="T6" fmla="*/ 30897001 w 21600"/>
                <a:gd name="T7" fmla="*/ 391937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pPr algn="ctr">
                <a:lnSpc>
                  <a:spcPct val="80000"/>
                </a:lnSpc>
              </a:pPr>
              <a:r>
                <a:rPr lang="es-ES" sz="1200">
                  <a:solidFill>
                    <a:srgbClr val="7F7F7F"/>
                  </a:solidFill>
                </a:rPr>
                <a:t>Transición hacia </a:t>
              </a:r>
            </a:p>
            <a:p>
              <a:pPr algn="ctr">
                <a:lnSpc>
                  <a:spcPct val="80000"/>
                </a:lnSpc>
              </a:pPr>
              <a:r>
                <a:rPr lang="es-ES" sz="1200">
                  <a:solidFill>
                    <a:srgbClr val="7F7F7F"/>
                  </a:solidFill>
                </a:rPr>
                <a:t>el cierre </a:t>
              </a:r>
              <a:endParaRPr lang="es-ES"/>
            </a:p>
          </p:txBody>
        </p:sp>
      </p:grpSp>
      <p:grpSp>
        <p:nvGrpSpPr>
          <p:cNvPr id="34" name="Group 21"/>
          <p:cNvGrpSpPr>
            <a:grpSpLocks/>
          </p:cNvGrpSpPr>
          <p:nvPr/>
        </p:nvGrpSpPr>
        <p:grpSpPr bwMode="auto">
          <a:xfrm>
            <a:off x="6724379" y="1003627"/>
            <a:ext cx="3422425" cy="3904922"/>
            <a:chOff x="-2029817" y="-221391"/>
            <a:chExt cx="3421422" cy="3905736"/>
          </a:xfrm>
        </p:grpSpPr>
        <p:sp>
          <p:nvSpPr>
            <p:cNvPr id="35" name="AutoShape 22"/>
            <p:cNvSpPr>
              <a:spLocks/>
            </p:cNvSpPr>
            <p:nvPr/>
          </p:nvSpPr>
          <p:spPr bwMode="auto">
            <a:xfrm>
              <a:off x="-2029817" y="-221391"/>
              <a:ext cx="1694953" cy="3850491"/>
            </a:xfrm>
            <a:custGeom>
              <a:avLst/>
              <a:gdLst>
                <a:gd name="T0" fmla="*/ 66501559 w 21600"/>
                <a:gd name="T1" fmla="*/ 343201037 h 21600"/>
                <a:gd name="T2" fmla="*/ 66501559 w 21600"/>
                <a:gd name="T3" fmla="*/ 343201037 h 21600"/>
                <a:gd name="T4" fmla="*/ 66501559 w 21600"/>
                <a:gd name="T5" fmla="*/ 343201037 h 21600"/>
                <a:gd name="T6" fmla="*/ 66501559 w 21600"/>
                <a:gd name="T7" fmla="*/ 34320103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gradFill rotWithShape="0">
              <a:gsLst>
                <a:gs pos="0">
                  <a:srgbClr val="E6E6E6"/>
                </a:gs>
                <a:gs pos="100000">
                  <a:srgbClr val="808080">
                    <a:alpha val="0"/>
                  </a:srgbClr>
                </a:gs>
              </a:gsLst>
              <a:lin ang="5400000"/>
            </a:gradFill>
            <a:ln w="12700" cap="flat" cmpd="sng">
              <a:noFill/>
              <a:prstDash val="solid"/>
              <a:miter lim="0"/>
              <a:headEnd/>
              <a:tailEnd/>
            </a:ln>
          </p:spPr>
          <p:txBody>
            <a:bodyPr lIns="0" tIns="0" rIns="0" bIns="0" anchor="ctr"/>
            <a:lstStyle/>
            <a:p>
              <a:endParaRPr lang="es-ES"/>
            </a:p>
          </p:txBody>
        </p:sp>
        <p:sp>
          <p:nvSpPr>
            <p:cNvPr id="36" name="AutoShape 23"/>
            <p:cNvSpPr>
              <a:spLocks/>
            </p:cNvSpPr>
            <p:nvPr/>
          </p:nvSpPr>
          <p:spPr bwMode="auto">
            <a:xfrm>
              <a:off x="83060" y="2988384"/>
              <a:ext cx="1308545" cy="695961"/>
            </a:xfrm>
            <a:custGeom>
              <a:avLst/>
              <a:gdLst>
                <a:gd name="T0" fmla="*/ 39636373 w 21600"/>
                <a:gd name="T1" fmla="*/ 11212093 h 21600"/>
                <a:gd name="T2" fmla="*/ 39636373 w 21600"/>
                <a:gd name="T3" fmla="*/ 11212093 h 21600"/>
                <a:gd name="T4" fmla="*/ 39636373 w 21600"/>
                <a:gd name="T5" fmla="*/ 11212093 h 21600"/>
                <a:gd name="T6" fmla="*/ 39636373 w 21600"/>
                <a:gd name="T7" fmla="*/ 1121209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pPr algn="ctr">
                <a:lnSpc>
                  <a:spcPct val="90000"/>
                </a:lnSpc>
              </a:pPr>
              <a:r>
                <a:rPr lang="en-US" sz="1400" dirty="0"/>
                <a:t>PLANNING</a:t>
              </a:r>
            </a:p>
            <a:p>
              <a:pPr algn="ctr">
                <a:lnSpc>
                  <a:spcPct val="90000"/>
                </a:lnSpc>
              </a:pPr>
              <a:r>
                <a:rPr lang="en-US" sz="1400" dirty="0"/>
                <a:t>DETAILED</a:t>
              </a:r>
            </a:p>
            <a:p>
              <a:pPr algn="ctr">
                <a:lnSpc>
                  <a:spcPct val="90000"/>
                </a:lnSpc>
              </a:pPr>
              <a:r>
                <a:rPr lang="en-US" sz="1400" dirty="0"/>
                <a:t>OF THE CLOSURE</a:t>
              </a:r>
              <a:endParaRPr lang="es-ES" dirty="0"/>
            </a:p>
          </p:txBody>
        </p:sp>
      </p:grpSp>
      <p:grpSp>
        <p:nvGrpSpPr>
          <p:cNvPr id="37" name="Group 24"/>
          <p:cNvGrpSpPr>
            <a:grpSpLocks/>
          </p:cNvGrpSpPr>
          <p:nvPr/>
        </p:nvGrpSpPr>
        <p:grpSpPr bwMode="auto">
          <a:xfrm>
            <a:off x="6736815" y="999837"/>
            <a:ext cx="1693863" cy="3849687"/>
            <a:chOff x="0" y="-1"/>
            <a:chExt cx="1694953" cy="3850491"/>
          </a:xfrm>
        </p:grpSpPr>
        <p:sp>
          <p:nvSpPr>
            <p:cNvPr id="38" name="AutoShape 25"/>
            <p:cNvSpPr>
              <a:spLocks/>
            </p:cNvSpPr>
            <p:nvPr/>
          </p:nvSpPr>
          <p:spPr bwMode="auto">
            <a:xfrm>
              <a:off x="0" y="-1"/>
              <a:ext cx="1694953" cy="3850491"/>
            </a:xfrm>
            <a:custGeom>
              <a:avLst/>
              <a:gdLst>
                <a:gd name="T0" fmla="*/ 66501559 w 21600"/>
                <a:gd name="T1" fmla="*/ 343201037 h 21600"/>
                <a:gd name="T2" fmla="*/ 66501559 w 21600"/>
                <a:gd name="T3" fmla="*/ 343201037 h 21600"/>
                <a:gd name="T4" fmla="*/ 66501559 w 21600"/>
                <a:gd name="T5" fmla="*/ 343201037 h 21600"/>
                <a:gd name="T6" fmla="*/ 66501559 w 21600"/>
                <a:gd name="T7" fmla="*/ 34320103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gradFill rotWithShape="0">
              <a:gsLst>
                <a:gs pos="0">
                  <a:srgbClr val="9CC646">
                    <a:alpha val="0"/>
                  </a:srgbClr>
                </a:gs>
                <a:gs pos="100000">
                  <a:srgbClr val="E6E6E6"/>
                </a:gs>
              </a:gsLst>
              <a:lin ang="5400000"/>
            </a:gradFill>
            <a:ln w="12700" cap="flat" cmpd="sng">
              <a:noFill/>
              <a:prstDash val="solid"/>
              <a:miter lim="0"/>
              <a:headEnd/>
              <a:tailEnd/>
            </a:ln>
          </p:spPr>
          <p:txBody>
            <a:bodyPr lIns="0" tIns="0" rIns="0" bIns="0" anchor="ctr"/>
            <a:lstStyle/>
            <a:p>
              <a:endParaRPr lang="es-ES"/>
            </a:p>
          </p:txBody>
        </p:sp>
        <p:sp>
          <p:nvSpPr>
            <p:cNvPr id="39" name="AutoShape 26"/>
            <p:cNvSpPr>
              <a:spLocks/>
            </p:cNvSpPr>
            <p:nvPr/>
          </p:nvSpPr>
          <p:spPr bwMode="auto">
            <a:xfrm>
              <a:off x="226080" y="268503"/>
              <a:ext cx="1308545" cy="695961"/>
            </a:xfrm>
            <a:custGeom>
              <a:avLst/>
              <a:gdLst>
                <a:gd name="T0" fmla="*/ 39636373 w 21600"/>
                <a:gd name="T1" fmla="*/ 11212093 h 21600"/>
                <a:gd name="T2" fmla="*/ 39636373 w 21600"/>
                <a:gd name="T3" fmla="*/ 11212093 h 21600"/>
                <a:gd name="T4" fmla="*/ 39636373 w 21600"/>
                <a:gd name="T5" fmla="*/ 11212093 h 21600"/>
                <a:gd name="T6" fmla="*/ 39636373 w 21600"/>
                <a:gd name="T7" fmla="*/ 1121209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pPr algn="ctr">
                <a:lnSpc>
                  <a:spcPct val="90000"/>
                </a:lnSpc>
              </a:pPr>
              <a:r>
                <a:rPr lang="en-US" sz="1400" dirty="0"/>
                <a:t>PLANNING</a:t>
              </a:r>
            </a:p>
            <a:p>
              <a:pPr algn="ctr">
                <a:lnSpc>
                  <a:spcPct val="90000"/>
                </a:lnSpc>
              </a:pPr>
              <a:r>
                <a:rPr lang="en-US" sz="1400" dirty="0"/>
                <a:t>CONCEPTUAL</a:t>
              </a:r>
            </a:p>
            <a:p>
              <a:pPr algn="ctr">
                <a:lnSpc>
                  <a:spcPct val="90000"/>
                </a:lnSpc>
              </a:pPr>
              <a:r>
                <a:rPr lang="en-US" sz="1400" dirty="0"/>
                <a:t>OF THE CLOSURE</a:t>
              </a:r>
              <a:endParaRPr lang="es-ES" dirty="0"/>
            </a:p>
          </p:txBody>
        </p:sp>
      </p:grpSp>
      <p:grpSp>
        <p:nvGrpSpPr>
          <p:cNvPr id="40" name="Group 27"/>
          <p:cNvGrpSpPr>
            <a:grpSpLocks/>
          </p:cNvGrpSpPr>
          <p:nvPr/>
        </p:nvGrpSpPr>
        <p:grpSpPr bwMode="auto">
          <a:xfrm>
            <a:off x="6470650" y="957263"/>
            <a:ext cx="231775" cy="5184775"/>
            <a:chOff x="-1" y="0"/>
            <a:chExt cx="231142" cy="5184577"/>
          </a:xfrm>
        </p:grpSpPr>
        <p:sp>
          <p:nvSpPr>
            <p:cNvPr id="41" name="AutoShape 28"/>
            <p:cNvSpPr>
              <a:spLocks/>
            </p:cNvSpPr>
            <p:nvPr/>
          </p:nvSpPr>
          <p:spPr bwMode="auto">
            <a:xfrm>
              <a:off x="22547" y="0"/>
              <a:ext cx="199400" cy="5184577"/>
            </a:xfrm>
            <a:custGeom>
              <a:avLst/>
              <a:gdLst>
                <a:gd name="T0" fmla="*/ 920379 w 21600"/>
                <a:gd name="T1" fmla="*/ 622218608 h 21600"/>
                <a:gd name="T2" fmla="*/ 920379 w 21600"/>
                <a:gd name="T3" fmla="*/ 622218608 h 21600"/>
                <a:gd name="T4" fmla="*/ 920379 w 21600"/>
                <a:gd name="T5" fmla="*/ 622218608 h 21600"/>
                <a:gd name="T6" fmla="*/ 920379 w 21600"/>
                <a:gd name="T7" fmla="*/ 62221860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gradFill rotWithShape="0">
              <a:gsLst>
                <a:gs pos="0">
                  <a:srgbClr val="7B57A8"/>
                </a:gs>
                <a:gs pos="100000">
                  <a:srgbClr val="E6E6E6"/>
                </a:gs>
              </a:gsLst>
              <a:lin ang="0"/>
            </a:gradFill>
            <a:ln w="12700" cap="flat" cmpd="sng">
              <a:noFill/>
              <a:prstDash val="solid"/>
              <a:miter lim="0"/>
              <a:headEnd/>
              <a:tailEnd/>
            </a:ln>
          </p:spPr>
          <p:txBody>
            <a:bodyPr lIns="0" tIns="0" rIns="0" bIns="0" anchor="ctr"/>
            <a:lstStyle/>
            <a:p>
              <a:endParaRPr lang="es-ES"/>
            </a:p>
          </p:txBody>
        </p:sp>
        <p:sp>
          <p:nvSpPr>
            <p:cNvPr id="42" name="AutoShape 29"/>
            <p:cNvSpPr>
              <a:spLocks/>
            </p:cNvSpPr>
            <p:nvPr/>
          </p:nvSpPr>
          <p:spPr bwMode="auto">
            <a:xfrm rot="-5400000">
              <a:off x="-570341" y="2545107"/>
              <a:ext cx="1371822" cy="231140"/>
            </a:xfrm>
            <a:custGeom>
              <a:avLst/>
              <a:gdLst>
                <a:gd name="T0" fmla="*/ 43562398 w 21600"/>
                <a:gd name="T1" fmla="*/ 1236706 h 21600"/>
                <a:gd name="T2" fmla="*/ 43562398 w 21600"/>
                <a:gd name="T3" fmla="*/ 1236706 h 21600"/>
                <a:gd name="T4" fmla="*/ 43562398 w 21600"/>
                <a:gd name="T5" fmla="*/ 1236706 h 21600"/>
                <a:gd name="T6" fmla="*/ 43562398 w 21600"/>
                <a:gd name="T7" fmla="*/ 123670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r>
                <a:rPr lang="en-US" sz="900" dirty="0"/>
                <a:t>Life cycle of the mine</a:t>
              </a:r>
              <a:endParaRPr lang="es-ES" dirty="0"/>
            </a:p>
          </p:txBody>
        </p:sp>
      </p:grpSp>
      <p:grpSp>
        <p:nvGrpSpPr>
          <p:cNvPr id="43" name="Group 30"/>
          <p:cNvGrpSpPr>
            <a:grpSpLocks/>
          </p:cNvGrpSpPr>
          <p:nvPr/>
        </p:nvGrpSpPr>
        <p:grpSpPr bwMode="auto">
          <a:xfrm>
            <a:off x="6740525" y="4860925"/>
            <a:ext cx="1695450" cy="427038"/>
            <a:chOff x="0" y="0"/>
            <a:chExt cx="1694953" cy="425888"/>
          </a:xfrm>
        </p:grpSpPr>
        <p:sp>
          <p:nvSpPr>
            <p:cNvPr id="44" name="AutoShape 31"/>
            <p:cNvSpPr>
              <a:spLocks/>
            </p:cNvSpPr>
            <p:nvPr/>
          </p:nvSpPr>
          <p:spPr bwMode="auto">
            <a:xfrm>
              <a:off x="0" y="0"/>
              <a:ext cx="1694953" cy="396125"/>
            </a:xfrm>
            <a:custGeom>
              <a:avLst/>
              <a:gdLst>
                <a:gd name="T0" fmla="*/ 66501559 w 21600"/>
                <a:gd name="T1" fmla="*/ 3632301 h 21600"/>
                <a:gd name="T2" fmla="*/ 66501559 w 21600"/>
                <a:gd name="T3" fmla="*/ 3632301 h 21600"/>
                <a:gd name="T4" fmla="*/ 66501559 w 21600"/>
                <a:gd name="T5" fmla="*/ 3632301 h 21600"/>
                <a:gd name="T6" fmla="*/ 66501559 w 21600"/>
                <a:gd name="T7" fmla="*/ 363230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gradFill rotWithShape="0">
              <a:gsLst>
                <a:gs pos="0">
                  <a:srgbClr val="FF9035"/>
                </a:gs>
                <a:gs pos="100000">
                  <a:srgbClr val="E6E6E6"/>
                </a:gs>
              </a:gsLst>
              <a:lin ang="5400000"/>
            </a:gradFill>
            <a:ln w="12700" cap="flat" cmpd="sng">
              <a:noFill/>
              <a:prstDash val="solid"/>
              <a:miter lim="0"/>
              <a:headEnd/>
              <a:tailEnd/>
            </a:ln>
          </p:spPr>
          <p:txBody>
            <a:bodyPr lIns="0" tIns="0" rIns="0" bIns="0" anchor="ctr"/>
            <a:lstStyle/>
            <a:p>
              <a:endParaRPr lang="es-ES"/>
            </a:p>
          </p:txBody>
        </p:sp>
        <p:sp>
          <p:nvSpPr>
            <p:cNvPr id="45" name="AutoShape 32"/>
            <p:cNvSpPr>
              <a:spLocks/>
            </p:cNvSpPr>
            <p:nvPr/>
          </p:nvSpPr>
          <p:spPr bwMode="auto">
            <a:xfrm>
              <a:off x="304571" y="14406"/>
              <a:ext cx="1155314" cy="411482"/>
            </a:xfrm>
            <a:custGeom>
              <a:avLst/>
              <a:gdLst>
                <a:gd name="T0" fmla="*/ 30897001 w 21600"/>
                <a:gd name="T1" fmla="*/ 3919385 h 21600"/>
                <a:gd name="T2" fmla="*/ 30897001 w 21600"/>
                <a:gd name="T3" fmla="*/ 3919385 h 21600"/>
                <a:gd name="T4" fmla="*/ 30897001 w 21600"/>
                <a:gd name="T5" fmla="*/ 3919385 h 21600"/>
                <a:gd name="T6" fmla="*/ 30897001 w 21600"/>
                <a:gd name="T7" fmla="*/ 391938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pPr algn="ctr">
                <a:lnSpc>
                  <a:spcPct val="80000"/>
                </a:lnSpc>
              </a:pPr>
              <a:r>
                <a:rPr lang="es-ES" sz="1200" dirty="0" err="1"/>
                <a:t>Transition</a:t>
              </a:r>
              <a:r>
                <a:rPr lang="es-ES" sz="1200" dirty="0"/>
                <a:t> </a:t>
              </a:r>
              <a:r>
                <a:rPr lang="es-ES" sz="1200" dirty="0" err="1"/>
                <a:t>to</a:t>
              </a:r>
              <a:endParaRPr lang="es-ES" sz="1200" dirty="0"/>
            </a:p>
            <a:p>
              <a:pPr algn="ctr">
                <a:lnSpc>
                  <a:spcPct val="80000"/>
                </a:lnSpc>
              </a:pPr>
              <a:r>
                <a:rPr lang="es-ES" sz="1200" dirty="0" err="1"/>
                <a:t>The</a:t>
              </a:r>
              <a:r>
                <a:rPr lang="es-ES" sz="1200" dirty="0"/>
                <a:t> </a:t>
              </a:r>
              <a:r>
                <a:rPr lang="es-ES" sz="1200" dirty="0" err="1"/>
                <a:t>closure</a:t>
              </a:r>
              <a:r>
                <a:rPr lang="es-ES" sz="1200" dirty="0"/>
                <a:t> </a:t>
              </a:r>
              <a:endParaRPr lang="es-ES" dirty="0"/>
            </a:p>
          </p:txBody>
        </p:sp>
      </p:grpSp>
      <p:grpSp>
        <p:nvGrpSpPr>
          <p:cNvPr id="46" name="Group 33"/>
          <p:cNvGrpSpPr>
            <a:grpSpLocks/>
          </p:cNvGrpSpPr>
          <p:nvPr/>
        </p:nvGrpSpPr>
        <p:grpSpPr bwMode="auto">
          <a:xfrm>
            <a:off x="8170863" y="957263"/>
            <a:ext cx="644525" cy="5184775"/>
            <a:chOff x="0" y="0"/>
            <a:chExt cx="644174" cy="5184577"/>
          </a:xfrm>
        </p:grpSpPr>
        <p:grpSp>
          <p:nvGrpSpPr>
            <p:cNvPr id="47" name="Group 34"/>
            <p:cNvGrpSpPr>
              <a:grpSpLocks/>
            </p:cNvGrpSpPr>
            <p:nvPr/>
          </p:nvGrpSpPr>
          <p:grpSpPr bwMode="auto">
            <a:xfrm>
              <a:off x="0" y="0"/>
              <a:ext cx="644174" cy="5184577"/>
              <a:chOff x="-1" y="0"/>
              <a:chExt cx="644175" cy="5184577"/>
            </a:xfrm>
          </p:grpSpPr>
          <p:sp>
            <p:nvSpPr>
              <p:cNvPr id="49" name="AutoShape 35"/>
              <p:cNvSpPr>
                <a:spLocks/>
              </p:cNvSpPr>
              <p:nvPr/>
            </p:nvSpPr>
            <p:spPr bwMode="auto">
              <a:xfrm>
                <a:off x="311844" y="0"/>
                <a:ext cx="332330" cy="5184577"/>
              </a:xfrm>
              <a:custGeom>
                <a:avLst/>
                <a:gdLst>
                  <a:gd name="T0" fmla="*/ 2556556 w 21600"/>
                  <a:gd name="T1" fmla="*/ 622218608 h 21600"/>
                  <a:gd name="T2" fmla="*/ 2556556 w 21600"/>
                  <a:gd name="T3" fmla="*/ 622218608 h 21600"/>
                  <a:gd name="T4" fmla="*/ 2556556 w 21600"/>
                  <a:gd name="T5" fmla="*/ 622218608 h 21600"/>
                  <a:gd name="T6" fmla="*/ 2556556 w 21600"/>
                  <a:gd name="T7" fmla="*/ 62221860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gradFill rotWithShape="0">
                <a:gsLst>
                  <a:gs pos="0">
                    <a:srgbClr val="E6E6E6"/>
                  </a:gs>
                  <a:gs pos="100000">
                    <a:srgbClr val="54A9B1"/>
                  </a:gs>
                </a:gsLst>
                <a:lin ang="0"/>
              </a:gradFill>
              <a:ln w="12700" cap="flat" cmpd="sng">
                <a:noFill/>
                <a:prstDash val="solid"/>
                <a:miter lim="0"/>
                <a:headEnd/>
                <a:tailEnd/>
              </a:ln>
            </p:spPr>
            <p:txBody>
              <a:bodyPr lIns="0" tIns="0" rIns="0" bIns="0" anchor="ctr"/>
              <a:lstStyle/>
              <a:p>
                <a:endParaRPr lang="es-ES"/>
              </a:p>
            </p:txBody>
          </p:sp>
          <p:grpSp>
            <p:nvGrpSpPr>
              <p:cNvPr id="50" name="Group 36"/>
              <p:cNvGrpSpPr>
                <a:grpSpLocks/>
              </p:cNvGrpSpPr>
              <p:nvPr/>
            </p:nvGrpSpPr>
            <p:grpSpPr bwMode="auto">
              <a:xfrm>
                <a:off x="-1" y="792087"/>
                <a:ext cx="574432" cy="3470989"/>
                <a:chOff x="0" y="0"/>
                <a:chExt cx="574431" cy="3470989"/>
              </a:xfrm>
            </p:grpSpPr>
            <p:pic>
              <p:nvPicPr>
                <p:cNvPr id="51" name="Picture 37" descr="image2.png"/>
                <p:cNvPicPr>
                  <a:picLocks noChangeAspect="1"/>
                </p:cNvPicPr>
                <p:nvPr/>
              </p:nvPicPr>
              <p:blipFill>
                <a:blip r:embed="rId2" cstate="print"/>
                <a:srcRect/>
                <a:stretch>
                  <a:fillRect/>
                </a:stretch>
              </p:blipFill>
              <p:spPr bwMode="auto">
                <a:xfrm>
                  <a:off x="0" y="0"/>
                  <a:ext cx="574431" cy="254001"/>
                </a:xfrm>
                <a:prstGeom prst="rect">
                  <a:avLst/>
                </a:prstGeom>
                <a:noFill/>
                <a:ln w="12700">
                  <a:noFill/>
                  <a:miter lim="0"/>
                  <a:headEnd/>
                  <a:tailEnd/>
                </a:ln>
              </p:spPr>
            </p:pic>
            <p:pic>
              <p:nvPicPr>
                <p:cNvPr id="52" name="Picture 38" descr="image2.png"/>
                <p:cNvPicPr>
                  <a:picLocks noChangeAspect="1"/>
                </p:cNvPicPr>
                <p:nvPr/>
              </p:nvPicPr>
              <p:blipFill>
                <a:blip r:embed="rId2" cstate="print"/>
                <a:srcRect/>
                <a:stretch>
                  <a:fillRect/>
                </a:stretch>
              </p:blipFill>
              <p:spPr bwMode="auto">
                <a:xfrm>
                  <a:off x="0" y="324128"/>
                  <a:ext cx="574431" cy="254001"/>
                </a:xfrm>
                <a:prstGeom prst="rect">
                  <a:avLst/>
                </a:prstGeom>
                <a:noFill/>
                <a:ln w="12700">
                  <a:noFill/>
                  <a:miter lim="0"/>
                  <a:headEnd/>
                  <a:tailEnd/>
                </a:ln>
              </p:spPr>
            </p:pic>
            <p:pic>
              <p:nvPicPr>
                <p:cNvPr id="53" name="Picture 39" descr="image2.png"/>
                <p:cNvPicPr>
                  <a:picLocks noChangeAspect="1"/>
                </p:cNvPicPr>
                <p:nvPr/>
              </p:nvPicPr>
              <p:blipFill>
                <a:blip r:embed="rId2" cstate="print"/>
                <a:srcRect/>
                <a:stretch>
                  <a:fillRect/>
                </a:stretch>
              </p:blipFill>
              <p:spPr bwMode="auto">
                <a:xfrm>
                  <a:off x="0" y="878700"/>
                  <a:ext cx="574431" cy="254001"/>
                </a:xfrm>
                <a:prstGeom prst="rect">
                  <a:avLst/>
                </a:prstGeom>
                <a:noFill/>
                <a:ln w="12700">
                  <a:noFill/>
                  <a:miter lim="0"/>
                  <a:headEnd/>
                  <a:tailEnd/>
                </a:ln>
              </p:spPr>
            </p:pic>
            <p:pic>
              <p:nvPicPr>
                <p:cNvPr id="54" name="Picture 40" descr="image2.png"/>
                <p:cNvPicPr>
                  <a:picLocks noChangeAspect="1"/>
                </p:cNvPicPr>
                <p:nvPr/>
              </p:nvPicPr>
              <p:blipFill>
                <a:blip r:embed="rId2" cstate="print"/>
                <a:srcRect/>
                <a:stretch>
                  <a:fillRect/>
                </a:stretch>
              </p:blipFill>
              <p:spPr bwMode="auto">
                <a:xfrm>
                  <a:off x="0" y="2750908"/>
                  <a:ext cx="574431" cy="254001"/>
                </a:xfrm>
                <a:prstGeom prst="rect">
                  <a:avLst/>
                </a:prstGeom>
                <a:noFill/>
                <a:ln w="12700">
                  <a:noFill/>
                  <a:miter lim="0"/>
                  <a:headEnd/>
                  <a:tailEnd/>
                </a:ln>
              </p:spPr>
            </p:pic>
            <p:pic>
              <p:nvPicPr>
                <p:cNvPr id="55" name="Picture 41" descr="image2.png"/>
                <p:cNvPicPr>
                  <a:picLocks noChangeAspect="1"/>
                </p:cNvPicPr>
                <p:nvPr/>
              </p:nvPicPr>
              <p:blipFill>
                <a:blip r:embed="rId2" cstate="print"/>
                <a:srcRect/>
                <a:stretch>
                  <a:fillRect/>
                </a:stretch>
              </p:blipFill>
              <p:spPr bwMode="auto">
                <a:xfrm>
                  <a:off x="0" y="3216988"/>
                  <a:ext cx="574431" cy="254001"/>
                </a:xfrm>
                <a:prstGeom prst="rect">
                  <a:avLst/>
                </a:prstGeom>
                <a:noFill/>
                <a:ln w="12700">
                  <a:noFill/>
                  <a:miter lim="0"/>
                  <a:headEnd/>
                  <a:tailEnd/>
                </a:ln>
              </p:spPr>
            </p:pic>
          </p:grpSp>
        </p:grpSp>
        <p:sp>
          <p:nvSpPr>
            <p:cNvPr id="48" name="AutoShape 42"/>
            <p:cNvSpPr>
              <a:spLocks/>
            </p:cNvSpPr>
            <p:nvPr/>
          </p:nvSpPr>
          <p:spPr bwMode="auto">
            <a:xfrm rot="-5400000">
              <a:off x="-294794" y="2638045"/>
              <a:ext cx="1556443" cy="231141"/>
            </a:xfrm>
            <a:custGeom>
              <a:avLst/>
              <a:gdLst>
                <a:gd name="T0" fmla="*/ 56076768 w 21600"/>
                <a:gd name="T1" fmla="*/ 1236722 h 21600"/>
                <a:gd name="T2" fmla="*/ 56076768 w 21600"/>
                <a:gd name="T3" fmla="*/ 1236722 h 21600"/>
                <a:gd name="T4" fmla="*/ 56076768 w 21600"/>
                <a:gd name="T5" fmla="*/ 1236722 h 21600"/>
                <a:gd name="T6" fmla="*/ 56076768 w 21600"/>
                <a:gd name="T7" fmla="*/ 123672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r>
                <a:rPr lang="es-ES" sz="900" dirty="0" err="1"/>
                <a:t>Contribution</a:t>
              </a:r>
              <a:r>
                <a:rPr lang="es-ES" sz="900" dirty="0"/>
                <a:t> of </a:t>
              </a:r>
              <a:r>
                <a:rPr lang="es-ES" sz="900" dirty="0" err="1"/>
                <a:t>stakeholders</a:t>
              </a:r>
              <a:endParaRPr lang="es-ES" dirty="0"/>
            </a:p>
          </p:txBody>
        </p:sp>
      </p:grpSp>
      <p:sp>
        <p:nvSpPr>
          <p:cNvPr id="56" name="AutoShape 44"/>
          <p:cNvSpPr>
            <a:spLocks/>
          </p:cNvSpPr>
          <p:nvPr/>
        </p:nvSpPr>
        <p:spPr bwMode="auto">
          <a:xfrm>
            <a:off x="5521936" y="836613"/>
            <a:ext cx="933450" cy="269875"/>
          </a:xfrm>
          <a:custGeom>
            <a:avLst/>
            <a:gdLst>
              <a:gd name="T0" fmla="*/ 20169651 w 21600"/>
              <a:gd name="T1" fmla="*/ 1685944 h 21600"/>
              <a:gd name="T2" fmla="*/ 20169651 w 21600"/>
              <a:gd name="T3" fmla="*/ 1685944 h 21600"/>
              <a:gd name="T4" fmla="*/ 20169651 w 21600"/>
              <a:gd name="T5" fmla="*/ 1685944 h 21600"/>
              <a:gd name="T6" fmla="*/ 20169651 w 21600"/>
              <a:gd name="T7" fmla="*/ 168594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pPr algn="r"/>
            <a:r>
              <a:rPr lang="es-ES" sz="1200" dirty="0" err="1" smtClean="0">
                <a:solidFill>
                  <a:srgbClr val="808080"/>
                </a:solidFill>
              </a:rPr>
              <a:t>Exploration</a:t>
            </a:r>
            <a:r>
              <a:rPr lang="es-ES" sz="1200" dirty="0" smtClean="0">
                <a:solidFill>
                  <a:srgbClr val="808080"/>
                </a:solidFill>
              </a:rPr>
              <a:t>   </a:t>
            </a:r>
            <a:endParaRPr lang="es-ES" dirty="0"/>
          </a:p>
        </p:txBody>
      </p:sp>
      <p:sp>
        <p:nvSpPr>
          <p:cNvPr id="57" name="AutoShape 45"/>
          <p:cNvSpPr>
            <a:spLocks/>
          </p:cNvSpPr>
          <p:nvPr/>
        </p:nvSpPr>
        <p:spPr bwMode="auto">
          <a:xfrm>
            <a:off x="4729163" y="1719263"/>
            <a:ext cx="1824037" cy="269875"/>
          </a:xfrm>
          <a:custGeom>
            <a:avLst/>
            <a:gdLst>
              <a:gd name="T0" fmla="*/ 77016542 w 21600"/>
              <a:gd name="T1" fmla="*/ 1685944 h 21600"/>
              <a:gd name="T2" fmla="*/ 77016542 w 21600"/>
              <a:gd name="T3" fmla="*/ 1685944 h 21600"/>
              <a:gd name="T4" fmla="*/ 77016542 w 21600"/>
              <a:gd name="T5" fmla="*/ 1685944 h 21600"/>
              <a:gd name="T6" fmla="*/ 77016542 w 21600"/>
              <a:gd name="T7" fmla="*/ 168594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w="12700">
            <a:noFill/>
            <a:miter lim="0"/>
            <a:headEnd/>
            <a:tailEnd/>
          </a:ln>
        </p:spPr>
        <p:txBody>
          <a:bodyPr lIns="45719" tIns="45719" rIns="45719" bIns="45719"/>
          <a:lstStyle/>
          <a:p>
            <a:pPr algn="r"/>
            <a:r>
              <a:rPr lang="es-ES" sz="1200" dirty="0">
                <a:solidFill>
                  <a:srgbClr val="808080"/>
                </a:solidFill>
              </a:rPr>
              <a:t>Pre-</a:t>
            </a:r>
            <a:r>
              <a:rPr lang="es-ES" sz="1200" dirty="0" err="1">
                <a:solidFill>
                  <a:srgbClr val="808080"/>
                </a:solidFill>
              </a:rPr>
              <a:t>feasibility</a:t>
            </a:r>
            <a:r>
              <a:rPr lang="es-ES" sz="1200" dirty="0">
                <a:solidFill>
                  <a:srgbClr val="808080"/>
                </a:solidFill>
              </a:rPr>
              <a:t> </a:t>
            </a:r>
            <a:r>
              <a:rPr lang="es-ES" sz="1200" dirty="0" err="1">
                <a:solidFill>
                  <a:srgbClr val="808080"/>
                </a:solidFill>
              </a:rPr>
              <a:t>study</a:t>
            </a:r>
            <a:r>
              <a:rPr lang="es-ES" sz="1200" dirty="0">
                <a:solidFill>
                  <a:srgbClr val="808080"/>
                </a:solidFill>
              </a:rPr>
              <a:t> -</a:t>
            </a:r>
            <a:endParaRPr lang="es-ES" sz="1200" dirty="0"/>
          </a:p>
        </p:txBody>
      </p:sp>
      <p:sp>
        <p:nvSpPr>
          <p:cNvPr id="58" name="AutoShape 46"/>
          <p:cNvSpPr>
            <a:spLocks/>
          </p:cNvSpPr>
          <p:nvPr/>
        </p:nvSpPr>
        <p:spPr bwMode="auto">
          <a:xfrm>
            <a:off x="4729163" y="2058988"/>
            <a:ext cx="1824037" cy="268287"/>
          </a:xfrm>
          <a:custGeom>
            <a:avLst/>
            <a:gdLst>
              <a:gd name="T0" fmla="*/ 77016542 w 21600"/>
              <a:gd name="T1" fmla="*/ 1666168 h 21600"/>
              <a:gd name="T2" fmla="*/ 77016542 w 21600"/>
              <a:gd name="T3" fmla="*/ 1666168 h 21600"/>
              <a:gd name="T4" fmla="*/ 77016542 w 21600"/>
              <a:gd name="T5" fmla="*/ 1666168 h 21600"/>
              <a:gd name="T6" fmla="*/ 77016542 w 21600"/>
              <a:gd name="T7" fmla="*/ 166616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w="12700">
            <a:noFill/>
            <a:miter lim="0"/>
            <a:headEnd/>
            <a:tailEnd/>
          </a:ln>
        </p:spPr>
        <p:txBody>
          <a:bodyPr lIns="45719" tIns="45719" rIns="45719" bIns="45719"/>
          <a:lstStyle/>
          <a:p>
            <a:pPr algn="r"/>
            <a:r>
              <a:rPr lang="es-ES" sz="1200" dirty="0">
                <a:solidFill>
                  <a:srgbClr val="808080"/>
                </a:solidFill>
              </a:rPr>
              <a:t>Pre-</a:t>
            </a:r>
            <a:r>
              <a:rPr lang="es-ES" sz="1200" dirty="0" err="1">
                <a:solidFill>
                  <a:srgbClr val="808080"/>
                </a:solidFill>
              </a:rPr>
              <a:t>feasibility</a:t>
            </a:r>
            <a:r>
              <a:rPr lang="es-ES" sz="1200" dirty="0">
                <a:solidFill>
                  <a:srgbClr val="808080"/>
                </a:solidFill>
              </a:rPr>
              <a:t> </a:t>
            </a:r>
            <a:r>
              <a:rPr lang="es-ES" sz="1200" dirty="0" err="1">
                <a:solidFill>
                  <a:srgbClr val="808080"/>
                </a:solidFill>
              </a:rPr>
              <a:t>study</a:t>
            </a:r>
            <a:r>
              <a:rPr lang="es-ES" sz="1200" dirty="0">
                <a:solidFill>
                  <a:srgbClr val="808080"/>
                </a:solidFill>
              </a:rPr>
              <a:t> -</a:t>
            </a:r>
            <a:endParaRPr lang="es-ES" dirty="0"/>
          </a:p>
        </p:txBody>
      </p:sp>
      <p:sp>
        <p:nvSpPr>
          <p:cNvPr id="59" name="AutoShape 47"/>
          <p:cNvSpPr>
            <a:spLocks/>
          </p:cNvSpPr>
          <p:nvPr/>
        </p:nvSpPr>
        <p:spPr bwMode="auto">
          <a:xfrm>
            <a:off x="5394325" y="2635250"/>
            <a:ext cx="1158875" cy="269875"/>
          </a:xfrm>
          <a:custGeom>
            <a:avLst/>
            <a:gdLst>
              <a:gd name="T0" fmla="*/ 31087788 w 21600"/>
              <a:gd name="T1" fmla="*/ 1685944 h 21600"/>
              <a:gd name="T2" fmla="*/ 31087788 w 21600"/>
              <a:gd name="T3" fmla="*/ 1685944 h 21600"/>
              <a:gd name="T4" fmla="*/ 31087788 w 21600"/>
              <a:gd name="T5" fmla="*/ 1685944 h 21600"/>
              <a:gd name="T6" fmla="*/ 31087788 w 21600"/>
              <a:gd name="T7" fmla="*/ 168594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pPr algn="r"/>
            <a:r>
              <a:rPr lang="es-ES" sz="1200" dirty="0" err="1" smtClean="0">
                <a:solidFill>
                  <a:srgbClr val="808080"/>
                </a:solidFill>
              </a:rPr>
              <a:t>Constructions</a:t>
            </a:r>
            <a:r>
              <a:rPr lang="es-ES" sz="1200" dirty="0" smtClean="0">
                <a:solidFill>
                  <a:srgbClr val="808080"/>
                </a:solidFill>
              </a:rPr>
              <a:t>- </a:t>
            </a:r>
            <a:endParaRPr lang="es-ES" dirty="0"/>
          </a:p>
        </p:txBody>
      </p:sp>
      <p:sp>
        <p:nvSpPr>
          <p:cNvPr id="60" name="AutoShape 48"/>
          <p:cNvSpPr>
            <a:spLocks/>
          </p:cNvSpPr>
          <p:nvPr/>
        </p:nvSpPr>
        <p:spPr bwMode="auto">
          <a:xfrm>
            <a:off x="5564188" y="2846388"/>
            <a:ext cx="989012" cy="269875"/>
          </a:xfrm>
          <a:custGeom>
            <a:avLst/>
            <a:gdLst>
              <a:gd name="T0" fmla="*/ 22642308 w 21600"/>
              <a:gd name="T1" fmla="*/ 1685944 h 21600"/>
              <a:gd name="T2" fmla="*/ 22642308 w 21600"/>
              <a:gd name="T3" fmla="*/ 1685944 h 21600"/>
              <a:gd name="T4" fmla="*/ 22642308 w 21600"/>
              <a:gd name="T5" fmla="*/ 1685944 h 21600"/>
              <a:gd name="T6" fmla="*/ 22642308 w 21600"/>
              <a:gd name="T7" fmla="*/ 168594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pPr algn="r"/>
            <a:r>
              <a:rPr lang="es-ES" sz="1200" dirty="0" err="1" smtClean="0">
                <a:solidFill>
                  <a:srgbClr val="808080"/>
                </a:solidFill>
              </a:rPr>
              <a:t>Operations</a:t>
            </a:r>
            <a:r>
              <a:rPr lang="es-ES" sz="1200" dirty="0" smtClean="0">
                <a:solidFill>
                  <a:srgbClr val="808080"/>
                </a:solidFill>
              </a:rPr>
              <a:t> -</a:t>
            </a:r>
            <a:endParaRPr lang="es-ES" dirty="0"/>
          </a:p>
        </p:txBody>
      </p:sp>
      <p:sp>
        <p:nvSpPr>
          <p:cNvPr id="61" name="AutoShape 49"/>
          <p:cNvSpPr>
            <a:spLocks/>
          </p:cNvSpPr>
          <p:nvPr/>
        </p:nvSpPr>
        <p:spPr bwMode="auto">
          <a:xfrm>
            <a:off x="5127625" y="4600575"/>
            <a:ext cx="1425575" cy="447675"/>
          </a:xfrm>
          <a:custGeom>
            <a:avLst/>
            <a:gdLst>
              <a:gd name="T0" fmla="*/ 47043183 w 21600"/>
              <a:gd name="T1" fmla="*/ 4639198 h 21600"/>
              <a:gd name="T2" fmla="*/ 47043183 w 21600"/>
              <a:gd name="T3" fmla="*/ 4639198 h 21600"/>
              <a:gd name="T4" fmla="*/ 47043183 w 21600"/>
              <a:gd name="T5" fmla="*/ 4639198 h 21600"/>
              <a:gd name="T6" fmla="*/ 47043183 w 21600"/>
              <a:gd name="T7" fmla="*/ 463919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pPr algn="r"/>
            <a:r>
              <a:rPr lang="es-ES" sz="1200" dirty="0" err="1">
                <a:solidFill>
                  <a:srgbClr val="808080"/>
                </a:solidFill>
              </a:rPr>
              <a:t>Dismantling</a:t>
            </a:r>
            <a:r>
              <a:rPr lang="es-ES" sz="1200" dirty="0">
                <a:solidFill>
                  <a:srgbClr val="808080"/>
                </a:solidFill>
              </a:rPr>
              <a:t>–</a:t>
            </a:r>
          </a:p>
        </p:txBody>
      </p:sp>
      <p:sp>
        <p:nvSpPr>
          <p:cNvPr id="62" name="AutoShape 50"/>
          <p:cNvSpPr>
            <a:spLocks/>
          </p:cNvSpPr>
          <p:nvPr/>
        </p:nvSpPr>
        <p:spPr bwMode="auto">
          <a:xfrm>
            <a:off x="5767388" y="5413375"/>
            <a:ext cx="785812" cy="269875"/>
          </a:xfrm>
          <a:custGeom>
            <a:avLst/>
            <a:gdLst>
              <a:gd name="T0" fmla="*/ 14294048 w 21600"/>
              <a:gd name="T1" fmla="*/ 1685944 h 21600"/>
              <a:gd name="T2" fmla="*/ 14294048 w 21600"/>
              <a:gd name="T3" fmla="*/ 1685944 h 21600"/>
              <a:gd name="T4" fmla="*/ 14294048 w 21600"/>
              <a:gd name="T5" fmla="*/ 1685944 h 21600"/>
              <a:gd name="T6" fmla="*/ 14294048 w 21600"/>
              <a:gd name="T7" fmla="*/ 168594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pPr algn="r"/>
            <a:r>
              <a:rPr lang="es-ES" sz="1200" dirty="0" smtClean="0">
                <a:solidFill>
                  <a:srgbClr val="808080"/>
                </a:solidFill>
              </a:rPr>
              <a:t>Post </a:t>
            </a:r>
            <a:r>
              <a:rPr lang="es-ES" sz="1200" dirty="0" err="1" smtClean="0">
                <a:solidFill>
                  <a:srgbClr val="808080"/>
                </a:solidFill>
              </a:rPr>
              <a:t>Closure</a:t>
            </a:r>
            <a:r>
              <a:rPr lang="es-ES" sz="1200" dirty="0" smtClean="0">
                <a:solidFill>
                  <a:srgbClr val="808080"/>
                </a:solidFill>
              </a:rPr>
              <a:t>–</a:t>
            </a:r>
            <a:endParaRPr lang="es-ES" dirty="0"/>
          </a:p>
        </p:txBody>
      </p:sp>
      <p:sp>
        <p:nvSpPr>
          <p:cNvPr id="63" name="AutoShape 51"/>
          <p:cNvSpPr>
            <a:spLocks/>
          </p:cNvSpPr>
          <p:nvPr/>
        </p:nvSpPr>
        <p:spPr bwMode="auto">
          <a:xfrm>
            <a:off x="5965825" y="5011738"/>
            <a:ext cx="587375" cy="269875"/>
          </a:xfrm>
          <a:custGeom>
            <a:avLst/>
            <a:gdLst>
              <a:gd name="T0" fmla="*/ 7986342 w 21600"/>
              <a:gd name="T1" fmla="*/ 1685944 h 21600"/>
              <a:gd name="T2" fmla="*/ 7986342 w 21600"/>
              <a:gd name="T3" fmla="*/ 1685944 h 21600"/>
              <a:gd name="T4" fmla="*/ 7986342 w 21600"/>
              <a:gd name="T5" fmla="*/ 1685944 h 21600"/>
              <a:gd name="T6" fmla="*/ 7986342 w 21600"/>
              <a:gd name="T7" fmla="*/ 168594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pPr algn="r"/>
            <a:r>
              <a:rPr lang="es-ES" sz="1200" dirty="0" err="1" smtClean="0">
                <a:solidFill>
                  <a:srgbClr val="808080"/>
                </a:solidFill>
              </a:rPr>
              <a:t>Closure</a:t>
            </a:r>
            <a:r>
              <a:rPr lang="es-ES" sz="1200" dirty="0" smtClean="0">
                <a:solidFill>
                  <a:srgbClr val="808080"/>
                </a:solidFill>
              </a:rPr>
              <a:t> –</a:t>
            </a:r>
            <a:endParaRPr lang="es-ES" dirty="0"/>
          </a:p>
        </p:txBody>
      </p:sp>
      <p:sp>
        <p:nvSpPr>
          <p:cNvPr id="64" name="AutoShape 52"/>
          <p:cNvSpPr>
            <a:spLocks/>
          </p:cNvSpPr>
          <p:nvPr/>
        </p:nvSpPr>
        <p:spPr bwMode="auto">
          <a:xfrm>
            <a:off x="4710113" y="5824538"/>
            <a:ext cx="1843087" cy="269875"/>
          </a:xfrm>
          <a:custGeom>
            <a:avLst/>
            <a:gdLst>
              <a:gd name="T0" fmla="*/ 78633643 w 21600"/>
              <a:gd name="T1" fmla="*/ 1685944 h 21600"/>
              <a:gd name="T2" fmla="*/ 78633643 w 21600"/>
              <a:gd name="T3" fmla="*/ 1685944 h 21600"/>
              <a:gd name="T4" fmla="*/ 78633643 w 21600"/>
              <a:gd name="T5" fmla="*/ 1685944 h 21600"/>
              <a:gd name="T6" fmla="*/ 78633643 w 21600"/>
              <a:gd name="T7" fmla="*/ 168594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w="12700">
            <a:noFill/>
            <a:miter lim="0"/>
            <a:headEnd/>
            <a:tailEnd/>
          </a:ln>
        </p:spPr>
        <p:txBody>
          <a:bodyPr lIns="45719" tIns="45719" rIns="45719" bIns="45719"/>
          <a:lstStyle/>
          <a:p>
            <a:pPr algn="r"/>
            <a:r>
              <a:rPr lang="es-ES" sz="1200" dirty="0" err="1">
                <a:solidFill>
                  <a:srgbClr val="808080"/>
                </a:solidFill>
              </a:rPr>
              <a:t>Abandonment</a:t>
            </a:r>
            <a:r>
              <a:rPr lang="es-ES" sz="1200" dirty="0">
                <a:solidFill>
                  <a:srgbClr val="808080"/>
                </a:solidFill>
              </a:rPr>
              <a:t> of </a:t>
            </a:r>
            <a:r>
              <a:rPr lang="es-ES" sz="1200" dirty="0" err="1">
                <a:solidFill>
                  <a:srgbClr val="808080"/>
                </a:solidFill>
              </a:rPr>
              <a:t>the</a:t>
            </a:r>
            <a:r>
              <a:rPr lang="es-ES" sz="1200" dirty="0">
                <a:solidFill>
                  <a:srgbClr val="808080"/>
                </a:solidFill>
              </a:rPr>
              <a:t> </a:t>
            </a:r>
            <a:r>
              <a:rPr lang="es-ES" sz="1200" dirty="0" err="1">
                <a:solidFill>
                  <a:srgbClr val="808080"/>
                </a:solidFill>
              </a:rPr>
              <a:t>concession</a:t>
            </a:r>
            <a:r>
              <a:rPr lang="es-ES" sz="1200" dirty="0">
                <a:solidFill>
                  <a:srgbClr val="808080"/>
                </a:solidFill>
              </a:rPr>
              <a:t> –</a:t>
            </a:r>
            <a:endParaRPr lang="es-ES" dirty="0"/>
          </a:p>
        </p:txBody>
      </p:sp>
      <p:sp>
        <p:nvSpPr>
          <p:cNvPr id="65" name="88 CuadroTexto"/>
          <p:cNvSpPr txBox="1">
            <a:spLocks noChangeArrowheads="1"/>
          </p:cNvSpPr>
          <p:nvPr/>
        </p:nvSpPr>
        <p:spPr bwMode="auto">
          <a:xfrm>
            <a:off x="602989" y="2019507"/>
            <a:ext cx="3456384" cy="3370346"/>
          </a:xfrm>
          <a:prstGeom prst="rect">
            <a:avLst/>
          </a:prstGeom>
          <a:noFill/>
          <a:ln w="9525">
            <a:noFill/>
            <a:miter lim="800000"/>
            <a:headEnd/>
            <a:tailEnd/>
          </a:ln>
        </p:spPr>
        <p:txBody>
          <a:bodyPr wrap="square">
            <a:spAutoFit/>
          </a:bodyPr>
          <a:lstStyle/>
          <a:p>
            <a:pPr algn="just">
              <a:lnSpc>
                <a:spcPct val="130000"/>
              </a:lnSpc>
            </a:pPr>
            <a:r>
              <a:rPr lang="en-US" sz="1100" dirty="0">
                <a:solidFill>
                  <a:schemeClr val="tx1">
                    <a:lumMod val="65000"/>
                    <a:lumOff val="35000"/>
                  </a:schemeClr>
                </a:solidFill>
                <a:latin typeface="Arial"/>
                <a:cs typeface="Arial"/>
              </a:rPr>
              <a:t>Challenges related to the physical closure of a mine have been replaced by challenges associated with the nature and acceptance of closure results and the ability to 'work' processes to achieve acceptable results by integrating closure considerations with Day-to-day business practices. The physical activities necessary to reach the closure are relatively simple. The biggest challenges are posed by the alignment, definition, implementation, review and adjustments of the closure plan to provide a sustainable exit strategy. However, by carefully applying thought and commitment around this process, obtaining mutually beneficial closure outcomes could become a less disproportionate task for mine operations.</a:t>
            </a:r>
            <a:endParaRPr lang="es-ES" sz="1100" dirty="0">
              <a:solidFill>
                <a:schemeClr val="tx1">
                  <a:lumMod val="65000"/>
                  <a:lumOff val="35000"/>
                </a:schemeClr>
              </a:solidFill>
              <a:latin typeface="Arial"/>
              <a:cs typeface="Arial"/>
            </a:endParaRPr>
          </a:p>
        </p:txBody>
      </p:sp>
      <p:cxnSp>
        <p:nvCxnSpPr>
          <p:cNvPr id="67" name="Conector recto 2"/>
          <p:cNvCxnSpPr>
            <a:cxnSpLocks noChangeShapeType="1"/>
          </p:cNvCxnSpPr>
          <p:nvPr/>
        </p:nvCxnSpPr>
        <p:spPr bwMode="auto">
          <a:xfrm>
            <a:off x="4356100" y="981075"/>
            <a:ext cx="0" cy="5184775"/>
          </a:xfrm>
          <a:prstGeom prst="line">
            <a:avLst/>
          </a:prstGeom>
          <a:noFill/>
          <a:ln w="19050">
            <a:solidFill>
              <a:srgbClr val="999C92"/>
            </a:solidFill>
            <a:prstDash val="dash"/>
            <a:round/>
            <a:headEnd/>
            <a:tailEnd/>
          </a:ln>
        </p:spPr>
      </p:cxnSp>
      <p:sp>
        <p:nvSpPr>
          <p:cNvPr id="3" name="Marcador de número de diapositiva 2"/>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22</a:t>
            </a:fld>
            <a:endParaRPr lang="es-ES" altLang="es-ES" dirty="0"/>
          </a:p>
        </p:txBody>
      </p:sp>
      <p:sp>
        <p:nvSpPr>
          <p:cNvPr id="66"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smtClean="0">
                <a:solidFill>
                  <a:schemeClr val="tx1">
                    <a:lumMod val="75000"/>
                    <a:lumOff val="25000"/>
                  </a:schemeClr>
                </a:solidFill>
                <a:latin typeface="Helvetica"/>
                <a:ea typeface="Gill Sans" charset="0"/>
                <a:cs typeface="Helvetica"/>
                <a:sym typeface="Gill Sans" charset="0"/>
              </a:rPr>
              <a:t>Mine </a:t>
            </a:r>
            <a:r>
              <a:rPr lang="es-ES" sz="3600" dirty="0" err="1" smtClean="0">
                <a:solidFill>
                  <a:schemeClr val="tx1">
                    <a:lumMod val="75000"/>
                    <a:lumOff val="25000"/>
                  </a:schemeClr>
                </a:solidFill>
                <a:latin typeface="Helvetica"/>
                <a:ea typeface="Gill Sans" charset="0"/>
                <a:cs typeface="Helvetica"/>
                <a:sym typeface="Gill Sans" charset="0"/>
              </a:rPr>
              <a:t>closure</a:t>
            </a:r>
            <a:r>
              <a:rPr lang="es-ES" sz="3600" dirty="0" smtClean="0">
                <a:solidFill>
                  <a:schemeClr val="tx1">
                    <a:lumMod val="75000"/>
                    <a:lumOff val="25000"/>
                  </a:schemeClr>
                </a:solidFill>
                <a:latin typeface="Helvetica"/>
                <a:ea typeface="Gill Sans" charset="0"/>
                <a:cs typeface="Helvetica"/>
                <a:sym typeface="Gill Sans" charset="0"/>
              </a:rPr>
              <a:t>. </a:t>
            </a:r>
            <a:endParaRPr lang="es-ES" sz="2400" dirty="0">
              <a:solidFill>
                <a:schemeClr val="bg1">
                  <a:lumMod val="50000"/>
                </a:schemeClr>
              </a:solidFill>
              <a:latin typeface="Helvetica"/>
              <a:ea typeface="Gill Sans" charset="0"/>
              <a:cs typeface="Helvetica"/>
              <a:sym typeface="Gill Sans" charset="0"/>
            </a:endParaRPr>
          </a:p>
        </p:txBody>
      </p:sp>
      <p:sp>
        <p:nvSpPr>
          <p:cNvPr id="69" name="Rectangle 4"/>
          <p:cNvSpPr>
            <a:spLocks/>
          </p:cNvSpPr>
          <p:nvPr/>
        </p:nvSpPr>
        <p:spPr bwMode="auto">
          <a:xfrm>
            <a:off x="676908" y="1285192"/>
            <a:ext cx="3411996" cy="703648"/>
          </a:xfrm>
          <a:prstGeom prst="rect">
            <a:avLst/>
          </a:prstGeom>
          <a:noFill/>
          <a:ln w="12700" cap="flat">
            <a:noFill/>
            <a:miter lim="800000"/>
            <a:headEnd type="none" w="med" len="med"/>
            <a:tailEnd type="none" w="med" len="med"/>
          </a:ln>
          <a:effectLst/>
        </p:spPr>
        <p:txBody>
          <a:bodyPr lIns="0" tIns="0" rIns="0" bIns="0" anchor="ctr"/>
          <a:lstStyle/>
          <a:p>
            <a:r>
              <a:rPr lang="es-ES" sz="2400" dirty="0" err="1" smtClean="0">
                <a:solidFill>
                  <a:schemeClr val="bg1">
                    <a:lumMod val="50000"/>
                  </a:schemeClr>
                </a:solidFill>
                <a:latin typeface="Helvetica"/>
                <a:ea typeface="Gill Sans" charset="0"/>
                <a:cs typeface="Helvetica"/>
                <a:sym typeface="Gill Sans" charset="0"/>
              </a:rPr>
              <a:t>Planification</a:t>
            </a:r>
            <a:endParaRPr lang="es-ES" sz="2400" dirty="0">
              <a:solidFill>
                <a:schemeClr val="bg1">
                  <a:lumMod val="50000"/>
                </a:schemeClr>
              </a:solidFill>
              <a:latin typeface="Helvetica"/>
              <a:ea typeface="Gill Sans" charset="0"/>
              <a:cs typeface="Helvetica"/>
              <a:sym typeface="Gill Sans" charset="0"/>
            </a:endParaRPr>
          </a:p>
        </p:txBody>
      </p:sp>
    </p:spTree>
  </p:cSld>
  <p:clrMapOvr>
    <a:masterClrMapping/>
  </p:clrMapOvr>
  <p:transition spd="slow" advTm="500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righ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nodeType="clickEffect">
                                  <p:stCondLst>
                                    <p:cond delay="0"/>
                                  </p:stCondLst>
                                  <p:childTnLst>
                                    <p:animEffect transition="out" filter="wipe(left)">
                                      <p:cBhvr>
                                        <p:cTn id="11" dur="500"/>
                                        <p:tgtEl>
                                          <p:spTgt spid="46"/>
                                        </p:tgtEl>
                                      </p:cBhvr>
                                    </p:animEffect>
                                    <p:set>
                                      <p:cBhvr>
                                        <p:cTn id="12" dur="1" fill="hold">
                                          <p:stCondLst>
                                            <p:cond delay="499"/>
                                          </p:stCondLst>
                                        </p:cTn>
                                        <p:tgtEl>
                                          <p:spTgt spid="4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up)">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37"/>
                                        </p:tgtEl>
                                      </p:cBhvr>
                                    </p:animEffect>
                                    <p:set>
                                      <p:cBhvr>
                                        <p:cTn id="27" dur="1" fill="hold">
                                          <p:stCondLst>
                                            <p:cond delay="499"/>
                                          </p:stCondLst>
                                        </p:cTn>
                                        <p:tgtEl>
                                          <p:spTgt spid="3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up)">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1" fill="hold" nodeType="clickEffect">
                                  <p:stCondLst>
                                    <p:cond delay="0"/>
                                  </p:stCondLst>
                                  <p:childTnLst>
                                    <p:animEffect transition="out" filter="wipe(up)">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left)">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nodeType="clickEffect">
                                  <p:stCondLst>
                                    <p:cond delay="0"/>
                                  </p:stCondLst>
                                  <p:childTnLst>
                                    <p:animEffect transition="out" filter="wipe(down)">
                                      <p:cBhvr>
                                        <p:cTn id="46" dur="500"/>
                                        <p:tgtEl>
                                          <p:spTgt spid="43"/>
                                        </p:tgtEl>
                                      </p:cBhvr>
                                    </p:animEffect>
                                    <p:set>
                                      <p:cBhvr>
                                        <p:cTn id="47" dur="1" fill="hold">
                                          <p:stCondLst>
                                            <p:cond delay="499"/>
                                          </p:stCondLst>
                                        </p:cTn>
                                        <p:tgtEl>
                                          <p:spTgt spid="4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xit" presetSubtype="2" fill="hold" nodeType="clickEffect">
                                  <p:stCondLst>
                                    <p:cond delay="0"/>
                                  </p:stCondLst>
                                  <p:childTnLst>
                                    <p:animEffect transition="out" filter="wipe(right)">
                                      <p:cBhvr>
                                        <p:cTn id="51" dur="500"/>
                                        <p:tgtEl>
                                          <p:spTgt spid="40"/>
                                        </p:tgtEl>
                                      </p:cBhvr>
                                    </p:animEffect>
                                    <p:set>
                                      <p:cBhvr>
                                        <p:cTn id="52"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Agrupar 41"/>
          <p:cNvGrpSpPr/>
          <p:nvPr/>
        </p:nvGrpSpPr>
        <p:grpSpPr>
          <a:xfrm>
            <a:off x="1462882" y="1916832"/>
            <a:ext cx="6980237" cy="3746500"/>
            <a:chOff x="1081088" y="2419350"/>
            <a:chExt cx="6980237" cy="3746500"/>
          </a:xfrm>
        </p:grpSpPr>
        <p:grpSp>
          <p:nvGrpSpPr>
            <p:cNvPr id="2" name="Group 2"/>
            <p:cNvGrpSpPr>
              <a:grpSpLocks/>
            </p:cNvGrpSpPr>
            <p:nvPr/>
          </p:nvGrpSpPr>
          <p:grpSpPr bwMode="auto">
            <a:xfrm>
              <a:off x="1762125" y="2419350"/>
              <a:ext cx="5618163" cy="1946275"/>
              <a:chOff x="0" y="-1"/>
              <a:chExt cx="5616620" cy="2016226"/>
            </a:xfrm>
          </p:grpSpPr>
          <p:grpSp>
            <p:nvGrpSpPr>
              <p:cNvPr id="3" name="Group 3"/>
              <p:cNvGrpSpPr>
                <a:grpSpLocks/>
              </p:cNvGrpSpPr>
              <p:nvPr/>
            </p:nvGrpSpPr>
            <p:grpSpPr bwMode="auto">
              <a:xfrm>
                <a:off x="38754" y="432048"/>
                <a:ext cx="1329379" cy="1584177"/>
                <a:chOff x="-1" y="0"/>
                <a:chExt cx="1329380" cy="1584176"/>
              </a:xfrm>
            </p:grpSpPr>
            <p:sp>
              <p:nvSpPr>
                <p:cNvPr id="16" name="AutoShape 4" descr="ltDnDiag.png"/>
                <p:cNvSpPr>
                  <a:spLocks/>
                </p:cNvSpPr>
                <p:nvPr/>
              </p:nvSpPr>
              <p:spPr bwMode="auto">
                <a:xfrm>
                  <a:off x="-1" y="0"/>
                  <a:ext cx="1329380" cy="1584176"/>
                </a:xfrm>
                <a:custGeom>
                  <a:avLst/>
                  <a:gdLst>
                    <a:gd name="T0" fmla="*/ 40908592 w 21600"/>
                    <a:gd name="T1" fmla="*/ 58092907 h 21600"/>
                    <a:gd name="T2" fmla="*/ 40908592 w 21600"/>
                    <a:gd name="T3" fmla="*/ 58092907 h 21600"/>
                    <a:gd name="T4" fmla="*/ 40908592 w 21600"/>
                    <a:gd name="T5" fmla="*/ 58092907 h 21600"/>
                    <a:gd name="T6" fmla="*/ 40908592 w 21600"/>
                    <a:gd name="T7" fmla="*/ 5809290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blipFill dpi="0" rotWithShape="0">
                  <a:blip r:embed="rId2" cstate="print"/>
                  <a:srcRect/>
                  <a:tile tx="0" ty="0" sx="100000" sy="100000" flip="none" algn="tl"/>
                </a:blipFill>
                <a:ln w="57150" cap="flat" cmpd="sng">
                  <a:solidFill>
                    <a:srgbClr val="FFFFFF"/>
                  </a:solidFill>
                  <a:prstDash val="solid"/>
                  <a:round/>
                  <a:headEnd/>
                  <a:tailEnd/>
                </a:ln>
                <a:effectLst>
                  <a:outerShdw dist="23000" dir="5400000" algn="ctr" rotWithShape="0">
                    <a:srgbClr val="000000">
                      <a:alpha val="34998"/>
                    </a:srgbClr>
                  </a:outerShdw>
                </a:effectLst>
              </p:spPr>
              <p:txBody>
                <a:bodyPr lIns="0" tIns="0" rIns="0" bIns="0" anchor="ctr"/>
                <a:lstStyle/>
                <a:p>
                  <a:endParaRPr lang="es-ES"/>
                </a:p>
              </p:txBody>
            </p:sp>
            <p:sp>
              <p:nvSpPr>
                <p:cNvPr id="17" name="AutoShape 5"/>
                <p:cNvSpPr>
                  <a:spLocks/>
                </p:cNvSpPr>
                <p:nvPr/>
              </p:nvSpPr>
              <p:spPr bwMode="auto">
                <a:xfrm>
                  <a:off x="-1" y="568568"/>
                  <a:ext cx="1329380" cy="447041"/>
                </a:xfrm>
                <a:custGeom>
                  <a:avLst/>
                  <a:gdLst>
                    <a:gd name="T0" fmla="*/ 40908592 w 21600"/>
                    <a:gd name="T1" fmla="*/ 4626067 h 21600"/>
                    <a:gd name="T2" fmla="*/ 40908592 w 21600"/>
                    <a:gd name="T3" fmla="*/ 4626067 h 21600"/>
                    <a:gd name="T4" fmla="*/ 40908592 w 21600"/>
                    <a:gd name="T5" fmla="*/ 4626067 h 21600"/>
                    <a:gd name="T6" fmla="*/ 40908592 w 21600"/>
                    <a:gd name="T7" fmla="*/ 462606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w="12700">
                  <a:noFill/>
                  <a:miter lim="0"/>
                  <a:headEnd/>
                  <a:tailEnd/>
                </a:ln>
              </p:spPr>
              <p:txBody>
                <a:bodyPr lIns="0" tIns="0" rIns="0" bIns="0" anchor="ctr"/>
                <a:lstStyle/>
                <a:p>
                  <a:pPr algn="ctr"/>
                  <a:r>
                    <a:rPr lang="es-ES" sz="1200" b="1" dirty="0" smtClean="0">
                      <a:solidFill>
                        <a:srgbClr val="808080"/>
                      </a:solidFill>
                    </a:rPr>
                    <a:t>EXPECTED</a:t>
                  </a:r>
                  <a:br>
                    <a:rPr lang="es-ES" sz="1200" b="1" dirty="0" smtClean="0">
                      <a:solidFill>
                        <a:srgbClr val="808080"/>
                      </a:solidFill>
                    </a:rPr>
                  </a:br>
                  <a:r>
                    <a:rPr lang="es-ES" sz="1200" b="1" dirty="0" smtClean="0">
                      <a:solidFill>
                        <a:srgbClr val="808080"/>
                      </a:solidFill>
                    </a:rPr>
                    <a:t>OBJECTIVES</a:t>
                  </a:r>
                  <a:endParaRPr lang="es-ES" dirty="0"/>
                </a:p>
              </p:txBody>
            </p:sp>
          </p:grpSp>
          <p:grpSp>
            <p:nvGrpSpPr>
              <p:cNvPr id="4" name="Group 6"/>
              <p:cNvGrpSpPr>
                <a:grpSpLocks/>
              </p:cNvGrpSpPr>
              <p:nvPr/>
            </p:nvGrpSpPr>
            <p:grpSpPr bwMode="auto">
              <a:xfrm>
                <a:off x="1442938" y="432048"/>
                <a:ext cx="1329380" cy="1584177"/>
                <a:chOff x="-1" y="0"/>
                <a:chExt cx="1329380" cy="1584176"/>
              </a:xfrm>
            </p:grpSpPr>
            <p:sp>
              <p:nvSpPr>
                <p:cNvPr id="14" name="AutoShape 7" descr="ltDnDiag.png"/>
                <p:cNvSpPr>
                  <a:spLocks/>
                </p:cNvSpPr>
                <p:nvPr/>
              </p:nvSpPr>
              <p:spPr bwMode="auto">
                <a:xfrm>
                  <a:off x="-1" y="0"/>
                  <a:ext cx="1329380" cy="1584176"/>
                </a:xfrm>
                <a:custGeom>
                  <a:avLst/>
                  <a:gdLst>
                    <a:gd name="T0" fmla="*/ 40908592 w 21600"/>
                    <a:gd name="T1" fmla="*/ 58092907 h 21600"/>
                    <a:gd name="T2" fmla="*/ 40908592 w 21600"/>
                    <a:gd name="T3" fmla="*/ 58092907 h 21600"/>
                    <a:gd name="T4" fmla="*/ 40908592 w 21600"/>
                    <a:gd name="T5" fmla="*/ 58092907 h 21600"/>
                    <a:gd name="T6" fmla="*/ 40908592 w 21600"/>
                    <a:gd name="T7" fmla="*/ 5809290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blipFill dpi="0" rotWithShape="0">
                  <a:blip r:embed="rId2" cstate="print"/>
                  <a:srcRect/>
                  <a:tile tx="0" ty="0" sx="100000" sy="100000" flip="none" algn="tl"/>
                </a:blipFill>
                <a:ln w="57150" cap="flat" cmpd="sng">
                  <a:solidFill>
                    <a:srgbClr val="FFFFFF"/>
                  </a:solidFill>
                  <a:prstDash val="solid"/>
                  <a:round/>
                  <a:headEnd/>
                  <a:tailEnd/>
                </a:ln>
                <a:effectLst>
                  <a:outerShdw dist="23000" dir="5400000" algn="ctr" rotWithShape="0">
                    <a:srgbClr val="000000">
                      <a:alpha val="34998"/>
                    </a:srgbClr>
                  </a:outerShdw>
                </a:effectLst>
              </p:spPr>
              <p:txBody>
                <a:bodyPr lIns="0" tIns="0" rIns="0" bIns="0" anchor="ctr"/>
                <a:lstStyle/>
                <a:p>
                  <a:endParaRPr lang="es-ES"/>
                </a:p>
              </p:txBody>
            </p:sp>
            <p:sp>
              <p:nvSpPr>
                <p:cNvPr id="15" name="AutoShape 8"/>
                <p:cNvSpPr>
                  <a:spLocks/>
                </p:cNvSpPr>
                <p:nvPr/>
              </p:nvSpPr>
              <p:spPr bwMode="auto">
                <a:xfrm>
                  <a:off x="-1" y="479668"/>
                  <a:ext cx="1329380" cy="624841"/>
                </a:xfrm>
                <a:custGeom>
                  <a:avLst/>
                  <a:gdLst>
                    <a:gd name="T0" fmla="*/ 40908592 w 21600"/>
                    <a:gd name="T1" fmla="*/ 9037660 h 21600"/>
                    <a:gd name="T2" fmla="*/ 40908592 w 21600"/>
                    <a:gd name="T3" fmla="*/ 9037660 h 21600"/>
                    <a:gd name="T4" fmla="*/ 40908592 w 21600"/>
                    <a:gd name="T5" fmla="*/ 9037660 h 21600"/>
                    <a:gd name="T6" fmla="*/ 40908592 w 21600"/>
                    <a:gd name="T7" fmla="*/ 903766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w="12700">
                  <a:noFill/>
                  <a:miter lim="0"/>
                  <a:headEnd/>
                  <a:tailEnd/>
                </a:ln>
              </p:spPr>
              <p:txBody>
                <a:bodyPr lIns="0" tIns="0" rIns="0" bIns="0" anchor="ctr"/>
                <a:lstStyle/>
                <a:p>
                  <a:pPr algn="ctr"/>
                  <a:r>
                    <a:rPr lang="es-ES" sz="1200" b="1" dirty="0">
                      <a:solidFill>
                        <a:srgbClr val="808080"/>
                      </a:solidFill>
                    </a:rPr>
                    <a:t>EXPECTED INTERIM OBJECTIVES</a:t>
                  </a:r>
                  <a:endParaRPr lang="es-ES" dirty="0"/>
                </a:p>
              </p:txBody>
            </p:sp>
          </p:grpSp>
          <p:grpSp>
            <p:nvGrpSpPr>
              <p:cNvPr id="5" name="Group 9"/>
              <p:cNvGrpSpPr>
                <a:grpSpLocks/>
              </p:cNvGrpSpPr>
              <p:nvPr/>
            </p:nvGrpSpPr>
            <p:grpSpPr bwMode="auto">
              <a:xfrm>
                <a:off x="2842840" y="432048"/>
                <a:ext cx="1329379" cy="1584177"/>
                <a:chOff x="-1" y="0"/>
                <a:chExt cx="1329380" cy="1584176"/>
              </a:xfrm>
            </p:grpSpPr>
            <p:sp>
              <p:nvSpPr>
                <p:cNvPr id="12" name="AutoShape 10" descr="ltDnDiag.png"/>
                <p:cNvSpPr>
                  <a:spLocks/>
                </p:cNvSpPr>
                <p:nvPr/>
              </p:nvSpPr>
              <p:spPr bwMode="auto">
                <a:xfrm>
                  <a:off x="-1" y="0"/>
                  <a:ext cx="1329380" cy="1584176"/>
                </a:xfrm>
                <a:custGeom>
                  <a:avLst/>
                  <a:gdLst>
                    <a:gd name="T0" fmla="*/ 40908592 w 21600"/>
                    <a:gd name="T1" fmla="*/ 58092907 h 21600"/>
                    <a:gd name="T2" fmla="*/ 40908592 w 21600"/>
                    <a:gd name="T3" fmla="*/ 58092907 h 21600"/>
                    <a:gd name="T4" fmla="*/ 40908592 w 21600"/>
                    <a:gd name="T5" fmla="*/ 58092907 h 21600"/>
                    <a:gd name="T6" fmla="*/ 40908592 w 21600"/>
                    <a:gd name="T7" fmla="*/ 5809290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blipFill dpi="0" rotWithShape="0">
                  <a:blip r:embed="rId2" cstate="print"/>
                  <a:srcRect/>
                  <a:tile tx="0" ty="0" sx="100000" sy="100000" flip="none" algn="tl"/>
                </a:blipFill>
                <a:ln w="57150" cap="flat" cmpd="sng">
                  <a:solidFill>
                    <a:srgbClr val="FFFFFF"/>
                  </a:solidFill>
                  <a:prstDash val="solid"/>
                  <a:round/>
                  <a:headEnd/>
                  <a:tailEnd/>
                </a:ln>
                <a:effectLst>
                  <a:outerShdw dist="23000" dir="5400000" algn="ctr" rotWithShape="0">
                    <a:srgbClr val="000000">
                      <a:alpha val="34998"/>
                    </a:srgbClr>
                  </a:outerShdw>
                </a:effectLst>
              </p:spPr>
              <p:txBody>
                <a:bodyPr lIns="0" tIns="0" rIns="0" bIns="0" anchor="ctr"/>
                <a:lstStyle/>
                <a:p>
                  <a:endParaRPr lang="es-ES"/>
                </a:p>
              </p:txBody>
            </p:sp>
            <p:sp>
              <p:nvSpPr>
                <p:cNvPr id="13" name="AutoShape 11"/>
                <p:cNvSpPr>
                  <a:spLocks/>
                </p:cNvSpPr>
                <p:nvPr/>
              </p:nvSpPr>
              <p:spPr bwMode="auto">
                <a:xfrm>
                  <a:off x="-1" y="124067"/>
                  <a:ext cx="1329380" cy="1336041"/>
                </a:xfrm>
                <a:custGeom>
                  <a:avLst/>
                  <a:gdLst>
                    <a:gd name="T0" fmla="*/ 40908592 w 21600"/>
                    <a:gd name="T1" fmla="*/ 41319604 h 21600"/>
                    <a:gd name="T2" fmla="*/ 40908592 w 21600"/>
                    <a:gd name="T3" fmla="*/ 41319604 h 21600"/>
                    <a:gd name="T4" fmla="*/ 40908592 w 21600"/>
                    <a:gd name="T5" fmla="*/ 41319604 h 21600"/>
                    <a:gd name="T6" fmla="*/ 40908592 w 21600"/>
                    <a:gd name="T7" fmla="*/ 4131960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0" tIns="0" rIns="0" bIns="0" anchor="ctr"/>
                <a:lstStyle/>
                <a:p>
                  <a:pPr algn="ctr"/>
                  <a:r>
                    <a:rPr lang="en-US" sz="1200" b="1" dirty="0">
                      <a:solidFill>
                        <a:srgbClr val="808080"/>
                      </a:solidFill>
                    </a:rPr>
                    <a:t>INDICATORS FOR VERIFICATION OF GENERAL OBJECTIVES AND INTERMEDIARIES</a:t>
                  </a:r>
                </a:p>
                <a:p>
                  <a:pPr algn="ctr"/>
                  <a:r>
                    <a:rPr lang="en-US" sz="1200" b="1" dirty="0">
                      <a:solidFill>
                        <a:srgbClr val="808080"/>
                      </a:solidFill>
                    </a:rPr>
                    <a:t>THEY'RE</a:t>
                  </a:r>
                </a:p>
                <a:p>
                  <a:pPr algn="ctr"/>
                  <a:r>
                    <a:rPr lang="en-US" sz="1200" b="1" dirty="0">
                      <a:solidFill>
                        <a:srgbClr val="808080"/>
                      </a:solidFill>
                    </a:rPr>
                    <a:t>ACHIEVING</a:t>
                  </a:r>
                  <a:endParaRPr lang="es-ES" dirty="0"/>
                </a:p>
              </p:txBody>
            </p:sp>
          </p:grpSp>
          <p:grpSp>
            <p:nvGrpSpPr>
              <p:cNvPr id="6" name="Group 12"/>
              <p:cNvGrpSpPr>
                <a:grpSpLocks/>
              </p:cNvGrpSpPr>
              <p:nvPr/>
            </p:nvGrpSpPr>
            <p:grpSpPr bwMode="auto">
              <a:xfrm>
                <a:off x="4240039" y="432048"/>
                <a:ext cx="1329379" cy="1584177"/>
                <a:chOff x="-1" y="0"/>
                <a:chExt cx="1329380" cy="1584176"/>
              </a:xfrm>
            </p:grpSpPr>
            <p:sp>
              <p:nvSpPr>
                <p:cNvPr id="10" name="AutoShape 13" descr="ltDnDiag.png"/>
                <p:cNvSpPr>
                  <a:spLocks/>
                </p:cNvSpPr>
                <p:nvPr/>
              </p:nvSpPr>
              <p:spPr bwMode="auto">
                <a:xfrm>
                  <a:off x="-1" y="0"/>
                  <a:ext cx="1329380" cy="1584176"/>
                </a:xfrm>
                <a:custGeom>
                  <a:avLst/>
                  <a:gdLst>
                    <a:gd name="T0" fmla="*/ 40908592 w 21600"/>
                    <a:gd name="T1" fmla="*/ 58092907 h 21600"/>
                    <a:gd name="T2" fmla="*/ 40908592 w 21600"/>
                    <a:gd name="T3" fmla="*/ 58092907 h 21600"/>
                    <a:gd name="T4" fmla="*/ 40908592 w 21600"/>
                    <a:gd name="T5" fmla="*/ 58092907 h 21600"/>
                    <a:gd name="T6" fmla="*/ 40908592 w 21600"/>
                    <a:gd name="T7" fmla="*/ 5809290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blipFill dpi="0" rotWithShape="0">
                  <a:blip r:embed="rId2" cstate="print"/>
                  <a:srcRect/>
                  <a:tile tx="0" ty="0" sx="100000" sy="100000" flip="none" algn="tl"/>
                </a:blipFill>
                <a:ln w="57150" cap="flat" cmpd="sng">
                  <a:solidFill>
                    <a:srgbClr val="FFFFFF"/>
                  </a:solidFill>
                  <a:prstDash val="solid"/>
                  <a:round/>
                  <a:headEnd/>
                  <a:tailEnd/>
                </a:ln>
                <a:effectLst>
                  <a:outerShdw dist="23000" dir="5400000" algn="ctr" rotWithShape="0">
                    <a:srgbClr val="000000">
                      <a:alpha val="34998"/>
                    </a:srgbClr>
                  </a:outerShdw>
                </a:effectLst>
              </p:spPr>
              <p:txBody>
                <a:bodyPr lIns="0" tIns="0" rIns="0" bIns="0" anchor="ctr"/>
                <a:lstStyle/>
                <a:p>
                  <a:endParaRPr lang="es-ES"/>
                </a:p>
              </p:txBody>
            </p:sp>
            <p:sp>
              <p:nvSpPr>
                <p:cNvPr id="11" name="AutoShape 14"/>
                <p:cNvSpPr>
                  <a:spLocks/>
                </p:cNvSpPr>
                <p:nvPr/>
              </p:nvSpPr>
              <p:spPr bwMode="auto">
                <a:xfrm>
                  <a:off x="-1" y="479668"/>
                  <a:ext cx="1329380" cy="624841"/>
                </a:xfrm>
                <a:custGeom>
                  <a:avLst/>
                  <a:gdLst>
                    <a:gd name="T0" fmla="*/ 40908592 w 21600"/>
                    <a:gd name="T1" fmla="*/ 9037660 h 21600"/>
                    <a:gd name="T2" fmla="*/ 40908592 w 21600"/>
                    <a:gd name="T3" fmla="*/ 9037660 h 21600"/>
                    <a:gd name="T4" fmla="*/ 40908592 w 21600"/>
                    <a:gd name="T5" fmla="*/ 9037660 h 21600"/>
                    <a:gd name="T6" fmla="*/ 40908592 w 21600"/>
                    <a:gd name="T7" fmla="*/ 903766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w="12700">
                  <a:noFill/>
                  <a:miter lim="0"/>
                  <a:headEnd/>
                  <a:tailEnd/>
                </a:ln>
              </p:spPr>
              <p:txBody>
                <a:bodyPr lIns="0" tIns="0" rIns="0" bIns="0" anchor="ctr"/>
                <a:lstStyle/>
                <a:p>
                  <a:pPr algn="ctr"/>
                  <a:r>
                    <a:rPr lang="en-US" sz="1200" b="1" dirty="0">
                      <a:solidFill>
                        <a:srgbClr val="808080"/>
                      </a:solidFill>
                    </a:rPr>
                    <a:t>HOW THESE INDICATORS WILL </a:t>
                  </a:r>
                  <a:endParaRPr lang="en-US" sz="1200" b="1" dirty="0" smtClean="0">
                    <a:solidFill>
                      <a:srgbClr val="808080"/>
                    </a:solidFill>
                  </a:endParaRPr>
                </a:p>
                <a:p>
                  <a:pPr algn="ctr"/>
                  <a:r>
                    <a:rPr lang="en-US" sz="1200" b="1" dirty="0" smtClean="0">
                      <a:solidFill>
                        <a:srgbClr val="808080"/>
                      </a:solidFill>
                    </a:rPr>
                    <a:t>BE </a:t>
                  </a:r>
                  <a:r>
                    <a:rPr lang="en-US" sz="1200" b="1" dirty="0">
                      <a:solidFill>
                        <a:srgbClr val="808080"/>
                      </a:solidFill>
                    </a:rPr>
                    <a:t>OBTAINED</a:t>
                  </a:r>
                  <a:endParaRPr lang="es-ES" dirty="0"/>
                </a:p>
              </p:txBody>
            </p:sp>
          </p:grpSp>
          <p:grpSp>
            <p:nvGrpSpPr>
              <p:cNvPr id="7" name="Group 15"/>
              <p:cNvGrpSpPr>
                <a:grpSpLocks/>
              </p:cNvGrpSpPr>
              <p:nvPr/>
            </p:nvGrpSpPr>
            <p:grpSpPr bwMode="auto">
              <a:xfrm>
                <a:off x="0" y="-1"/>
                <a:ext cx="5616620" cy="360042"/>
                <a:chOff x="-1" y="-1"/>
                <a:chExt cx="5616621" cy="360042"/>
              </a:xfrm>
            </p:grpSpPr>
            <p:sp>
              <p:nvSpPr>
                <p:cNvPr id="8" name="AutoShape 16"/>
                <p:cNvSpPr>
                  <a:spLocks/>
                </p:cNvSpPr>
                <p:nvPr/>
              </p:nvSpPr>
              <p:spPr bwMode="auto">
                <a:xfrm>
                  <a:off x="-1" y="-1"/>
                  <a:ext cx="5616621" cy="360042"/>
                </a:xfrm>
                <a:custGeom>
                  <a:avLst/>
                  <a:gdLst>
                    <a:gd name="T0" fmla="*/ 730241599 w 21600"/>
                    <a:gd name="T1" fmla="*/ 3000700 h 21600"/>
                    <a:gd name="T2" fmla="*/ 730241599 w 21600"/>
                    <a:gd name="T3" fmla="*/ 3000700 h 21600"/>
                    <a:gd name="T4" fmla="*/ 730241599 w 21600"/>
                    <a:gd name="T5" fmla="*/ 3000700 h 21600"/>
                    <a:gd name="T6" fmla="*/ 730241599 w 21600"/>
                    <a:gd name="T7" fmla="*/ 30007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gradFill rotWithShape="0">
                  <a:gsLst>
                    <a:gs pos="0">
                      <a:srgbClr val="E6E6E6"/>
                    </a:gs>
                    <a:gs pos="100000">
                      <a:srgbClr val="BFBFBF"/>
                    </a:gs>
                  </a:gsLst>
                  <a:lin ang="5400000"/>
                </a:gradFill>
                <a:ln w="12700" cap="flat" cmpd="sng">
                  <a:noFill/>
                  <a:prstDash val="solid"/>
                  <a:miter lim="0"/>
                  <a:headEnd/>
                  <a:tailEnd/>
                </a:ln>
                <a:effectLst>
                  <a:outerShdw dist="23000" dir="5400000" algn="ctr" rotWithShape="0">
                    <a:srgbClr val="000000">
                      <a:alpha val="34998"/>
                    </a:srgbClr>
                  </a:outerShdw>
                </a:effectLst>
              </p:spPr>
              <p:txBody>
                <a:bodyPr lIns="0" tIns="0" rIns="0" bIns="0" anchor="ctr"/>
                <a:lstStyle/>
                <a:p>
                  <a:endParaRPr lang="es-ES"/>
                </a:p>
              </p:txBody>
            </p:sp>
            <p:sp>
              <p:nvSpPr>
                <p:cNvPr id="9" name="AutoShape 17"/>
                <p:cNvSpPr>
                  <a:spLocks/>
                </p:cNvSpPr>
                <p:nvPr/>
              </p:nvSpPr>
              <p:spPr bwMode="auto">
                <a:xfrm>
                  <a:off x="-1" y="13650"/>
                  <a:ext cx="5616621" cy="332741"/>
                </a:xfrm>
                <a:custGeom>
                  <a:avLst/>
                  <a:gdLst>
                    <a:gd name="T0" fmla="*/ 730241599 w 21600"/>
                    <a:gd name="T1" fmla="*/ 2562891 h 21600"/>
                    <a:gd name="T2" fmla="*/ 730241599 w 21600"/>
                    <a:gd name="T3" fmla="*/ 2562891 h 21600"/>
                    <a:gd name="T4" fmla="*/ 730241599 w 21600"/>
                    <a:gd name="T5" fmla="*/ 2562891 h 21600"/>
                    <a:gd name="T6" fmla="*/ 730241599 w 21600"/>
                    <a:gd name="T7" fmla="*/ 256289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1E758F"/>
                </a:solidFill>
                <a:ln w="12700">
                  <a:noFill/>
                  <a:miter lim="0"/>
                  <a:headEnd/>
                  <a:tailEnd/>
                </a:ln>
              </p:spPr>
              <p:txBody>
                <a:bodyPr lIns="0" tIns="0" rIns="0" bIns="0" anchor="ctr"/>
                <a:lstStyle/>
                <a:p>
                  <a:pPr marL="87313"/>
                  <a:r>
                    <a:rPr lang="es-ES" sz="1600" b="1" dirty="0">
                      <a:solidFill>
                        <a:srgbClr val="F2F2F2"/>
                      </a:solidFill>
                    </a:rPr>
                    <a:t>DETAILED CLOSURE PLAN</a:t>
                  </a:r>
                  <a:endParaRPr lang="es-ES" dirty="0">
                    <a:solidFill>
                      <a:srgbClr val="F2F2F2"/>
                    </a:solidFill>
                  </a:endParaRPr>
                </a:p>
              </p:txBody>
            </p:sp>
          </p:grpSp>
        </p:grpSp>
        <p:grpSp>
          <p:nvGrpSpPr>
            <p:cNvPr id="18" name="Group 18"/>
            <p:cNvGrpSpPr>
              <a:grpSpLocks/>
            </p:cNvGrpSpPr>
            <p:nvPr/>
          </p:nvGrpSpPr>
          <p:grpSpPr bwMode="auto">
            <a:xfrm>
              <a:off x="1081088" y="4508500"/>
              <a:ext cx="6980237" cy="1657350"/>
              <a:chOff x="0" y="-1"/>
              <a:chExt cx="6979237" cy="2016226"/>
            </a:xfrm>
          </p:grpSpPr>
          <p:grpSp>
            <p:nvGrpSpPr>
              <p:cNvPr id="19" name="Group 19"/>
              <p:cNvGrpSpPr>
                <a:grpSpLocks/>
              </p:cNvGrpSpPr>
              <p:nvPr/>
            </p:nvGrpSpPr>
            <p:grpSpPr bwMode="auto">
              <a:xfrm>
                <a:off x="38754" y="432048"/>
                <a:ext cx="1329379" cy="1584177"/>
                <a:chOff x="0" y="0"/>
                <a:chExt cx="1329378" cy="1584176"/>
              </a:xfrm>
            </p:grpSpPr>
            <p:sp>
              <p:nvSpPr>
                <p:cNvPr id="35" name="AutoShape 20" descr="ltDnDiag.png"/>
                <p:cNvSpPr>
                  <a:spLocks/>
                </p:cNvSpPr>
                <p:nvPr/>
              </p:nvSpPr>
              <p:spPr bwMode="auto">
                <a:xfrm>
                  <a:off x="0" y="0"/>
                  <a:ext cx="1329378" cy="1584176"/>
                </a:xfrm>
                <a:custGeom>
                  <a:avLst/>
                  <a:gdLst>
                    <a:gd name="T0" fmla="*/ 40908469 w 21600"/>
                    <a:gd name="T1" fmla="*/ 58092907 h 21600"/>
                    <a:gd name="T2" fmla="*/ 40908469 w 21600"/>
                    <a:gd name="T3" fmla="*/ 58092907 h 21600"/>
                    <a:gd name="T4" fmla="*/ 40908469 w 21600"/>
                    <a:gd name="T5" fmla="*/ 58092907 h 21600"/>
                    <a:gd name="T6" fmla="*/ 40908469 w 21600"/>
                    <a:gd name="T7" fmla="*/ 5809290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blipFill dpi="0" rotWithShape="0">
                  <a:blip r:embed="rId2" cstate="print"/>
                  <a:srcRect/>
                  <a:tile tx="0" ty="0" sx="100000" sy="100000" flip="none" algn="tl"/>
                </a:blipFill>
                <a:ln w="57150" cap="flat" cmpd="sng">
                  <a:solidFill>
                    <a:srgbClr val="FFFFFF"/>
                  </a:solidFill>
                  <a:prstDash val="solid"/>
                  <a:round/>
                  <a:headEnd/>
                  <a:tailEnd/>
                </a:ln>
                <a:effectLst>
                  <a:outerShdw dist="23000" dir="5400000" algn="ctr" rotWithShape="0">
                    <a:srgbClr val="000000">
                      <a:alpha val="34998"/>
                    </a:srgbClr>
                  </a:outerShdw>
                </a:effectLst>
              </p:spPr>
              <p:txBody>
                <a:bodyPr lIns="0" tIns="0" rIns="0" bIns="0" anchor="ctr"/>
                <a:lstStyle/>
                <a:p>
                  <a:endParaRPr lang="es-ES" dirty="0"/>
                </a:p>
              </p:txBody>
            </p:sp>
            <p:sp>
              <p:nvSpPr>
                <p:cNvPr id="36" name="AutoShape 21"/>
                <p:cNvSpPr>
                  <a:spLocks/>
                </p:cNvSpPr>
                <p:nvPr/>
              </p:nvSpPr>
              <p:spPr bwMode="auto">
                <a:xfrm>
                  <a:off x="0" y="568568"/>
                  <a:ext cx="1329378" cy="447041"/>
                </a:xfrm>
                <a:custGeom>
                  <a:avLst/>
                  <a:gdLst>
                    <a:gd name="T0" fmla="*/ 40908469 w 21600"/>
                    <a:gd name="T1" fmla="*/ 4626067 h 21600"/>
                    <a:gd name="T2" fmla="*/ 40908469 w 21600"/>
                    <a:gd name="T3" fmla="*/ 4626067 h 21600"/>
                    <a:gd name="T4" fmla="*/ 40908469 w 21600"/>
                    <a:gd name="T5" fmla="*/ 4626067 h 21600"/>
                    <a:gd name="T6" fmla="*/ 40908469 w 21600"/>
                    <a:gd name="T7" fmla="*/ 462606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w="12700">
                  <a:noFill/>
                  <a:miter lim="0"/>
                  <a:headEnd/>
                  <a:tailEnd/>
                </a:ln>
              </p:spPr>
              <p:txBody>
                <a:bodyPr lIns="0" tIns="0" rIns="0" bIns="0" anchor="ctr"/>
                <a:lstStyle/>
                <a:p>
                  <a:pPr algn="ctr"/>
                  <a:r>
                    <a:rPr lang="es-ES" sz="1200" b="1" dirty="0" smtClean="0">
                      <a:solidFill>
                        <a:srgbClr val="808080"/>
                      </a:solidFill>
                    </a:rPr>
                    <a:t>WHAT SHOULD BE DONE</a:t>
                  </a:r>
                  <a:endParaRPr lang="es-ES" sz="1600" dirty="0"/>
                </a:p>
              </p:txBody>
            </p:sp>
          </p:grpSp>
          <p:grpSp>
            <p:nvGrpSpPr>
              <p:cNvPr id="20" name="Group 22"/>
              <p:cNvGrpSpPr>
                <a:grpSpLocks/>
              </p:cNvGrpSpPr>
              <p:nvPr/>
            </p:nvGrpSpPr>
            <p:grpSpPr bwMode="auto">
              <a:xfrm>
                <a:off x="1442939" y="432048"/>
                <a:ext cx="1329378" cy="1584177"/>
                <a:chOff x="0" y="0"/>
                <a:chExt cx="1329378" cy="1584176"/>
              </a:xfrm>
            </p:grpSpPr>
            <p:sp>
              <p:nvSpPr>
                <p:cNvPr id="33" name="AutoShape 23" descr="ltDnDiag.png"/>
                <p:cNvSpPr>
                  <a:spLocks/>
                </p:cNvSpPr>
                <p:nvPr/>
              </p:nvSpPr>
              <p:spPr bwMode="auto">
                <a:xfrm>
                  <a:off x="0" y="0"/>
                  <a:ext cx="1329378" cy="1584176"/>
                </a:xfrm>
                <a:custGeom>
                  <a:avLst/>
                  <a:gdLst>
                    <a:gd name="T0" fmla="*/ 40908469 w 21600"/>
                    <a:gd name="T1" fmla="*/ 58092907 h 21600"/>
                    <a:gd name="T2" fmla="*/ 40908469 w 21600"/>
                    <a:gd name="T3" fmla="*/ 58092907 h 21600"/>
                    <a:gd name="T4" fmla="*/ 40908469 w 21600"/>
                    <a:gd name="T5" fmla="*/ 58092907 h 21600"/>
                    <a:gd name="T6" fmla="*/ 40908469 w 21600"/>
                    <a:gd name="T7" fmla="*/ 5809290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blipFill dpi="0" rotWithShape="0">
                  <a:blip r:embed="rId2" cstate="print"/>
                  <a:srcRect/>
                  <a:tile tx="0" ty="0" sx="100000" sy="100000" flip="none" algn="tl"/>
                </a:blipFill>
                <a:ln w="57150" cap="flat" cmpd="sng">
                  <a:solidFill>
                    <a:srgbClr val="FFFFFF"/>
                  </a:solidFill>
                  <a:prstDash val="solid"/>
                  <a:round/>
                  <a:headEnd/>
                  <a:tailEnd/>
                </a:ln>
                <a:effectLst>
                  <a:outerShdw dist="23000" dir="5400000" algn="ctr" rotWithShape="0">
                    <a:srgbClr val="000000">
                      <a:alpha val="34998"/>
                    </a:srgbClr>
                  </a:outerShdw>
                </a:effectLst>
              </p:spPr>
              <p:txBody>
                <a:bodyPr lIns="0" tIns="0" rIns="0" bIns="0" anchor="ctr"/>
                <a:lstStyle/>
                <a:p>
                  <a:endParaRPr lang="es-ES"/>
                </a:p>
              </p:txBody>
            </p:sp>
            <p:sp>
              <p:nvSpPr>
                <p:cNvPr id="34" name="AutoShape 24"/>
                <p:cNvSpPr>
                  <a:spLocks/>
                </p:cNvSpPr>
                <p:nvPr/>
              </p:nvSpPr>
              <p:spPr bwMode="auto">
                <a:xfrm>
                  <a:off x="0" y="568568"/>
                  <a:ext cx="1329378" cy="447041"/>
                </a:xfrm>
                <a:custGeom>
                  <a:avLst/>
                  <a:gdLst>
                    <a:gd name="T0" fmla="*/ 40908469 w 21600"/>
                    <a:gd name="T1" fmla="*/ 4626067 h 21600"/>
                    <a:gd name="T2" fmla="*/ 40908469 w 21600"/>
                    <a:gd name="T3" fmla="*/ 4626067 h 21600"/>
                    <a:gd name="T4" fmla="*/ 40908469 w 21600"/>
                    <a:gd name="T5" fmla="*/ 4626067 h 21600"/>
                    <a:gd name="T6" fmla="*/ 40908469 w 21600"/>
                    <a:gd name="T7" fmla="*/ 462606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w="12700">
                  <a:noFill/>
                  <a:miter lim="0"/>
                  <a:headEnd/>
                  <a:tailEnd/>
                </a:ln>
              </p:spPr>
              <p:txBody>
                <a:bodyPr lIns="0" tIns="0" rIns="0" bIns="0" anchor="ctr"/>
                <a:lstStyle/>
                <a:p>
                  <a:pPr algn="ctr"/>
                  <a:r>
                    <a:rPr lang="es-ES" sz="1200" b="1" dirty="0">
                      <a:solidFill>
                        <a:srgbClr val="808080"/>
                      </a:solidFill>
                    </a:rPr>
                    <a:t>WHEN SHOULD</a:t>
                  </a:r>
                  <a:endParaRPr lang="es-ES" dirty="0"/>
                </a:p>
              </p:txBody>
            </p:sp>
          </p:grpSp>
          <p:grpSp>
            <p:nvGrpSpPr>
              <p:cNvPr id="21" name="Group 25"/>
              <p:cNvGrpSpPr>
                <a:grpSpLocks/>
              </p:cNvGrpSpPr>
              <p:nvPr/>
            </p:nvGrpSpPr>
            <p:grpSpPr bwMode="auto">
              <a:xfrm>
                <a:off x="2842840" y="432048"/>
                <a:ext cx="1329379" cy="1584177"/>
                <a:chOff x="0" y="0"/>
                <a:chExt cx="1329378" cy="1584176"/>
              </a:xfrm>
            </p:grpSpPr>
            <p:sp>
              <p:nvSpPr>
                <p:cNvPr id="31" name="AutoShape 26" descr="ltDnDiag.png"/>
                <p:cNvSpPr>
                  <a:spLocks/>
                </p:cNvSpPr>
                <p:nvPr/>
              </p:nvSpPr>
              <p:spPr bwMode="auto">
                <a:xfrm>
                  <a:off x="0" y="0"/>
                  <a:ext cx="1329378" cy="1584176"/>
                </a:xfrm>
                <a:custGeom>
                  <a:avLst/>
                  <a:gdLst>
                    <a:gd name="T0" fmla="*/ 40908469 w 21600"/>
                    <a:gd name="T1" fmla="*/ 58092907 h 21600"/>
                    <a:gd name="T2" fmla="*/ 40908469 w 21600"/>
                    <a:gd name="T3" fmla="*/ 58092907 h 21600"/>
                    <a:gd name="T4" fmla="*/ 40908469 w 21600"/>
                    <a:gd name="T5" fmla="*/ 58092907 h 21600"/>
                    <a:gd name="T6" fmla="*/ 40908469 w 21600"/>
                    <a:gd name="T7" fmla="*/ 5809290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blipFill dpi="0" rotWithShape="0">
                  <a:blip r:embed="rId2" cstate="print"/>
                  <a:srcRect/>
                  <a:tile tx="0" ty="0" sx="100000" sy="100000" flip="none" algn="tl"/>
                </a:blipFill>
                <a:ln w="57150" cap="flat" cmpd="sng">
                  <a:solidFill>
                    <a:srgbClr val="FFFFFF"/>
                  </a:solidFill>
                  <a:prstDash val="solid"/>
                  <a:round/>
                  <a:headEnd/>
                  <a:tailEnd/>
                </a:ln>
                <a:effectLst>
                  <a:outerShdw dist="23000" dir="5400000" algn="ctr" rotWithShape="0">
                    <a:srgbClr val="000000">
                      <a:alpha val="34998"/>
                    </a:srgbClr>
                  </a:outerShdw>
                </a:effectLst>
              </p:spPr>
              <p:txBody>
                <a:bodyPr lIns="0" tIns="0" rIns="0" bIns="0" anchor="ctr"/>
                <a:lstStyle/>
                <a:p>
                  <a:endParaRPr lang="es-ES"/>
                </a:p>
              </p:txBody>
            </p:sp>
            <p:sp>
              <p:nvSpPr>
                <p:cNvPr id="32" name="AutoShape 27"/>
                <p:cNvSpPr>
                  <a:spLocks/>
                </p:cNvSpPr>
                <p:nvPr/>
              </p:nvSpPr>
              <p:spPr bwMode="auto">
                <a:xfrm>
                  <a:off x="0" y="390768"/>
                  <a:ext cx="1329378" cy="802641"/>
                </a:xfrm>
                <a:custGeom>
                  <a:avLst/>
                  <a:gdLst>
                    <a:gd name="T0" fmla="*/ 40908469 w 21600"/>
                    <a:gd name="T1" fmla="*/ 14912810 h 21600"/>
                    <a:gd name="T2" fmla="*/ 40908469 w 21600"/>
                    <a:gd name="T3" fmla="*/ 14912810 h 21600"/>
                    <a:gd name="T4" fmla="*/ 40908469 w 21600"/>
                    <a:gd name="T5" fmla="*/ 14912810 h 21600"/>
                    <a:gd name="T6" fmla="*/ 40908469 w 21600"/>
                    <a:gd name="T7" fmla="*/ 1491281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0" tIns="0" rIns="0" bIns="0" anchor="ctr"/>
                <a:lstStyle/>
                <a:p>
                  <a:pPr algn="ctr"/>
                  <a:r>
                    <a:rPr lang="en-US" sz="1200" b="1" dirty="0">
                      <a:solidFill>
                        <a:srgbClr val="808080"/>
                      </a:solidFill>
                    </a:rPr>
                    <a:t>WHO IS RESPONSIBLE FOR THIS MEASURE TO BE CARRIED OUT</a:t>
                  </a:r>
                  <a:endParaRPr lang="es-ES" dirty="0"/>
                </a:p>
              </p:txBody>
            </p:sp>
          </p:grpSp>
          <p:grpSp>
            <p:nvGrpSpPr>
              <p:cNvPr id="22" name="Group 28"/>
              <p:cNvGrpSpPr>
                <a:grpSpLocks/>
              </p:cNvGrpSpPr>
              <p:nvPr/>
            </p:nvGrpSpPr>
            <p:grpSpPr bwMode="auto">
              <a:xfrm>
                <a:off x="4240039" y="432048"/>
                <a:ext cx="1329379" cy="1584177"/>
                <a:chOff x="0" y="0"/>
                <a:chExt cx="1329378" cy="1584176"/>
              </a:xfrm>
            </p:grpSpPr>
            <p:sp>
              <p:nvSpPr>
                <p:cNvPr id="29" name="AutoShape 29" descr="ltDnDiag.png"/>
                <p:cNvSpPr>
                  <a:spLocks/>
                </p:cNvSpPr>
                <p:nvPr/>
              </p:nvSpPr>
              <p:spPr bwMode="auto">
                <a:xfrm>
                  <a:off x="0" y="0"/>
                  <a:ext cx="1329378" cy="1584176"/>
                </a:xfrm>
                <a:custGeom>
                  <a:avLst/>
                  <a:gdLst>
                    <a:gd name="T0" fmla="*/ 40908469 w 21600"/>
                    <a:gd name="T1" fmla="*/ 58092907 h 21600"/>
                    <a:gd name="T2" fmla="*/ 40908469 w 21600"/>
                    <a:gd name="T3" fmla="*/ 58092907 h 21600"/>
                    <a:gd name="T4" fmla="*/ 40908469 w 21600"/>
                    <a:gd name="T5" fmla="*/ 58092907 h 21600"/>
                    <a:gd name="T6" fmla="*/ 40908469 w 21600"/>
                    <a:gd name="T7" fmla="*/ 5809290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blipFill dpi="0" rotWithShape="0">
                  <a:blip r:embed="rId2" cstate="print"/>
                  <a:srcRect/>
                  <a:tile tx="0" ty="0" sx="100000" sy="100000" flip="none" algn="tl"/>
                </a:blipFill>
                <a:ln w="57150" cap="flat" cmpd="sng">
                  <a:solidFill>
                    <a:srgbClr val="FFFFFF"/>
                  </a:solidFill>
                  <a:prstDash val="solid"/>
                  <a:round/>
                  <a:headEnd/>
                  <a:tailEnd/>
                </a:ln>
                <a:effectLst>
                  <a:outerShdw dist="23000" dir="5400000" algn="ctr" rotWithShape="0">
                    <a:srgbClr val="000000">
                      <a:alpha val="34998"/>
                    </a:srgbClr>
                  </a:outerShdw>
                </a:effectLst>
              </p:spPr>
              <p:txBody>
                <a:bodyPr lIns="0" tIns="0" rIns="0" bIns="0" anchor="ctr"/>
                <a:lstStyle/>
                <a:p>
                  <a:endParaRPr lang="es-ES"/>
                </a:p>
              </p:txBody>
            </p:sp>
            <p:sp>
              <p:nvSpPr>
                <p:cNvPr id="30" name="AutoShape 30"/>
                <p:cNvSpPr>
                  <a:spLocks/>
                </p:cNvSpPr>
                <p:nvPr/>
              </p:nvSpPr>
              <p:spPr bwMode="auto">
                <a:xfrm>
                  <a:off x="0" y="390768"/>
                  <a:ext cx="1329378" cy="802641"/>
                </a:xfrm>
                <a:custGeom>
                  <a:avLst/>
                  <a:gdLst>
                    <a:gd name="T0" fmla="*/ 40908469 w 21600"/>
                    <a:gd name="T1" fmla="*/ 14912810 h 21600"/>
                    <a:gd name="T2" fmla="*/ 40908469 w 21600"/>
                    <a:gd name="T3" fmla="*/ 14912810 h 21600"/>
                    <a:gd name="T4" fmla="*/ 40908469 w 21600"/>
                    <a:gd name="T5" fmla="*/ 14912810 h 21600"/>
                    <a:gd name="T6" fmla="*/ 40908469 w 21600"/>
                    <a:gd name="T7" fmla="*/ 1491281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0" tIns="0" rIns="0" bIns="0" anchor="ctr"/>
                <a:lstStyle/>
                <a:p>
                  <a:pPr algn="ctr"/>
                  <a:r>
                    <a:rPr lang="en-US" sz="1200" b="1" dirty="0">
                      <a:solidFill>
                        <a:srgbClr val="808080"/>
                      </a:solidFill>
                    </a:rPr>
                    <a:t>THE RESOURCES NEEDED TO CARRY OUT THE MEASURE</a:t>
                  </a:r>
                  <a:endParaRPr lang="es-ES" dirty="0"/>
                </a:p>
              </p:txBody>
            </p:sp>
          </p:grpSp>
          <p:grpSp>
            <p:nvGrpSpPr>
              <p:cNvPr id="23" name="Group 31"/>
              <p:cNvGrpSpPr>
                <a:grpSpLocks/>
              </p:cNvGrpSpPr>
              <p:nvPr/>
            </p:nvGrpSpPr>
            <p:grpSpPr bwMode="auto">
              <a:xfrm>
                <a:off x="0" y="-1"/>
                <a:ext cx="6979237" cy="360042"/>
                <a:chOff x="0" y="-1"/>
                <a:chExt cx="6979237" cy="360042"/>
              </a:xfrm>
            </p:grpSpPr>
            <p:sp>
              <p:nvSpPr>
                <p:cNvPr id="27" name="AutoShape 32"/>
                <p:cNvSpPr>
                  <a:spLocks/>
                </p:cNvSpPr>
                <p:nvPr/>
              </p:nvSpPr>
              <p:spPr bwMode="auto">
                <a:xfrm>
                  <a:off x="0" y="-1"/>
                  <a:ext cx="6979237" cy="360042"/>
                </a:xfrm>
                <a:custGeom>
                  <a:avLst/>
                  <a:gdLst>
                    <a:gd name="T0" fmla="*/ 1127540650 w 21600"/>
                    <a:gd name="T1" fmla="*/ 3000700 h 21600"/>
                    <a:gd name="T2" fmla="*/ 1127540650 w 21600"/>
                    <a:gd name="T3" fmla="*/ 3000700 h 21600"/>
                    <a:gd name="T4" fmla="*/ 1127540650 w 21600"/>
                    <a:gd name="T5" fmla="*/ 3000700 h 21600"/>
                    <a:gd name="T6" fmla="*/ 1127540650 w 21600"/>
                    <a:gd name="T7" fmla="*/ 30007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gradFill rotWithShape="0">
                  <a:gsLst>
                    <a:gs pos="0">
                      <a:srgbClr val="E6E6E6"/>
                    </a:gs>
                    <a:gs pos="100000">
                      <a:srgbClr val="BFBFBF"/>
                    </a:gs>
                  </a:gsLst>
                  <a:lin ang="5400000"/>
                </a:gradFill>
                <a:ln w="12700" cap="flat" cmpd="sng">
                  <a:noFill/>
                  <a:prstDash val="solid"/>
                  <a:miter lim="0"/>
                  <a:headEnd/>
                  <a:tailEnd/>
                </a:ln>
                <a:effectLst>
                  <a:outerShdw dist="23000" dir="5400000" algn="ctr" rotWithShape="0">
                    <a:srgbClr val="000000">
                      <a:alpha val="34998"/>
                    </a:srgbClr>
                  </a:outerShdw>
                </a:effectLst>
              </p:spPr>
              <p:txBody>
                <a:bodyPr lIns="0" tIns="0" rIns="0" bIns="0" anchor="ctr"/>
                <a:lstStyle/>
                <a:p>
                  <a:endParaRPr lang="es-ES"/>
                </a:p>
              </p:txBody>
            </p:sp>
            <p:sp>
              <p:nvSpPr>
                <p:cNvPr id="28" name="AutoShape 33"/>
                <p:cNvSpPr>
                  <a:spLocks/>
                </p:cNvSpPr>
                <p:nvPr/>
              </p:nvSpPr>
              <p:spPr bwMode="auto">
                <a:xfrm>
                  <a:off x="0" y="641"/>
                  <a:ext cx="6979237" cy="332741"/>
                </a:xfrm>
                <a:custGeom>
                  <a:avLst/>
                  <a:gdLst>
                    <a:gd name="T0" fmla="*/ 1127540650 w 21600"/>
                    <a:gd name="T1" fmla="*/ 2562891 h 21600"/>
                    <a:gd name="T2" fmla="*/ 1127540650 w 21600"/>
                    <a:gd name="T3" fmla="*/ 2562891 h 21600"/>
                    <a:gd name="T4" fmla="*/ 1127540650 w 21600"/>
                    <a:gd name="T5" fmla="*/ 2562891 h 21600"/>
                    <a:gd name="T6" fmla="*/ 1127540650 w 21600"/>
                    <a:gd name="T7" fmla="*/ 256289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1E758F"/>
                </a:solidFill>
                <a:ln w="12700">
                  <a:noFill/>
                  <a:miter lim="0"/>
                  <a:headEnd/>
                  <a:tailEnd/>
                </a:ln>
              </p:spPr>
              <p:txBody>
                <a:bodyPr lIns="0" tIns="0" rIns="0" bIns="0" anchor="ctr"/>
                <a:lstStyle/>
                <a:p>
                  <a:pPr marL="176213"/>
                  <a:r>
                    <a:rPr lang="es-ES" sz="1600" b="1" dirty="0">
                      <a:solidFill>
                        <a:srgbClr val="F2F2F2"/>
                      </a:solidFill>
                    </a:rPr>
                    <a:t>ACTION PLANS</a:t>
                  </a:r>
                  <a:endParaRPr lang="es-ES" dirty="0">
                    <a:solidFill>
                      <a:srgbClr val="F2F2F2"/>
                    </a:solidFill>
                  </a:endParaRPr>
                </a:p>
              </p:txBody>
            </p:sp>
          </p:grpSp>
          <p:grpSp>
            <p:nvGrpSpPr>
              <p:cNvPr id="24" name="Group 34"/>
              <p:cNvGrpSpPr>
                <a:grpSpLocks/>
              </p:cNvGrpSpPr>
              <p:nvPr/>
            </p:nvGrpSpPr>
            <p:grpSpPr bwMode="auto">
              <a:xfrm>
                <a:off x="5630481" y="432048"/>
                <a:ext cx="1329379" cy="1584177"/>
                <a:chOff x="0" y="0"/>
                <a:chExt cx="1329378" cy="1584176"/>
              </a:xfrm>
            </p:grpSpPr>
            <p:sp>
              <p:nvSpPr>
                <p:cNvPr id="25" name="AutoShape 35" descr="ltDnDiag.png"/>
                <p:cNvSpPr>
                  <a:spLocks/>
                </p:cNvSpPr>
                <p:nvPr/>
              </p:nvSpPr>
              <p:spPr bwMode="auto">
                <a:xfrm>
                  <a:off x="0" y="0"/>
                  <a:ext cx="1329378" cy="1584176"/>
                </a:xfrm>
                <a:custGeom>
                  <a:avLst/>
                  <a:gdLst>
                    <a:gd name="T0" fmla="*/ 40908469 w 21600"/>
                    <a:gd name="T1" fmla="*/ 58092907 h 21600"/>
                    <a:gd name="T2" fmla="*/ 40908469 w 21600"/>
                    <a:gd name="T3" fmla="*/ 58092907 h 21600"/>
                    <a:gd name="T4" fmla="*/ 40908469 w 21600"/>
                    <a:gd name="T5" fmla="*/ 58092907 h 21600"/>
                    <a:gd name="T6" fmla="*/ 40908469 w 21600"/>
                    <a:gd name="T7" fmla="*/ 5809290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blipFill dpi="0" rotWithShape="0">
                  <a:blip r:embed="rId2" cstate="print"/>
                  <a:srcRect/>
                  <a:tile tx="0" ty="0" sx="100000" sy="100000" flip="none" algn="tl"/>
                </a:blipFill>
                <a:ln w="57150" cap="flat" cmpd="sng">
                  <a:solidFill>
                    <a:srgbClr val="FFFFFF"/>
                  </a:solidFill>
                  <a:prstDash val="solid"/>
                  <a:round/>
                  <a:headEnd/>
                  <a:tailEnd/>
                </a:ln>
                <a:effectLst>
                  <a:outerShdw dist="23000" dir="5400000" algn="ctr" rotWithShape="0">
                    <a:srgbClr val="000000">
                      <a:alpha val="34998"/>
                    </a:srgbClr>
                  </a:outerShdw>
                </a:effectLst>
              </p:spPr>
              <p:txBody>
                <a:bodyPr lIns="0" tIns="0" rIns="0" bIns="0" anchor="ctr"/>
                <a:lstStyle/>
                <a:p>
                  <a:endParaRPr lang="es-ES"/>
                </a:p>
              </p:txBody>
            </p:sp>
            <p:sp>
              <p:nvSpPr>
                <p:cNvPr id="26" name="AutoShape 36"/>
                <p:cNvSpPr>
                  <a:spLocks/>
                </p:cNvSpPr>
                <p:nvPr/>
              </p:nvSpPr>
              <p:spPr bwMode="auto">
                <a:xfrm>
                  <a:off x="0" y="568568"/>
                  <a:ext cx="1329378" cy="447041"/>
                </a:xfrm>
                <a:custGeom>
                  <a:avLst/>
                  <a:gdLst>
                    <a:gd name="T0" fmla="*/ 40908469 w 21600"/>
                    <a:gd name="T1" fmla="*/ 4626067 h 21600"/>
                    <a:gd name="T2" fmla="*/ 40908469 w 21600"/>
                    <a:gd name="T3" fmla="*/ 4626067 h 21600"/>
                    <a:gd name="T4" fmla="*/ 40908469 w 21600"/>
                    <a:gd name="T5" fmla="*/ 4626067 h 21600"/>
                    <a:gd name="T6" fmla="*/ 40908469 w 21600"/>
                    <a:gd name="T7" fmla="*/ 462606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w="12700">
                  <a:noFill/>
                  <a:miter lim="0"/>
                  <a:headEnd/>
                  <a:tailEnd/>
                </a:ln>
              </p:spPr>
              <p:txBody>
                <a:bodyPr lIns="0" tIns="0" rIns="0" bIns="0" anchor="ctr"/>
                <a:lstStyle/>
                <a:p>
                  <a:pPr algn="ctr"/>
                  <a:r>
                    <a:rPr lang="es-ES" sz="1200" b="1" dirty="0">
                      <a:solidFill>
                        <a:srgbClr val="808080"/>
                      </a:solidFill>
                    </a:rPr>
                    <a:t>THE COST OF MEASUREMENT</a:t>
                  </a:r>
                  <a:endParaRPr lang="es-ES" dirty="0"/>
                </a:p>
              </p:txBody>
            </p:sp>
          </p:grpSp>
        </p:grpSp>
      </p:grpSp>
      <p:sp>
        <p:nvSpPr>
          <p:cNvPr id="37" name="Marcador de número de diapositiva 36"/>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23</a:t>
            </a:fld>
            <a:endParaRPr lang="es-ES" altLang="es-ES" dirty="0"/>
          </a:p>
        </p:txBody>
      </p:sp>
      <p:sp>
        <p:nvSpPr>
          <p:cNvPr id="40"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smtClean="0">
                <a:solidFill>
                  <a:schemeClr val="tx1">
                    <a:lumMod val="75000"/>
                    <a:lumOff val="25000"/>
                  </a:schemeClr>
                </a:solidFill>
                <a:latin typeface="Helvetica"/>
                <a:ea typeface="Gill Sans" charset="0"/>
                <a:cs typeface="Helvetica"/>
                <a:sym typeface="Gill Sans" charset="0"/>
              </a:rPr>
              <a:t>Mine </a:t>
            </a:r>
            <a:r>
              <a:rPr lang="es-ES" sz="3600" dirty="0" err="1" smtClean="0">
                <a:solidFill>
                  <a:schemeClr val="tx1">
                    <a:lumMod val="75000"/>
                    <a:lumOff val="25000"/>
                  </a:schemeClr>
                </a:solidFill>
                <a:latin typeface="Helvetica"/>
                <a:ea typeface="Gill Sans" charset="0"/>
                <a:cs typeface="Helvetica"/>
                <a:sym typeface="Gill Sans" charset="0"/>
              </a:rPr>
              <a:t>closure</a:t>
            </a:r>
            <a:r>
              <a:rPr lang="es-ES" sz="3600" dirty="0" smtClean="0">
                <a:solidFill>
                  <a:schemeClr val="tx1">
                    <a:lumMod val="75000"/>
                    <a:lumOff val="25000"/>
                  </a:schemeClr>
                </a:solidFill>
                <a:latin typeface="Helvetica"/>
                <a:ea typeface="Gill Sans" charset="0"/>
                <a:cs typeface="Helvetica"/>
                <a:sym typeface="Gill Sans" charset="0"/>
              </a:rPr>
              <a:t>. </a:t>
            </a:r>
            <a:r>
              <a:rPr lang="es-ES" sz="2400" dirty="0" err="1" smtClean="0">
                <a:solidFill>
                  <a:schemeClr val="bg1">
                    <a:lumMod val="50000"/>
                  </a:schemeClr>
                </a:solidFill>
                <a:latin typeface="Helvetica"/>
                <a:ea typeface="Gill Sans" charset="0"/>
                <a:cs typeface="Helvetica"/>
                <a:sym typeface="Gill Sans" charset="0"/>
              </a:rPr>
              <a:t>Planification</a:t>
            </a:r>
            <a:endParaRPr lang="es-ES" sz="2400" dirty="0">
              <a:solidFill>
                <a:schemeClr val="bg1">
                  <a:lumMod val="50000"/>
                </a:schemeClr>
              </a:solidFill>
              <a:latin typeface="Helvetica"/>
              <a:ea typeface="Gill Sans" charset="0"/>
              <a:cs typeface="Helvetica"/>
              <a:sym typeface="Gill Sans" charset="0"/>
            </a:endParaRPr>
          </a:p>
        </p:txBody>
      </p:sp>
    </p:spTree>
  </p:cSld>
  <p:clrMapOvr>
    <a:masterClrMapping/>
  </p:clrMapOvr>
  <p:transition spd="slow" advTm="5000">
    <p:pu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2"/>
          <p:cNvSpPr>
            <a:spLocks/>
          </p:cNvSpPr>
          <p:nvPr/>
        </p:nvSpPr>
        <p:spPr bwMode="auto">
          <a:xfrm>
            <a:off x="633000" y="1557338"/>
            <a:ext cx="8640000" cy="791542"/>
          </a:xfrm>
          <a:custGeom>
            <a:avLst/>
            <a:gdLst>
              <a:gd name="T0" fmla="*/ 1528655928 w 21600"/>
              <a:gd name="T1" fmla="*/ 5606192 h 21600"/>
              <a:gd name="T2" fmla="*/ 1528655928 w 21600"/>
              <a:gd name="T3" fmla="*/ 5606192 h 21600"/>
              <a:gd name="T4" fmla="*/ 1528655928 w 21600"/>
              <a:gd name="T5" fmla="*/ 5606192 h 21600"/>
              <a:gd name="T6" fmla="*/ 1528655928 w 21600"/>
              <a:gd name="T7" fmla="*/ 560619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pPr algn="just"/>
            <a:r>
              <a:rPr lang="en-US" sz="1300" dirty="0">
                <a:solidFill>
                  <a:srgbClr val="595959"/>
                </a:solidFill>
                <a:latin typeface="Arial"/>
                <a:cs typeface="Arial"/>
                <a:sym typeface="Arial" pitchFamily="34" charset="0"/>
              </a:rPr>
              <a:t>Within the entire implementation process of mine closures, it is vital to have management and monitoring tools. They are a strategic support in many of the stages and aspects related to the closure of mines.</a:t>
            </a:r>
            <a:endParaRPr lang="es-ES" sz="1300" dirty="0">
              <a:solidFill>
                <a:srgbClr val="595959"/>
              </a:solidFill>
              <a:latin typeface="Arial"/>
              <a:cs typeface="Arial"/>
              <a:sym typeface="Arial" pitchFamily="34" charset="0"/>
            </a:endParaRPr>
          </a:p>
        </p:txBody>
      </p:sp>
      <p:sp>
        <p:nvSpPr>
          <p:cNvPr id="17" name="16 Rectángulo redondeado"/>
          <p:cNvSpPr/>
          <p:nvPr/>
        </p:nvSpPr>
        <p:spPr>
          <a:xfrm>
            <a:off x="2783065" y="2492896"/>
            <a:ext cx="4464496" cy="576064"/>
          </a:xfrm>
          <a:prstGeom prst="roundRect">
            <a:avLst>
              <a:gd name="adj" fmla="val 0"/>
            </a:avLst>
          </a:prstGeom>
          <a:solidFill>
            <a:srgbClr val="1E758F"/>
          </a:solidFill>
          <a:ln>
            <a:no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s-ES" sz="2000" b="1" dirty="0">
                <a:solidFill>
                  <a:schemeClr val="bg1"/>
                </a:solidFill>
              </a:rPr>
              <a:t>CLOSURE PLAN</a:t>
            </a:r>
          </a:p>
        </p:txBody>
      </p:sp>
      <p:sp>
        <p:nvSpPr>
          <p:cNvPr id="18" name="17 Rectángulo redondeado"/>
          <p:cNvSpPr>
            <a:spLocks noChangeArrowheads="1"/>
          </p:cNvSpPr>
          <p:nvPr/>
        </p:nvSpPr>
        <p:spPr bwMode="auto">
          <a:xfrm>
            <a:off x="5270117" y="3212976"/>
            <a:ext cx="1872208" cy="792162"/>
          </a:xfrm>
          <a:prstGeom prst="roundRect">
            <a:avLst>
              <a:gd name="adj" fmla="val 0"/>
            </a:avLst>
          </a:prstGeom>
          <a:blipFill dpi="0" rotWithShape="0">
            <a:blip r:embed="rId2" cstate="print"/>
            <a:srcRect/>
            <a:tile tx="0" ty="0" sx="100000" sy="100000" flip="none" algn="tl"/>
          </a:blipFill>
          <a:ln w="38100">
            <a:solidFill>
              <a:srgbClr val="FFFFFF"/>
            </a:solidFill>
            <a:round/>
            <a:headEnd/>
            <a:tailEnd/>
          </a:ln>
          <a:effectLst>
            <a:outerShdw dist="23000" dir="5400000" algn="ctr" rotWithShape="0">
              <a:srgbClr val="808080">
                <a:alpha val="34998"/>
              </a:srgbClr>
            </a:outerShdw>
          </a:effectLst>
        </p:spPr>
        <p:txBody>
          <a:bodyPr lIns="0" tIns="0" rIns="0" bIns="0" anchor="ctr"/>
          <a:lstStyle/>
          <a:p>
            <a:pPr algn="ctr"/>
            <a:r>
              <a:rPr lang="es-ES" sz="1100" b="1" dirty="0">
                <a:solidFill>
                  <a:srgbClr val="7D8078"/>
                </a:solidFill>
              </a:rPr>
              <a:t>STAGES OF</a:t>
            </a:r>
          </a:p>
          <a:p>
            <a:pPr algn="ctr"/>
            <a:r>
              <a:rPr lang="es-ES" sz="1100" b="1" dirty="0">
                <a:solidFill>
                  <a:srgbClr val="7D8078"/>
                </a:solidFill>
              </a:rPr>
              <a:t>CLOSURE PLAN</a:t>
            </a:r>
          </a:p>
        </p:txBody>
      </p:sp>
      <p:sp>
        <p:nvSpPr>
          <p:cNvPr id="21" name="20 Rectángulo redondeado"/>
          <p:cNvSpPr>
            <a:spLocks noChangeArrowheads="1"/>
          </p:cNvSpPr>
          <p:nvPr/>
        </p:nvSpPr>
        <p:spPr bwMode="auto">
          <a:xfrm>
            <a:off x="2888301" y="3212976"/>
            <a:ext cx="2064700" cy="792088"/>
          </a:xfrm>
          <a:prstGeom prst="roundRect">
            <a:avLst>
              <a:gd name="adj" fmla="val 0"/>
            </a:avLst>
          </a:prstGeom>
          <a:blipFill dpi="0" rotWithShape="0">
            <a:blip r:embed="rId2" cstate="print"/>
            <a:srcRect/>
            <a:tile tx="0" ty="0" sx="100000" sy="100000" flip="none" algn="tl"/>
          </a:blipFill>
          <a:ln w="38100">
            <a:solidFill>
              <a:srgbClr val="FFFFFF"/>
            </a:solidFill>
            <a:round/>
            <a:headEnd/>
            <a:tailEnd/>
          </a:ln>
          <a:effectLst>
            <a:outerShdw dist="23000" dir="5400000" algn="ctr" rotWithShape="0">
              <a:srgbClr val="808080">
                <a:alpha val="34998"/>
              </a:srgbClr>
            </a:outerShdw>
          </a:effectLst>
        </p:spPr>
        <p:txBody>
          <a:bodyPr lIns="0" tIns="0" rIns="0" bIns="0" anchor="ctr"/>
          <a:lstStyle/>
          <a:p>
            <a:pPr algn="ctr"/>
            <a:r>
              <a:rPr lang="en-US" sz="1100" b="1" dirty="0">
                <a:solidFill>
                  <a:srgbClr val="7D8078"/>
                </a:solidFill>
              </a:rPr>
              <a:t>CONTROL OF THE TECHNICAL ASPECTS OF THE CLOSURE OF MINES</a:t>
            </a:r>
            <a:endParaRPr lang="es-ES" sz="1100" b="1" dirty="0" smtClean="0">
              <a:solidFill>
                <a:srgbClr val="7D8078"/>
              </a:solidFill>
            </a:endParaRPr>
          </a:p>
        </p:txBody>
      </p:sp>
      <p:sp>
        <p:nvSpPr>
          <p:cNvPr id="22" name="AutoShape 1"/>
          <p:cNvSpPr>
            <a:spLocks/>
          </p:cNvSpPr>
          <p:nvPr/>
        </p:nvSpPr>
        <p:spPr bwMode="auto">
          <a:xfrm>
            <a:off x="2864768" y="4077072"/>
            <a:ext cx="2160240" cy="12241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numCol="1" spcCol="540000"/>
          <a:lstStyle/>
          <a:p>
            <a:pPr marL="171450" indent="-171450">
              <a:lnSpc>
                <a:spcPct val="130000"/>
              </a:lnSpc>
              <a:buClr>
                <a:schemeClr val="accent5">
                  <a:lumMod val="75000"/>
                </a:schemeClr>
              </a:buClr>
              <a:buFont typeface="Wingdings" charset="2"/>
              <a:buChar char="§"/>
              <a:defRPr/>
            </a:pPr>
            <a:r>
              <a:rPr lang="en-US" sz="900" b="1" dirty="0">
                <a:solidFill>
                  <a:srgbClr val="595959"/>
                </a:solidFill>
                <a:latin typeface="Arial"/>
                <a:ea typeface="ＭＳ Ｐゴシック" charset="0"/>
                <a:cs typeface="Arial"/>
                <a:sym typeface="Calibri" charset="0"/>
              </a:rPr>
              <a:t>SOILS</a:t>
            </a:r>
          </a:p>
          <a:p>
            <a:pPr marL="171450" indent="-171450">
              <a:lnSpc>
                <a:spcPct val="130000"/>
              </a:lnSpc>
              <a:buClr>
                <a:schemeClr val="accent5">
                  <a:lumMod val="75000"/>
                </a:schemeClr>
              </a:buClr>
              <a:buFont typeface="Wingdings" charset="2"/>
              <a:buChar char="§"/>
              <a:defRPr/>
            </a:pPr>
            <a:r>
              <a:rPr lang="en-US" sz="900" b="1" dirty="0">
                <a:solidFill>
                  <a:srgbClr val="595959"/>
                </a:solidFill>
                <a:latin typeface="Arial"/>
                <a:ea typeface="ＭＳ Ｐゴシック" charset="0"/>
                <a:cs typeface="Arial"/>
                <a:sym typeface="Calibri" charset="0"/>
              </a:rPr>
              <a:t>WATER</a:t>
            </a:r>
          </a:p>
          <a:p>
            <a:pPr marL="171450" indent="-171450">
              <a:lnSpc>
                <a:spcPct val="130000"/>
              </a:lnSpc>
              <a:buClr>
                <a:schemeClr val="accent5">
                  <a:lumMod val="75000"/>
                </a:schemeClr>
              </a:buClr>
              <a:buFont typeface="Wingdings" charset="2"/>
              <a:buChar char="§"/>
              <a:defRPr/>
            </a:pPr>
            <a:r>
              <a:rPr lang="en-US" sz="900" b="1" dirty="0">
                <a:solidFill>
                  <a:srgbClr val="595959"/>
                </a:solidFill>
                <a:latin typeface="Arial"/>
                <a:ea typeface="ＭＳ Ｐゴシック" charset="0"/>
                <a:cs typeface="Arial"/>
                <a:sym typeface="Calibri" charset="0"/>
              </a:rPr>
              <a:t>WASTE</a:t>
            </a:r>
          </a:p>
          <a:p>
            <a:pPr marL="171450" indent="-171450">
              <a:lnSpc>
                <a:spcPct val="130000"/>
              </a:lnSpc>
              <a:buClr>
                <a:schemeClr val="accent5">
                  <a:lumMod val="75000"/>
                </a:schemeClr>
              </a:buClr>
              <a:buFont typeface="Wingdings" charset="2"/>
              <a:buChar char="§"/>
              <a:defRPr/>
            </a:pPr>
            <a:r>
              <a:rPr lang="en-US" sz="900" b="1" dirty="0">
                <a:solidFill>
                  <a:srgbClr val="595959"/>
                </a:solidFill>
                <a:latin typeface="Arial"/>
                <a:ea typeface="ＭＳ Ｐゴシック" charset="0"/>
                <a:cs typeface="Arial"/>
                <a:sym typeface="Calibri" charset="0"/>
              </a:rPr>
              <a:t>GEOLOGICAL AND ENVIRONMENTAL RISKS</a:t>
            </a:r>
          </a:p>
          <a:p>
            <a:pPr marL="171450" indent="-171450">
              <a:lnSpc>
                <a:spcPct val="130000"/>
              </a:lnSpc>
              <a:buClr>
                <a:schemeClr val="accent5">
                  <a:lumMod val="75000"/>
                </a:schemeClr>
              </a:buClr>
              <a:buFont typeface="Wingdings" charset="2"/>
              <a:buChar char="§"/>
              <a:defRPr/>
            </a:pPr>
            <a:r>
              <a:rPr lang="en-US" sz="900" b="1" dirty="0">
                <a:solidFill>
                  <a:srgbClr val="595959"/>
                </a:solidFill>
                <a:latin typeface="Arial"/>
                <a:ea typeface="ＭＳ Ｐゴシック" charset="0"/>
                <a:cs typeface="Arial"/>
                <a:sym typeface="Calibri" charset="0"/>
              </a:rPr>
              <a:t>LANDSCAPE</a:t>
            </a:r>
          </a:p>
          <a:p>
            <a:pPr marL="171450" indent="-171450">
              <a:lnSpc>
                <a:spcPct val="130000"/>
              </a:lnSpc>
              <a:buClr>
                <a:schemeClr val="accent5">
                  <a:lumMod val="75000"/>
                </a:schemeClr>
              </a:buClr>
              <a:buFont typeface="Wingdings" charset="2"/>
              <a:buChar char="§"/>
              <a:defRPr/>
            </a:pPr>
            <a:r>
              <a:rPr lang="en-US" sz="900" b="1" dirty="0">
                <a:solidFill>
                  <a:srgbClr val="595959"/>
                </a:solidFill>
                <a:latin typeface="Arial"/>
                <a:ea typeface="ＭＳ Ｐゴシック" charset="0"/>
                <a:cs typeface="Arial"/>
                <a:sym typeface="Calibri" charset="0"/>
              </a:rPr>
              <a:t>PROJECT MANAGEMENT</a:t>
            </a:r>
          </a:p>
          <a:p>
            <a:pPr marL="171450" indent="-171450">
              <a:lnSpc>
                <a:spcPct val="130000"/>
              </a:lnSpc>
              <a:buClr>
                <a:schemeClr val="accent5">
                  <a:lumMod val="75000"/>
                </a:schemeClr>
              </a:buClr>
              <a:buFont typeface="Wingdings" charset="2"/>
              <a:buChar char="§"/>
              <a:defRPr/>
            </a:pPr>
            <a:r>
              <a:rPr lang="en-US" sz="900" b="1" dirty="0">
                <a:solidFill>
                  <a:srgbClr val="595959"/>
                </a:solidFill>
                <a:latin typeface="Arial"/>
                <a:ea typeface="ＭＳ Ｐゴシック" charset="0"/>
                <a:cs typeface="Arial"/>
                <a:sym typeface="Calibri" charset="0"/>
              </a:rPr>
              <a:t>PARTICIPATION</a:t>
            </a:r>
            <a:endParaRPr lang="es-ES" sz="900" b="1" dirty="0">
              <a:solidFill>
                <a:srgbClr val="595959"/>
              </a:solidFill>
              <a:latin typeface="Arial"/>
              <a:ea typeface="ＭＳ Ｐゴシック" charset="0"/>
              <a:cs typeface="Arial"/>
              <a:sym typeface="Calibri" charset="0"/>
            </a:endParaRPr>
          </a:p>
        </p:txBody>
      </p:sp>
      <p:sp>
        <p:nvSpPr>
          <p:cNvPr id="32" name="AutoShape 1"/>
          <p:cNvSpPr>
            <a:spLocks/>
          </p:cNvSpPr>
          <p:nvPr/>
        </p:nvSpPr>
        <p:spPr bwMode="auto">
          <a:xfrm>
            <a:off x="5241032" y="4077072"/>
            <a:ext cx="2016224" cy="720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numCol="1" spcCol="540000"/>
          <a:lstStyle/>
          <a:p>
            <a:pPr marL="171450" indent="-171450">
              <a:lnSpc>
                <a:spcPct val="130000"/>
              </a:lnSpc>
              <a:buClr>
                <a:schemeClr val="accent5">
                  <a:lumMod val="75000"/>
                </a:schemeClr>
              </a:buClr>
              <a:buFont typeface="Wingdings" charset="2"/>
              <a:buChar char="§"/>
              <a:defRPr/>
            </a:pPr>
            <a:r>
              <a:rPr lang="en-US" sz="900" b="1" dirty="0">
                <a:solidFill>
                  <a:srgbClr val="595959"/>
                </a:solidFill>
                <a:latin typeface="Arial"/>
                <a:ea typeface="ＭＳ Ｐゴシック" charset="0"/>
                <a:cs typeface="Arial"/>
                <a:sym typeface="Calibri" charset="0"/>
              </a:rPr>
              <a:t>INITIAL CLOSURE PLAN</a:t>
            </a:r>
          </a:p>
          <a:p>
            <a:pPr marL="171450" indent="-171450">
              <a:lnSpc>
                <a:spcPct val="130000"/>
              </a:lnSpc>
              <a:buClr>
                <a:schemeClr val="accent5">
                  <a:lumMod val="75000"/>
                </a:schemeClr>
              </a:buClr>
              <a:buFont typeface="Wingdings" charset="2"/>
              <a:buChar char="§"/>
              <a:defRPr/>
            </a:pPr>
            <a:r>
              <a:rPr lang="en-US" sz="900" b="1" dirty="0">
                <a:solidFill>
                  <a:srgbClr val="595959"/>
                </a:solidFill>
                <a:latin typeface="Arial"/>
                <a:ea typeface="ＭＳ Ｐゴシック" charset="0"/>
                <a:cs typeface="Arial"/>
                <a:sym typeface="Calibri" charset="0"/>
              </a:rPr>
              <a:t>PLAN UPDATE</a:t>
            </a:r>
          </a:p>
          <a:p>
            <a:pPr marL="171450" indent="-171450">
              <a:lnSpc>
                <a:spcPct val="130000"/>
              </a:lnSpc>
              <a:buClr>
                <a:schemeClr val="accent5">
                  <a:lumMod val="75000"/>
                </a:schemeClr>
              </a:buClr>
              <a:buFont typeface="Wingdings" charset="2"/>
              <a:buChar char="§"/>
              <a:defRPr/>
            </a:pPr>
            <a:r>
              <a:rPr lang="en-US" sz="900" b="1" dirty="0">
                <a:solidFill>
                  <a:srgbClr val="595959"/>
                </a:solidFill>
                <a:latin typeface="Arial"/>
                <a:ea typeface="ＭＳ Ｐゴシック" charset="0"/>
                <a:cs typeface="Arial"/>
                <a:sym typeface="Calibri" charset="0"/>
              </a:rPr>
              <a:t>IMPLEMENTATION OF THE PLAN</a:t>
            </a:r>
          </a:p>
          <a:p>
            <a:pPr marL="171450" indent="-171450">
              <a:lnSpc>
                <a:spcPct val="130000"/>
              </a:lnSpc>
              <a:buClr>
                <a:schemeClr val="accent5">
                  <a:lumMod val="75000"/>
                </a:schemeClr>
              </a:buClr>
              <a:buFont typeface="Wingdings" charset="2"/>
              <a:buChar char="§"/>
              <a:defRPr/>
            </a:pPr>
            <a:r>
              <a:rPr lang="en-US" sz="900" b="1" dirty="0">
                <a:solidFill>
                  <a:srgbClr val="595959"/>
                </a:solidFill>
                <a:latin typeface="Arial"/>
                <a:ea typeface="ＭＳ Ｐゴシック" charset="0"/>
                <a:cs typeface="Arial"/>
                <a:sym typeface="Calibri" charset="0"/>
              </a:rPr>
              <a:t>MONITORING AFTER ABANDONMENT</a:t>
            </a:r>
            <a:endParaRPr lang="es-ES" sz="900" b="1" dirty="0">
              <a:solidFill>
                <a:srgbClr val="595959"/>
              </a:solidFill>
              <a:latin typeface="Arial"/>
              <a:ea typeface="ＭＳ Ｐゴシック" charset="0"/>
              <a:cs typeface="Arial"/>
              <a:sym typeface="Calibri" charset="0"/>
            </a:endParaRPr>
          </a:p>
        </p:txBody>
      </p:sp>
      <p:sp>
        <p:nvSpPr>
          <p:cNvPr id="33" name="32 Rectángulo redondeado"/>
          <p:cNvSpPr/>
          <p:nvPr/>
        </p:nvSpPr>
        <p:spPr>
          <a:xfrm>
            <a:off x="2812150" y="3140968"/>
            <a:ext cx="2232248" cy="2592288"/>
          </a:xfrm>
          <a:prstGeom prst="roundRect">
            <a:avLst>
              <a:gd name="adj" fmla="val 0"/>
            </a:avLst>
          </a:prstGeom>
          <a:noFill/>
          <a:ln w="57150" cmpd="sng">
            <a:solidFill>
              <a:srgbClr val="1E758F"/>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ES">
              <a:sym typeface="Calibri" charset="0"/>
            </a:endParaRPr>
          </a:p>
        </p:txBody>
      </p:sp>
      <p:sp>
        <p:nvSpPr>
          <p:cNvPr id="36" name="35 Rectángulo redondeado"/>
          <p:cNvSpPr/>
          <p:nvPr/>
        </p:nvSpPr>
        <p:spPr>
          <a:xfrm>
            <a:off x="5187005" y="3140968"/>
            <a:ext cx="2016224" cy="2592288"/>
          </a:xfrm>
          <a:prstGeom prst="roundRect">
            <a:avLst>
              <a:gd name="adj" fmla="val 0"/>
            </a:avLst>
          </a:prstGeom>
          <a:noFill/>
          <a:ln w="57150" cmpd="sng">
            <a:solidFill>
              <a:srgbClr val="1E758F"/>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ES">
              <a:sym typeface="Calibri" charset="0"/>
            </a:endParaRPr>
          </a:p>
        </p:txBody>
      </p:sp>
      <p:sp>
        <p:nvSpPr>
          <p:cNvPr id="2" name="Marcador de número de diapositiva 1"/>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24</a:t>
            </a:fld>
            <a:endParaRPr lang="es-ES" altLang="es-ES" dirty="0"/>
          </a:p>
        </p:txBody>
      </p:sp>
      <p:sp>
        <p:nvSpPr>
          <p:cNvPr id="14"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smtClean="0">
                <a:solidFill>
                  <a:schemeClr val="tx1">
                    <a:lumMod val="75000"/>
                    <a:lumOff val="25000"/>
                  </a:schemeClr>
                </a:solidFill>
                <a:latin typeface="Helvetica"/>
                <a:ea typeface="Gill Sans" charset="0"/>
                <a:cs typeface="Helvetica"/>
                <a:sym typeface="Gill Sans" charset="0"/>
              </a:rPr>
              <a:t>Mine </a:t>
            </a:r>
            <a:r>
              <a:rPr lang="es-ES" sz="3600" dirty="0" err="1" smtClean="0">
                <a:solidFill>
                  <a:schemeClr val="tx1">
                    <a:lumMod val="75000"/>
                    <a:lumOff val="25000"/>
                  </a:schemeClr>
                </a:solidFill>
                <a:latin typeface="Helvetica"/>
                <a:ea typeface="Gill Sans" charset="0"/>
                <a:cs typeface="Helvetica"/>
                <a:sym typeface="Gill Sans" charset="0"/>
              </a:rPr>
              <a:t>closure</a:t>
            </a:r>
            <a:r>
              <a:rPr lang="es-ES" sz="3600" dirty="0" smtClean="0">
                <a:solidFill>
                  <a:schemeClr val="tx1">
                    <a:lumMod val="75000"/>
                    <a:lumOff val="25000"/>
                  </a:schemeClr>
                </a:solidFill>
                <a:latin typeface="Helvetica"/>
                <a:ea typeface="Gill Sans" charset="0"/>
                <a:cs typeface="Helvetica"/>
                <a:sym typeface="Gill Sans" charset="0"/>
              </a:rPr>
              <a:t>. </a:t>
            </a:r>
            <a:r>
              <a:rPr lang="es-ES" sz="2400" dirty="0">
                <a:solidFill>
                  <a:schemeClr val="bg1">
                    <a:lumMod val="50000"/>
                  </a:schemeClr>
                </a:solidFill>
                <a:latin typeface="Helvetica"/>
                <a:ea typeface="Gill Sans" charset="0"/>
                <a:cs typeface="Helvetica"/>
                <a:sym typeface="Gill Sans" charset="0"/>
              </a:rPr>
              <a:t>Management </a:t>
            </a:r>
            <a:r>
              <a:rPr lang="es-ES" sz="2400" dirty="0" err="1">
                <a:solidFill>
                  <a:schemeClr val="bg1">
                    <a:lumMod val="50000"/>
                  </a:schemeClr>
                </a:solidFill>
                <a:latin typeface="Helvetica"/>
                <a:ea typeface="Gill Sans" charset="0"/>
                <a:cs typeface="Helvetica"/>
                <a:sym typeface="Gill Sans" charset="0"/>
              </a:rPr>
              <a:t>tools</a:t>
            </a:r>
            <a:endParaRPr lang="es-ES" sz="2400" dirty="0">
              <a:solidFill>
                <a:schemeClr val="bg1">
                  <a:lumMod val="50000"/>
                </a:schemeClr>
              </a:solidFill>
              <a:latin typeface="Helvetica"/>
              <a:ea typeface="Gill Sans" charset="0"/>
              <a:cs typeface="Helvetica"/>
              <a:sym typeface="Gill Sans" charset="0"/>
            </a:endParaRPr>
          </a:p>
        </p:txBody>
      </p:sp>
    </p:spTree>
    <p:extLst>
      <p:ext uri="{BB962C8B-B14F-4D97-AF65-F5344CB8AC3E}">
        <p14:creationId xmlns:p14="http://schemas.microsoft.com/office/powerpoint/2010/main" val="2128791420"/>
      </p:ext>
    </p:extLst>
  </p:cSld>
  <p:clrMapOvr>
    <a:masterClrMapping/>
  </p:clrMapOvr>
  <p:transition spd="slow" advTm="5000">
    <p:pu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3 Rectángulo redondeado"/>
          <p:cNvSpPr>
            <a:spLocks noChangeArrowheads="1"/>
          </p:cNvSpPr>
          <p:nvPr/>
        </p:nvSpPr>
        <p:spPr bwMode="auto">
          <a:xfrm>
            <a:off x="1388604" y="2070693"/>
            <a:ext cx="7128792" cy="3963534"/>
          </a:xfrm>
          <a:prstGeom prst="roundRect">
            <a:avLst>
              <a:gd name="adj" fmla="val 0"/>
            </a:avLst>
          </a:prstGeom>
          <a:blipFill dpi="0" rotWithShape="0">
            <a:blip r:embed="rId2" cstate="print"/>
            <a:srcRect/>
            <a:tile tx="0" ty="0" sx="100000" sy="100000" flip="none" algn="tl"/>
          </a:blipFill>
          <a:ln w="38100">
            <a:solidFill>
              <a:srgbClr val="FFFFFF"/>
            </a:solidFill>
            <a:round/>
            <a:headEnd/>
            <a:tailEnd/>
          </a:ln>
          <a:effectLst>
            <a:outerShdw dist="23000" dir="5400000" algn="ctr" rotWithShape="0">
              <a:srgbClr val="808080">
                <a:alpha val="34998"/>
              </a:srgbClr>
            </a:outerShdw>
          </a:effectLst>
        </p:spPr>
        <p:txBody>
          <a:bodyPr lIns="0" tIns="0" rIns="0" bIns="0" anchor="ctr"/>
          <a:lstStyle/>
          <a:p>
            <a:pPr algn="ctr"/>
            <a:endParaRPr lang="es-ES" sz="1100" b="1" dirty="0">
              <a:solidFill>
                <a:srgbClr val="7D8078"/>
              </a:solidFill>
            </a:endParaRPr>
          </a:p>
        </p:txBody>
      </p:sp>
      <p:sp>
        <p:nvSpPr>
          <p:cNvPr id="20" name="AutoShape 2"/>
          <p:cNvSpPr>
            <a:spLocks/>
          </p:cNvSpPr>
          <p:nvPr/>
        </p:nvSpPr>
        <p:spPr bwMode="auto">
          <a:xfrm>
            <a:off x="633000" y="1557338"/>
            <a:ext cx="8640000" cy="492125"/>
          </a:xfrm>
          <a:custGeom>
            <a:avLst/>
            <a:gdLst>
              <a:gd name="T0" fmla="*/ 1528655928 w 21600"/>
              <a:gd name="T1" fmla="*/ 5606192 h 21600"/>
              <a:gd name="T2" fmla="*/ 1528655928 w 21600"/>
              <a:gd name="T3" fmla="*/ 5606192 h 21600"/>
              <a:gd name="T4" fmla="*/ 1528655928 w 21600"/>
              <a:gd name="T5" fmla="*/ 5606192 h 21600"/>
              <a:gd name="T6" fmla="*/ 1528655928 w 21600"/>
              <a:gd name="T7" fmla="*/ 560619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r>
              <a:rPr lang="en-US" sz="1300" dirty="0">
                <a:solidFill>
                  <a:schemeClr val="tx1">
                    <a:lumMod val="65000"/>
                    <a:lumOff val="35000"/>
                  </a:schemeClr>
                </a:solidFill>
                <a:latin typeface="Arial"/>
                <a:cs typeface="Arial"/>
                <a:sym typeface="Arial" pitchFamily="34" charset="0"/>
              </a:rPr>
              <a:t>Territorial management tools are an indispensable aid in the detailed planning of closures. Design - monitoring - verification of compliance with general and intermediate objectives.</a:t>
            </a:r>
            <a:endParaRPr lang="es-ES" sz="1300" dirty="0">
              <a:solidFill>
                <a:schemeClr val="tx1">
                  <a:lumMod val="65000"/>
                  <a:lumOff val="35000"/>
                </a:schemeClr>
              </a:solidFill>
              <a:latin typeface="Arial"/>
              <a:cs typeface="Arial"/>
              <a:sym typeface="Arial" pitchFamily="34" charset="0"/>
            </a:endParaRPr>
          </a:p>
        </p:txBody>
      </p:sp>
      <p:grpSp>
        <p:nvGrpSpPr>
          <p:cNvPr id="21" name="Agrupar 2"/>
          <p:cNvGrpSpPr>
            <a:grpSpLocks/>
          </p:cNvGrpSpPr>
          <p:nvPr/>
        </p:nvGrpSpPr>
        <p:grpSpPr bwMode="auto">
          <a:xfrm>
            <a:off x="1528763" y="2204864"/>
            <a:ext cx="6848475" cy="3730625"/>
            <a:chOff x="1181100" y="2132857"/>
            <a:chExt cx="6846888" cy="3744416"/>
          </a:xfrm>
        </p:grpSpPr>
        <p:sp>
          <p:nvSpPr>
            <p:cNvPr id="22" name="AutoShape 1"/>
            <p:cNvSpPr>
              <a:spLocks/>
            </p:cNvSpPr>
            <p:nvPr/>
          </p:nvSpPr>
          <p:spPr bwMode="auto">
            <a:xfrm>
              <a:off x="1181100" y="2132857"/>
              <a:ext cx="6846888" cy="3744416"/>
            </a:xfrm>
            <a:prstGeom prst="roundRect">
              <a:avLst>
                <a:gd name="adj" fmla="val 1486"/>
              </a:avLst>
            </a:prstGeom>
            <a:solidFill>
              <a:srgbClr val="FFFFFF"/>
            </a:solidFill>
            <a:ln w="9525">
              <a:solidFill>
                <a:srgbClr val="FFFFFF"/>
              </a:solidFill>
              <a:round/>
              <a:headEnd/>
              <a:tailEnd/>
            </a:ln>
          </p:spPr>
          <p:txBody>
            <a:bodyPr lIns="0" tIns="0" rIns="0" bIns="0" anchor="ctr"/>
            <a:lstStyle/>
            <a:p>
              <a:pPr algn="ctr"/>
              <a:endParaRPr lang="es-ES">
                <a:solidFill>
                  <a:srgbClr val="FFFFFF"/>
                </a:solidFill>
              </a:endParaRPr>
            </a:p>
          </p:txBody>
        </p:sp>
        <p:pic>
          <p:nvPicPr>
            <p:cNvPr id="23" name="Picture 3" descr="image5.png"/>
            <p:cNvPicPr>
              <a:picLocks noChangeAspect="1"/>
            </p:cNvPicPr>
            <p:nvPr/>
          </p:nvPicPr>
          <p:blipFill>
            <a:blip r:embed="rId3" cstate="print"/>
            <a:srcRect l="5692" t="8614" r="39278"/>
            <a:stretch>
              <a:fillRect/>
            </a:stretch>
          </p:blipFill>
          <p:spPr bwMode="auto">
            <a:xfrm>
              <a:off x="1512888" y="4290219"/>
              <a:ext cx="1862137" cy="1371600"/>
            </a:xfrm>
            <a:prstGeom prst="rect">
              <a:avLst/>
            </a:prstGeom>
            <a:noFill/>
            <a:ln w="12700">
              <a:noFill/>
              <a:miter lim="0"/>
              <a:headEnd/>
              <a:tailEnd/>
            </a:ln>
          </p:spPr>
        </p:pic>
        <p:pic>
          <p:nvPicPr>
            <p:cNvPr id="24" name="Picture 4" descr="C:\Users\Vadim\Desktop\ArchLocalSustent1.JPG"/>
            <p:cNvPicPr>
              <a:picLocks noChangeAspect="1"/>
            </p:cNvPicPr>
            <p:nvPr/>
          </p:nvPicPr>
          <p:blipFill>
            <a:blip r:embed="rId4" cstate="print"/>
            <a:srcRect t="3642" b="5391"/>
            <a:stretch>
              <a:fillRect/>
            </a:stretch>
          </p:blipFill>
          <p:spPr bwMode="auto">
            <a:xfrm>
              <a:off x="1447800" y="2336006"/>
              <a:ext cx="2592388" cy="1868488"/>
            </a:xfrm>
            <a:prstGeom prst="rect">
              <a:avLst/>
            </a:prstGeom>
            <a:noFill/>
            <a:ln w="12700">
              <a:noFill/>
              <a:miter lim="0"/>
              <a:headEnd/>
              <a:tailEnd/>
            </a:ln>
          </p:spPr>
        </p:pic>
        <p:pic>
          <p:nvPicPr>
            <p:cNvPr id="25" name="Picture 5" descr="Captura de pantalla 2013-09-14 a la(s) 10.04.34.png"/>
            <p:cNvPicPr>
              <a:picLocks noChangeAspect="1"/>
            </p:cNvPicPr>
            <p:nvPr/>
          </p:nvPicPr>
          <p:blipFill>
            <a:blip r:embed="rId5" cstate="print"/>
            <a:srcRect l="1134" t="1559" b="836"/>
            <a:stretch>
              <a:fillRect/>
            </a:stretch>
          </p:blipFill>
          <p:spPr bwMode="auto">
            <a:xfrm>
              <a:off x="4203700" y="2399506"/>
              <a:ext cx="3690938" cy="3189288"/>
            </a:xfrm>
            <a:prstGeom prst="rect">
              <a:avLst/>
            </a:prstGeom>
            <a:noFill/>
            <a:ln w="12700">
              <a:noFill/>
              <a:miter lim="0"/>
              <a:headEnd/>
              <a:tailEnd/>
            </a:ln>
          </p:spPr>
        </p:pic>
      </p:grpSp>
      <p:sp>
        <p:nvSpPr>
          <p:cNvPr id="2" name="Marcador de número de diapositiva 1"/>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25</a:t>
            </a:fld>
            <a:endParaRPr lang="es-ES" altLang="es-ES" dirty="0"/>
          </a:p>
        </p:txBody>
      </p:sp>
      <p:sp>
        <p:nvSpPr>
          <p:cNvPr id="12"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smtClean="0">
                <a:solidFill>
                  <a:schemeClr val="tx1">
                    <a:lumMod val="75000"/>
                    <a:lumOff val="25000"/>
                  </a:schemeClr>
                </a:solidFill>
                <a:latin typeface="Helvetica"/>
                <a:ea typeface="Gill Sans" charset="0"/>
                <a:cs typeface="Helvetica"/>
                <a:sym typeface="Gill Sans" charset="0"/>
              </a:rPr>
              <a:t>Mine </a:t>
            </a:r>
            <a:r>
              <a:rPr lang="es-ES" sz="3600" dirty="0" err="1" smtClean="0">
                <a:solidFill>
                  <a:schemeClr val="tx1">
                    <a:lumMod val="75000"/>
                    <a:lumOff val="25000"/>
                  </a:schemeClr>
                </a:solidFill>
                <a:latin typeface="Helvetica"/>
                <a:ea typeface="Gill Sans" charset="0"/>
                <a:cs typeface="Helvetica"/>
                <a:sym typeface="Gill Sans" charset="0"/>
              </a:rPr>
              <a:t>closure</a:t>
            </a:r>
            <a:r>
              <a:rPr lang="es-ES" sz="3600" dirty="0" smtClean="0">
                <a:solidFill>
                  <a:schemeClr val="tx1">
                    <a:lumMod val="75000"/>
                    <a:lumOff val="25000"/>
                  </a:schemeClr>
                </a:solidFill>
                <a:latin typeface="Helvetica"/>
                <a:ea typeface="Gill Sans" charset="0"/>
                <a:cs typeface="Helvetica"/>
                <a:sym typeface="Gill Sans" charset="0"/>
              </a:rPr>
              <a:t>. </a:t>
            </a:r>
            <a:r>
              <a:rPr lang="es-ES" sz="2400" dirty="0">
                <a:solidFill>
                  <a:schemeClr val="bg1">
                    <a:lumMod val="50000"/>
                  </a:schemeClr>
                </a:solidFill>
                <a:latin typeface="Helvetica"/>
                <a:ea typeface="Gill Sans" charset="0"/>
                <a:cs typeface="Helvetica"/>
                <a:sym typeface="Gill Sans" charset="0"/>
              </a:rPr>
              <a:t>Management </a:t>
            </a:r>
            <a:r>
              <a:rPr lang="es-ES" sz="2400" dirty="0" err="1">
                <a:solidFill>
                  <a:schemeClr val="bg1">
                    <a:lumMod val="50000"/>
                  </a:schemeClr>
                </a:solidFill>
                <a:latin typeface="Helvetica"/>
                <a:ea typeface="Gill Sans" charset="0"/>
                <a:cs typeface="Helvetica"/>
                <a:sym typeface="Gill Sans" charset="0"/>
              </a:rPr>
              <a:t>tools</a:t>
            </a:r>
            <a:r>
              <a:rPr lang="es-ES" sz="2400" dirty="0" smtClean="0">
                <a:solidFill>
                  <a:schemeClr val="tx1">
                    <a:lumMod val="75000"/>
                    <a:lumOff val="25000"/>
                  </a:schemeClr>
                </a:solidFill>
                <a:latin typeface="Helvetica"/>
                <a:ea typeface="Gill Sans" charset="0"/>
                <a:cs typeface="Helvetica"/>
                <a:sym typeface="Gill Sans" charset="0"/>
              </a:rPr>
              <a:t> </a:t>
            </a:r>
            <a:endParaRPr lang="es-ES" sz="2400" dirty="0">
              <a:solidFill>
                <a:schemeClr val="bg1">
                  <a:lumMod val="50000"/>
                </a:schemeClr>
              </a:solidFill>
              <a:latin typeface="Helvetica"/>
              <a:ea typeface="Gill Sans" charset="0"/>
              <a:cs typeface="Helvetica"/>
              <a:sym typeface="Gill Sans" charset="0"/>
            </a:endParaRPr>
          </a:p>
        </p:txBody>
      </p:sp>
    </p:spTree>
    <p:extLst>
      <p:ext uri="{BB962C8B-B14F-4D97-AF65-F5344CB8AC3E}">
        <p14:creationId xmlns:p14="http://schemas.microsoft.com/office/powerpoint/2010/main" val="2128791420"/>
      </p:ext>
    </p:extLst>
  </p:cSld>
  <p:clrMapOvr>
    <a:masterClrMapping/>
  </p:clrMapOvr>
  <p:transition spd="slow" advTm="5000">
    <p:push/>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4 Conector recto"/>
          <p:cNvCxnSpPr/>
          <p:nvPr/>
        </p:nvCxnSpPr>
        <p:spPr>
          <a:xfrm>
            <a:off x="2508721" y="503120"/>
            <a:ext cx="0" cy="693632"/>
          </a:xfrm>
          <a:prstGeom prst="line">
            <a:avLst/>
          </a:prstGeom>
          <a:ln w="38100" cmpd="sng">
            <a:solidFill>
              <a:schemeClr val="bg1"/>
            </a:solidFill>
          </a:ln>
          <a:effectLst/>
        </p:spPr>
        <p:style>
          <a:lnRef idx="3">
            <a:schemeClr val="accent2"/>
          </a:lnRef>
          <a:fillRef idx="0">
            <a:schemeClr val="accent2"/>
          </a:fillRef>
          <a:effectRef idx="2">
            <a:schemeClr val="accent2"/>
          </a:effectRef>
          <a:fontRef idx="minor">
            <a:schemeClr val="tx1"/>
          </a:fontRef>
        </p:style>
      </p:cxnSp>
      <p:sp>
        <p:nvSpPr>
          <p:cNvPr id="5" name="Rectángulo 5"/>
          <p:cNvSpPr/>
          <p:nvPr/>
        </p:nvSpPr>
        <p:spPr>
          <a:xfrm>
            <a:off x="633000" y="4663287"/>
            <a:ext cx="8640000" cy="1030539"/>
          </a:xfrm>
          <a:prstGeom prst="rect">
            <a:avLst/>
          </a:prstGeom>
        </p:spPr>
        <p:txBody>
          <a:bodyPr wrap="square">
            <a:spAutoFit/>
          </a:bodyPr>
          <a:lstStyle/>
          <a:p>
            <a:pPr algn="just">
              <a:lnSpc>
                <a:spcPct val="120000"/>
              </a:lnSpc>
              <a:spcBef>
                <a:spcPts val="600"/>
              </a:spcBef>
            </a:pPr>
            <a:r>
              <a:rPr lang="en-US" sz="1300" dirty="0">
                <a:solidFill>
                  <a:schemeClr val="tx1">
                    <a:lumMod val="65000"/>
                    <a:lumOff val="35000"/>
                  </a:schemeClr>
                </a:solidFill>
                <a:latin typeface="Arial"/>
                <a:ea typeface="Gill Sans" charset="0"/>
                <a:cs typeface="Arial"/>
              </a:rPr>
              <a:t>In addition, we have a multidisciplinary and expert human team in each of the sectors in which we work, which has allowed us to develop methodologies for training and professional training in mining and environment for all levels of the workforce of our clients. An example of our successes in this field is the development of online training platforms as well as the preparation of manuals and technical guides for mining operations.</a:t>
            </a:r>
            <a:endParaRPr lang="es-ES" sz="1300" dirty="0" smtClean="0">
              <a:solidFill>
                <a:schemeClr val="tx1">
                  <a:lumMod val="65000"/>
                  <a:lumOff val="35000"/>
                </a:schemeClr>
              </a:solidFill>
              <a:latin typeface="Arial"/>
              <a:ea typeface="Gill Sans" charset="0"/>
              <a:cs typeface="Arial"/>
            </a:endParaRPr>
          </a:p>
        </p:txBody>
      </p:sp>
      <p:grpSp>
        <p:nvGrpSpPr>
          <p:cNvPr id="12" name="Agrupar 11"/>
          <p:cNvGrpSpPr/>
          <p:nvPr/>
        </p:nvGrpSpPr>
        <p:grpSpPr>
          <a:xfrm>
            <a:off x="2036676" y="2708920"/>
            <a:ext cx="5832648" cy="1728192"/>
            <a:chOff x="1712640" y="2564904"/>
            <a:chExt cx="5832648" cy="2088232"/>
          </a:xfrm>
        </p:grpSpPr>
        <p:sp>
          <p:nvSpPr>
            <p:cNvPr id="3" name="Rectangle 5"/>
            <p:cNvSpPr>
              <a:spLocks/>
            </p:cNvSpPr>
            <p:nvPr/>
          </p:nvSpPr>
          <p:spPr bwMode="auto">
            <a:xfrm>
              <a:off x="1712640" y="2564904"/>
              <a:ext cx="2952328" cy="2088232"/>
            </a:xfrm>
            <a:prstGeom prst="rect">
              <a:avLst/>
            </a:prstGeom>
            <a:blipFill dpi="0" rotWithShape="0">
              <a:blip r:embed="rId2" cstate="print"/>
              <a:srcRect/>
              <a:tile tx="0" ty="0" sx="100000" sy="100000" flip="none" algn="tl"/>
            </a:blipFill>
            <a:ln w="38100">
              <a:solidFill>
                <a:srgbClr val="FFFFFF"/>
              </a:solidFill>
              <a:round/>
              <a:headEnd/>
              <a:tailEnd/>
            </a:ln>
            <a:effectLst>
              <a:outerShdw dist="23000" dir="5400000" algn="ctr" rotWithShape="0">
                <a:srgbClr val="808080">
                  <a:alpha val="34998"/>
                </a:srgbClr>
              </a:outerShdw>
            </a:effectLst>
          </p:spPr>
          <p:txBody>
            <a:bodyPr lIns="252000" tIns="0" rIns="144000" bIns="0" anchor="t"/>
            <a:lstStyle/>
            <a:p>
              <a:endParaRPr lang="es-ES" sz="1600" b="1" dirty="0">
                <a:solidFill>
                  <a:schemeClr val="tx1">
                    <a:lumMod val="65000"/>
                    <a:lumOff val="35000"/>
                  </a:schemeClr>
                </a:solidFill>
                <a:latin typeface="Arial"/>
                <a:cs typeface="Arial"/>
                <a:sym typeface="Helvetica Neue Light" charset="0"/>
              </a:endParaRPr>
            </a:p>
            <a:p>
              <a:r>
                <a:rPr lang="es-ES" sz="1600" b="1" dirty="0">
                  <a:solidFill>
                    <a:schemeClr val="tx1">
                      <a:lumMod val="65000"/>
                      <a:lumOff val="35000"/>
                    </a:schemeClr>
                  </a:solidFill>
                  <a:latin typeface="Arial"/>
                  <a:cs typeface="Arial"/>
                  <a:sym typeface="Helvetica Neue Light" charset="0"/>
                </a:rPr>
                <a:t>SOFTWARE:</a:t>
              </a:r>
            </a:p>
            <a:p>
              <a:r>
                <a:rPr lang="en-US" sz="1200" dirty="0">
                  <a:solidFill>
                    <a:schemeClr val="tx1">
                      <a:lumMod val="65000"/>
                      <a:lumOff val="35000"/>
                    </a:schemeClr>
                  </a:solidFill>
                  <a:latin typeface="Arial"/>
                  <a:cs typeface="Arial"/>
                  <a:sym typeface="Helvetica Neue Light" charset="0"/>
                </a:rPr>
                <a:t>Advanced </a:t>
              </a:r>
              <a:r>
                <a:rPr lang="en-US" sz="1200" dirty="0" err="1">
                  <a:solidFill>
                    <a:schemeClr val="tx1">
                      <a:lumMod val="65000"/>
                      <a:lumOff val="35000"/>
                    </a:schemeClr>
                  </a:solidFill>
                  <a:latin typeface="Arial"/>
                  <a:cs typeface="Arial"/>
                  <a:sym typeface="Helvetica Neue Light" charset="0"/>
                </a:rPr>
                <a:t>Arcgis</a:t>
              </a:r>
              <a:r>
                <a:rPr lang="en-US" sz="1200" dirty="0">
                  <a:solidFill>
                    <a:schemeClr val="tx1">
                      <a:lumMod val="65000"/>
                      <a:lumOff val="35000"/>
                    </a:schemeClr>
                  </a:solidFill>
                  <a:latin typeface="Arial"/>
                  <a:cs typeface="Arial"/>
                  <a:sym typeface="Helvetica Neue Light" charset="0"/>
                </a:rPr>
                <a:t> Server</a:t>
              </a:r>
            </a:p>
            <a:p>
              <a:r>
                <a:rPr lang="en-US" sz="1200" dirty="0" err="1">
                  <a:solidFill>
                    <a:schemeClr val="tx1">
                      <a:lumMod val="65000"/>
                      <a:lumOff val="35000"/>
                    </a:schemeClr>
                  </a:solidFill>
                  <a:latin typeface="Arial"/>
                  <a:cs typeface="Arial"/>
                  <a:sym typeface="Helvetica Neue Light" charset="0"/>
                </a:rPr>
                <a:t>Ispol</a:t>
              </a:r>
              <a:r>
                <a:rPr lang="en-US" sz="1200" dirty="0">
                  <a:solidFill>
                    <a:schemeClr val="tx1">
                      <a:lumMod val="65000"/>
                      <a:lumOff val="35000"/>
                    </a:schemeClr>
                  </a:solidFill>
                  <a:latin typeface="Arial"/>
                  <a:cs typeface="Arial"/>
                  <a:sym typeface="Helvetica Neue Light" charset="0"/>
                </a:rPr>
                <a:t> - </a:t>
              </a:r>
              <a:r>
                <a:rPr lang="en-US" sz="1200" dirty="0" err="1">
                  <a:solidFill>
                    <a:schemeClr val="tx1">
                      <a:lumMod val="65000"/>
                      <a:lumOff val="35000"/>
                    </a:schemeClr>
                  </a:solidFill>
                  <a:latin typeface="Arial"/>
                  <a:cs typeface="Arial"/>
                  <a:sym typeface="Helvetica Neue Light" charset="0"/>
                </a:rPr>
                <a:t>Istmos</a:t>
              </a:r>
              <a:r>
                <a:rPr lang="en-US" sz="1200" dirty="0">
                  <a:solidFill>
                    <a:schemeClr val="tx1">
                      <a:lumMod val="65000"/>
                      <a:lumOff val="35000"/>
                    </a:schemeClr>
                  </a:solidFill>
                  <a:latin typeface="Arial"/>
                  <a:cs typeface="Arial"/>
                  <a:sym typeface="Helvetica Neue Light" charset="0"/>
                </a:rPr>
                <a:t> for design of linear work, mining design and great earth movements.</a:t>
              </a:r>
            </a:p>
            <a:p>
              <a:r>
                <a:rPr lang="en-US" sz="1200" dirty="0">
                  <a:solidFill>
                    <a:schemeClr val="tx1">
                      <a:lumMod val="65000"/>
                      <a:lumOff val="35000"/>
                    </a:schemeClr>
                  </a:solidFill>
                  <a:latin typeface="Arial"/>
                  <a:cs typeface="Arial"/>
                  <a:sym typeface="Helvetica Neue Light" charset="0"/>
                </a:rPr>
                <a:t>Autodesk</a:t>
              </a:r>
            </a:p>
            <a:p>
              <a:r>
                <a:rPr lang="en-US" sz="1200" dirty="0">
                  <a:solidFill>
                    <a:schemeClr val="tx1">
                      <a:lumMod val="65000"/>
                      <a:lumOff val="35000"/>
                    </a:schemeClr>
                  </a:solidFill>
                  <a:latin typeface="Arial"/>
                  <a:cs typeface="Arial"/>
                  <a:sym typeface="Helvetica Neue Light" charset="0"/>
                </a:rPr>
                <a:t>3D Studio</a:t>
              </a:r>
              <a:endParaRPr lang="es-ES" sz="1200" dirty="0">
                <a:solidFill>
                  <a:schemeClr val="tx1">
                    <a:lumMod val="65000"/>
                    <a:lumOff val="35000"/>
                  </a:schemeClr>
                </a:solidFill>
                <a:latin typeface="Arial"/>
                <a:cs typeface="Arial"/>
                <a:sym typeface="Helvetica Neue Light" charset="0"/>
              </a:endParaRPr>
            </a:p>
          </p:txBody>
        </p:sp>
        <p:sp>
          <p:nvSpPr>
            <p:cNvPr id="6" name="Rectángulo 2"/>
            <p:cNvSpPr/>
            <p:nvPr/>
          </p:nvSpPr>
          <p:spPr>
            <a:xfrm>
              <a:off x="4808984" y="2564904"/>
              <a:ext cx="2736304" cy="2088232"/>
            </a:xfrm>
            <a:prstGeom prst="rect">
              <a:avLst/>
            </a:prstGeom>
            <a:blipFill dpi="0" rotWithShape="0">
              <a:blip r:embed="rId2" cstate="print"/>
              <a:srcRect/>
              <a:tile tx="0" ty="0" sx="100000" sy="100000" flip="none" algn="tl"/>
            </a:blipFill>
            <a:ln w="38100">
              <a:solidFill>
                <a:srgbClr val="FFFFFF"/>
              </a:solidFill>
              <a:round/>
              <a:headEnd/>
              <a:tailEnd/>
            </a:ln>
            <a:effectLst>
              <a:outerShdw dist="23000" dir="5400000" algn="ctr" rotWithShape="0">
                <a:srgbClr val="808080">
                  <a:alpha val="34998"/>
                </a:srgbClr>
              </a:outerShdw>
            </a:effectLst>
          </p:spPr>
          <p:txBody>
            <a:bodyPr lIns="252000" tIns="0" rIns="144000" bIns="0" anchor="t"/>
            <a:lstStyle/>
            <a:p>
              <a:endParaRPr lang="es-ES" sz="1100" b="1" dirty="0">
                <a:solidFill>
                  <a:schemeClr val="tx1">
                    <a:lumMod val="65000"/>
                    <a:lumOff val="35000"/>
                  </a:schemeClr>
                </a:solidFill>
                <a:latin typeface="Arial"/>
                <a:cs typeface="Arial"/>
                <a:sym typeface="Helvetica Neue Light" charset="0"/>
              </a:endParaRPr>
            </a:p>
            <a:p>
              <a:r>
                <a:rPr lang="es-ES" sz="1600" b="1" dirty="0">
                  <a:solidFill>
                    <a:schemeClr val="tx1">
                      <a:lumMod val="65000"/>
                      <a:lumOff val="35000"/>
                    </a:schemeClr>
                  </a:solidFill>
                  <a:latin typeface="Arial"/>
                  <a:cs typeface="Arial"/>
                  <a:sym typeface="Helvetica Neue Light" charset="0"/>
                </a:rPr>
                <a:t>HARDWARE</a:t>
              </a:r>
              <a:r>
                <a:rPr lang="es-ES" sz="1400" b="1" dirty="0">
                  <a:solidFill>
                    <a:schemeClr val="tx1">
                      <a:lumMod val="65000"/>
                      <a:lumOff val="35000"/>
                    </a:schemeClr>
                  </a:solidFill>
                  <a:latin typeface="Arial"/>
                  <a:cs typeface="Arial"/>
                  <a:sym typeface="Helvetica Neue Light" charset="0"/>
                </a:rPr>
                <a:t>:</a:t>
              </a:r>
            </a:p>
            <a:p>
              <a:r>
                <a:rPr lang="en-US" sz="1200" dirty="0">
                  <a:solidFill>
                    <a:schemeClr val="tx1">
                      <a:lumMod val="65000"/>
                      <a:lumOff val="35000"/>
                    </a:schemeClr>
                  </a:solidFill>
                  <a:latin typeface="Arial"/>
                  <a:cs typeface="Arial"/>
                  <a:sym typeface="Helvetica Neue Light" charset="0"/>
                </a:rPr>
                <a:t>High-Precision Laser Scanner (Topcon Laser Scanner GLS-1000).</a:t>
              </a:r>
            </a:p>
            <a:p>
              <a:r>
                <a:rPr lang="en-US" sz="1200" dirty="0">
                  <a:solidFill>
                    <a:schemeClr val="tx1">
                      <a:lumMod val="65000"/>
                      <a:lumOff val="35000"/>
                    </a:schemeClr>
                  </a:solidFill>
                  <a:latin typeface="Arial"/>
                  <a:cs typeface="Arial"/>
                  <a:sym typeface="Helvetica Neue Light" charset="0"/>
                </a:rPr>
                <a:t>Digital sounding system for soundings.</a:t>
              </a:r>
              <a:endParaRPr lang="es-ES" sz="1100" b="1" dirty="0" smtClean="0">
                <a:solidFill>
                  <a:schemeClr val="tx1">
                    <a:lumMod val="65000"/>
                    <a:lumOff val="35000"/>
                  </a:schemeClr>
                </a:solidFill>
                <a:latin typeface="Arial"/>
                <a:cs typeface="Arial"/>
                <a:sym typeface="Helvetica Neue Light" charset="0"/>
              </a:endParaRPr>
            </a:p>
            <a:p>
              <a:endParaRPr lang="es-ES" sz="1100" b="1" dirty="0">
                <a:solidFill>
                  <a:schemeClr val="tx1">
                    <a:lumMod val="65000"/>
                    <a:lumOff val="35000"/>
                  </a:schemeClr>
                </a:solidFill>
                <a:latin typeface="Arial"/>
                <a:cs typeface="Arial"/>
                <a:sym typeface="Helvetica Neue Light" charset="0"/>
              </a:endParaRPr>
            </a:p>
            <a:p>
              <a:endParaRPr lang="es-ES" sz="1100" b="1" dirty="0">
                <a:solidFill>
                  <a:schemeClr val="tx1">
                    <a:lumMod val="65000"/>
                    <a:lumOff val="35000"/>
                  </a:schemeClr>
                </a:solidFill>
                <a:latin typeface="Arial"/>
                <a:cs typeface="Arial"/>
                <a:sym typeface="Helvetica Neue Light" charset="0"/>
              </a:endParaRPr>
            </a:p>
            <a:p>
              <a:endParaRPr lang="es-ES" sz="1100" b="1" dirty="0">
                <a:solidFill>
                  <a:schemeClr val="tx1">
                    <a:lumMod val="65000"/>
                    <a:lumOff val="35000"/>
                  </a:schemeClr>
                </a:solidFill>
                <a:latin typeface="Arial"/>
                <a:cs typeface="Arial"/>
                <a:sym typeface="Helvetica Neue Light" charset="0"/>
              </a:endParaRPr>
            </a:p>
          </p:txBody>
        </p:sp>
      </p:grpSp>
      <p:sp>
        <p:nvSpPr>
          <p:cNvPr id="7" name="Rectángulo 3"/>
          <p:cNvSpPr/>
          <p:nvPr/>
        </p:nvSpPr>
        <p:spPr>
          <a:xfrm>
            <a:off x="633000" y="1844824"/>
            <a:ext cx="8640000" cy="572464"/>
          </a:xfrm>
          <a:prstGeom prst="rect">
            <a:avLst/>
          </a:prstGeom>
        </p:spPr>
        <p:txBody>
          <a:bodyPr wrap="square">
            <a:spAutoFit/>
          </a:bodyPr>
          <a:lstStyle/>
          <a:p>
            <a:pPr algn="just">
              <a:lnSpc>
                <a:spcPct val="120000"/>
              </a:lnSpc>
            </a:pPr>
            <a:r>
              <a:rPr lang="en-US" sz="1300" b="1" dirty="0">
                <a:solidFill>
                  <a:schemeClr val="tx1">
                    <a:lumMod val="65000"/>
                    <a:lumOff val="35000"/>
                  </a:schemeClr>
                </a:solidFill>
                <a:latin typeface="Arial"/>
                <a:ea typeface="Helvetica Neue Light" charset="0"/>
                <a:cs typeface="Arial"/>
                <a:sym typeface="Helvetica Neue Light" charset="0"/>
              </a:rPr>
              <a:t>The precision in the calculations guarantees a significant reduction of costs in the performances</a:t>
            </a:r>
            <a:r>
              <a:rPr lang="en-US" sz="1300" b="1" dirty="0" smtClean="0">
                <a:solidFill>
                  <a:schemeClr val="tx1">
                    <a:lumMod val="65000"/>
                    <a:lumOff val="35000"/>
                  </a:schemeClr>
                </a:solidFill>
                <a:latin typeface="Arial"/>
                <a:ea typeface="Helvetica Neue Light" charset="0"/>
                <a:cs typeface="Arial"/>
                <a:sym typeface="Helvetica Neue Light" charset="0"/>
              </a:rPr>
              <a:t>.</a:t>
            </a:r>
          </a:p>
          <a:p>
            <a:pPr algn="just">
              <a:lnSpc>
                <a:spcPct val="120000"/>
              </a:lnSpc>
            </a:pPr>
            <a:r>
              <a:rPr lang="en-US" sz="1300" dirty="0">
                <a:solidFill>
                  <a:schemeClr val="tx1">
                    <a:lumMod val="65000"/>
                    <a:lumOff val="35000"/>
                  </a:schemeClr>
                </a:solidFill>
                <a:latin typeface="Arial"/>
                <a:ea typeface="Helvetica Neue Light" charset="0"/>
                <a:cs typeface="Arial"/>
                <a:sym typeface="Helvetica Neue Light" charset="0"/>
              </a:rPr>
              <a:t>TEYDE has, among others, the following elements:</a:t>
            </a:r>
            <a:endParaRPr lang="es-ES" sz="1300" b="1" dirty="0">
              <a:solidFill>
                <a:schemeClr val="tx1">
                  <a:lumMod val="65000"/>
                  <a:lumOff val="35000"/>
                </a:schemeClr>
              </a:solidFill>
              <a:latin typeface="Arial"/>
              <a:ea typeface="Helvetica Neue Light" charset="0"/>
              <a:cs typeface="Arial"/>
              <a:sym typeface="Helvetica Neue Light" charset="0"/>
            </a:endParaRPr>
          </a:p>
        </p:txBody>
      </p:sp>
      <p:sp>
        <p:nvSpPr>
          <p:cNvPr id="9" name="Marcador de número de diapositiva 8"/>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26</a:t>
            </a:fld>
            <a:endParaRPr lang="es-ES" altLang="es-ES" dirty="0"/>
          </a:p>
        </p:txBody>
      </p:sp>
      <p:sp>
        <p:nvSpPr>
          <p:cNvPr id="10" name="Rectangle 4"/>
          <p:cNvSpPr>
            <a:spLocks/>
          </p:cNvSpPr>
          <p:nvPr/>
        </p:nvSpPr>
        <p:spPr bwMode="auto">
          <a:xfrm>
            <a:off x="633000"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err="1" smtClean="0">
                <a:solidFill>
                  <a:schemeClr val="tx1">
                    <a:lumMod val="75000"/>
                    <a:lumOff val="25000"/>
                  </a:schemeClr>
                </a:solidFill>
                <a:latin typeface="Helvetica"/>
                <a:ea typeface="Gill Sans" charset="0"/>
                <a:cs typeface="Helvetica"/>
                <a:sym typeface="Gill Sans" charset="0"/>
              </a:rPr>
              <a:t>Equipment</a:t>
            </a:r>
            <a:r>
              <a:rPr lang="es-ES" sz="3600" dirty="0" smtClean="0">
                <a:solidFill>
                  <a:schemeClr val="tx1">
                    <a:lumMod val="75000"/>
                    <a:lumOff val="25000"/>
                  </a:schemeClr>
                </a:solidFill>
                <a:latin typeface="Helvetica"/>
                <a:ea typeface="Gill Sans" charset="0"/>
                <a:cs typeface="Helvetica"/>
                <a:sym typeface="Gill Sans" charset="0"/>
              </a:rPr>
              <a:t>.</a:t>
            </a:r>
            <a:endParaRPr lang="es-ES" sz="2400" dirty="0">
              <a:solidFill>
                <a:schemeClr val="bg1">
                  <a:lumMod val="50000"/>
                </a:schemeClr>
              </a:solidFill>
              <a:latin typeface="Helvetica"/>
              <a:ea typeface="Gill Sans" charset="0"/>
              <a:cs typeface="Helvetica"/>
              <a:sym typeface="Gill Sans" charset="0"/>
            </a:endParaRPr>
          </a:p>
        </p:txBody>
      </p:sp>
    </p:spTree>
  </p:cSld>
  <p:clrMapOvr>
    <a:masterClrMapping/>
  </p:clrMapOvr>
  <p:transition spd="slow" advTm="5000">
    <p:pu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rotWithShape="1">
          <a:blip r:embed="rId2" cstate="print">
            <a:extLst>
              <a:ext uri="{28A0092B-C50C-407E-A947-70E740481C1C}">
                <a14:useLocalDpi xmlns:a14="http://schemas.microsoft.com/office/drawing/2010/main" val="0"/>
              </a:ext>
            </a:extLst>
          </a:blip>
          <a:srcRect t="10611"/>
          <a:stretch/>
        </p:blipFill>
        <p:spPr>
          <a:xfrm>
            <a:off x="-42087" y="-130717"/>
            <a:ext cx="10107655" cy="7016101"/>
          </a:xfrm>
          <a:prstGeom prst="rect">
            <a:avLst/>
          </a:prstGeom>
          <a:ln>
            <a:noFill/>
          </a:ln>
        </p:spPr>
      </p:pic>
      <p:sp>
        <p:nvSpPr>
          <p:cNvPr id="8" name="Rectángulo 7"/>
          <p:cNvSpPr/>
          <p:nvPr/>
        </p:nvSpPr>
        <p:spPr>
          <a:xfrm>
            <a:off x="4226073" y="719024"/>
            <a:ext cx="5839495" cy="35862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89253" tIns="94627" rIns="189253" bIns="94627" rtlCol="0" anchor="ctr"/>
          <a:lstStyle/>
          <a:p>
            <a:pPr algn="ctr"/>
            <a:endParaRPr lang="es-ES"/>
          </a:p>
        </p:txBody>
      </p:sp>
      <p:sp>
        <p:nvSpPr>
          <p:cNvPr id="11" name="CuadroTexto 10"/>
          <p:cNvSpPr txBox="1"/>
          <p:nvPr/>
        </p:nvSpPr>
        <p:spPr>
          <a:xfrm>
            <a:off x="4425005" y="759415"/>
            <a:ext cx="2976267" cy="3545867"/>
          </a:xfrm>
          <a:prstGeom prst="rect">
            <a:avLst/>
          </a:prstGeom>
          <a:noFill/>
        </p:spPr>
        <p:txBody>
          <a:bodyPr wrap="square" lIns="189253" tIns="94627" rIns="189253" bIns="94627" rtlCol="0">
            <a:spAutoFit/>
          </a:bodyPr>
          <a:lstStyle/>
          <a:p>
            <a:r>
              <a:rPr lang="es-ES" b="1" dirty="0" err="1" smtClean="0">
                <a:latin typeface="Helvetica" panose="020B0604020202020204" pitchFamily="2" charset="0"/>
                <a:cs typeface="Helvetica"/>
              </a:rPr>
              <a:t>We</a:t>
            </a:r>
            <a:r>
              <a:rPr lang="es-ES" b="1" dirty="0" smtClean="0">
                <a:latin typeface="Helvetica" panose="020B0604020202020204" pitchFamily="2" charset="0"/>
                <a:cs typeface="Helvetica"/>
              </a:rPr>
              <a:t> </a:t>
            </a:r>
            <a:r>
              <a:rPr lang="es-ES" b="1" dirty="0" smtClean="0">
                <a:latin typeface="Helvetica" panose="020B0604020202020204" pitchFamily="2" charset="0"/>
                <a:cs typeface="Helvetica"/>
              </a:rPr>
              <a:t>are in:</a:t>
            </a:r>
          </a:p>
          <a:p>
            <a:endParaRPr lang="es-ES" dirty="0" smtClean="0">
              <a:latin typeface="Helvetica" panose="020B0604020202020204" pitchFamily="2" charset="0"/>
              <a:cs typeface="Helvetica"/>
            </a:endParaRPr>
          </a:p>
          <a:p>
            <a:r>
              <a:rPr lang="es-ES" sz="1400" b="1" dirty="0" smtClean="0">
                <a:latin typeface="Helvetica" panose="020B0604020202020204" pitchFamily="2" charset="0"/>
              </a:rPr>
              <a:t>+ Espa</a:t>
            </a:r>
            <a:r>
              <a:rPr lang="es-ES" sz="1400" b="1" dirty="0" smtClean="0">
                <a:latin typeface="Arial" panose="020B0604020202020204" pitchFamily="34" charset="0"/>
                <a:cs typeface="Arial" panose="020B0604020202020204" pitchFamily="34" charset="0"/>
              </a:rPr>
              <a:t>ñ</a:t>
            </a:r>
            <a:r>
              <a:rPr lang="es-ES" sz="1400" b="1" dirty="0" smtClean="0">
                <a:latin typeface="Helvetica" panose="020B0604020202020204" pitchFamily="2" charset="0"/>
              </a:rPr>
              <a:t>a</a:t>
            </a:r>
            <a:endParaRPr lang="es-ES" sz="1400" dirty="0">
              <a:latin typeface="Helvetica" panose="020B0604020202020204" pitchFamily="2" charset="0"/>
            </a:endParaRPr>
          </a:p>
          <a:p>
            <a:r>
              <a:rPr lang="es-ES" sz="1400" dirty="0">
                <a:latin typeface="Helvetica" panose="020B0604020202020204" pitchFamily="2" charset="0"/>
              </a:rPr>
              <a:t>   Fernández Navarro 50, 3ºA. </a:t>
            </a:r>
          </a:p>
          <a:p>
            <a:r>
              <a:rPr lang="es-ES" sz="1400" dirty="0">
                <a:latin typeface="Helvetica" panose="020B0604020202020204" pitchFamily="2" charset="0"/>
              </a:rPr>
              <a:t>   37003. Santa Cruz de Tenerife.</a:t>
            </a:r>
          </a:p>
          <a:p>
            <a:r>
              <a:rPr lang="es-ES" sz="1400" dirty="0">
                <a:latin typeface="Helvetica" panose="020B0604020202020204" pitchFamily="2" charset="0"/>
              </a:rPr>
              <a:t>   </a:t>
            </a:r>
            <a:r>
              <a:rPr lang="es-ES" sz="1400" dirty="0" smtClean="0">
                <a:latin typeface="Helvetica" panose="020B0604020202020204" pitchFamily="2" charset="0"/>
              </a:rPr>
              <a:t>España</a:t>
            </a:r>
          </a:p>
          <a:p>
            <a:endParaRPr lang="es-ES" sz="1400" dirty="0">
              <a:latin typeface="Helvetica" panose="020B0604020202020204" pitchFamily="2" charset="0"/>
            </a:endParaRPr>
          </a:p>
          <a:p>
            <a:r>
              <a:rPr lang="es-ES" sz="1400" b="1" dirty="0">
                <a:latin typeface="Helvetica" panose="020B0604020202020204" pitchFamily="2" charset="0"/>
              </a:rPr>
              <a:t>+ Colombia</a:t>
            </a:r>
            <a:endParaRPr lang="es-ES" sz="1400" dirty="0">
              <a:latin typeface="Helvetica" panose="020B0604020202020204" pitchFamily="2" charset="0"/>
            </a:endParaRPr>
          </a:p>
          <a:p>
            <a:r>
              <a:rPr lang="es-ES" sz="1400" dirty="0">
                <a:latin typeface="Helvetica" panose="020B0604020202020204" pitchFamily="2" charset="0"/>
              </a:rPr>
              <a:t>   CR 10 # 73 20 Oficina 202.</a:t>
            </a:r>
          </a:p>
          <a:p>
            <a:r>
              <a:rPr lang="es-ES" sz="1400" dirty="0">
                <a:latin typeface="Helvetica" panose="020B0604020202020204" pitchFamily="2" charset="0"/>
              </a:rPr>
              <a:t>   Bogotá. Colombia</a:t>
            </a:r>
            <a:r>
              <a:rPr lang="es-ES" sz="1400" dirty="0" smtClean="0">
                <a:latin typeface="Helvetica" panose="020B0604020202020204" pitchFamily="2" charset="0"/>
              </a:rPr>
              <a:t>.</a:t>
            </a:r>
          </a:p>
          <a:p>
            <a:endParaRPr lang="es-ES" sz="1400" dirty="0">
              <a:latin typeface="Helvetica" panose="020B0604020202020204" pitchFamily="2" charset="0"/>
            </a:endParaRPr>
          </a:p>
          <a:p>
            <a:r>
              <a:rPr lang="es-ES" sz="1400" b="1" dirty="0">
                <a:latin typeface="Helvetica" panose="020B0604020202020204" pitchFamily="2" charset="0"/>
              </a:rPr>
              <a:t>+ Per</a:t>
            </a:r>
            <a:r>
              <a:rPr lang="es-ES" sz="1400" b="1" dirty="0">
                <a:latin typeface="Arial" panose="020B0604020202020204" pitchFamily="34" charset="0"/>
                <a:cs typeface="Arial" panose="020B0604020202020204" pitchFamily="34" charset="0"/>
              </a:rPr>
              <a:t>ú</a:t>
            </a:r>
            <a:endParaRPr lang="es-ES" sz="1400" dirty="0">
              <a:latin typeface="Arial" panose="020B0604020202020204" pitchFamily="34" charset="0"/>
              <a:cs typeface="Arial" panose="020B0604020202020204" pitchFamily="34" charset="0"/>
            </a:endParaRPr>
          </a:p>
          <a:p>
            <a:r>
              <a:rPr lang="es-ES" sz="1400" dirty="0">
                <a:latin typeface="Helvetica" panose="020B0604020202020204" pitchFamily="2" charset="0"/>
              </a:rPr>
              <a:t>   </a:t>
            </a:r>
            <a:r>
              <a:rPr lang="es-ES" sz="1400" dirty="0" err="1" smtClean="0">
                <a:latin typeface="Helvetica" panose="020B0604020202020204" pitchFamily="2" charset="0"/>
              </a:rPr>
              <a:t>Urb.Las</a:t>
            </a:r>
            <a:r>
              <a:rPr lang="es-ES" sz="1400" dirty="0" smtClean="0">
                <a:latin typeface="Helvetica" panose="020B0604020202020204" pitchFamily="2" charset="0"/>
              </a:rPr>
              <a:t> Fresas , </a:t>
            </a:r>
            <a:r>
              <a:rPr lang="es-ES" sz="1400" dirty="0" err="1" smtClean="0">
                <a:latin typeface="Helvetica" panose="020B0604020202020204" pitchFamily="2" charset="0"/>
              </a:rPr>
              <a:t>Mz</a:t>
            </a:r>
            <a:r>
              <a:rPr lang="es-ES" sz="1400" dirty="0" smtClean="0">
                <a:latin typeface="Helvetica" panose="020B0604020202020204" pitchFamily="2" charset="0"/>
              </a:rPr>
              <a:t> V , </a:t>
            </a:r>
            <a:r>
              <a:rPr lang="es-ES" sz="1400" dirty="0" err="1" smtClean="0">
                <a:latin typeface="Helvetica" panose="020B0604020202020204" pitchFamily="2" charset="0"/>
              </a:rPr>
              <a:t>Lt</a:t>
            </a:r>
            <a:r>
              <a:rPr lang="es-ES" sz="1400" dirty="0" smtClean="0">
                <a:latin typeface="Helvetica" panose="020B0604020202020204" pitchFamily="2" charset="0"/>
              </a:rPr>
              <a:t> 12</a:t>
            </a:r>
            <a:endParaRPr lang="es-ES" sz="1400" dirty="0">
              <a:latin typeface="Helvetica" panose="020B0604020202020204" pitchFamily="2" charset="0"/>
            </a:endParaRPr>
          </a:p>
          <a:p>
            <a:r>
              <a:rPr lang="es-ES" sz="1400" dirty="0">
                <a:latin typeface="Helvetica" panose="020B0604020202020204" pitchFamily="2" charset="0"/>
              </a:rPr>
              <a:t>   Santiago de Surco, Lima 33.</a:t>
            </a:r>
          </a:p>
          <a:p>
            <a:r>
              <a:rPr lang="es-ES" sz="1400" dirty="0">
                <a:latin typeface="Helvetica" panose="020B0604020202020204" pitchFamily="2" charset="0"/>
              </a:rPr>
              <a:t>   Lima, Perú</a:t>
            </a:r>
            <a:r>
              <a:rPr lang="es-ES" sz="1400" dirty="0" smtClean="0">
                <a:latin typeface="Helvetica" panose="020B0604020202020204" pitchFamily="2" charset="0"/>
              </a:rPr>
              <a:t>.</a:t>
            </a:r>
            <a:endParaRPr lang="es-ES" sz="1700" dirty="0">
              <a:latin typeface="Helvetica" panose="020B0604020202020204" pitchFamily="2" charset="0"/>
              <a:cs typeface="Helvetica"/>
            </a:endParaRPr>
          </a:p>
        </p:txBody>
      </p:sp>
      <p:sp>
        <p:nvSpPr>
          <p:cNvPr id="12" name="CuadroTexto 11"/>
          <p:cNvSpPr txBox="1"/>
          <p:nvPr/>
        </p:nvSpPr>
        <p:spPr>
          <a:xfrm>
            <a:off x="7339897" y="737296"/>
            <a:ext cx="2725671" cy="2899536"/>
          </a:xfrm>
          <a:prstGeom prst="rect">
            <a:avLst/>
          </a:prstGeom>
          <a:noFill/>
        </p:spPr>
        <p:txBody>
          <a:bodyPr wrap="square" lIns="189253" tIns="94627" rIns="189253" bIns="94627" rtlCol="0">
            <a:spAutoFit/>
          </a:bodyPr>
          <a:lstStyle/>
          <a:p>
            <a:endParaRPr lang="es-ES_tradnl" sz="1900" dirty="0">
              <a:latin typeface="Helvetica"/>
              <a:cs typeface="Helvetica"/>
            </a:endParaRPr>
          </a:p>
          <a:p>
            <a:endParaRPr lang="es-ES_tradnl" sz="1900" dirty="0">
              <a:latin typeface="Helvetica"/>
              <a:cs typeface="Helvetica"/>
            </a:endParaRPr>
          </a:p>
          <a:p>
            <a:r>
              <a:rPr lang="es-ES" sz="1400" b="1" dirty="0">
                <a:latin typeface="Helvetica" panose="020B0604020202020204" pitchFamily="2" charset="0"/>
              </a:rPr>
              <a:t>+ </a:t>
            </a:r>
            <a:r>
              <a:rPr lang="es-ES" sz="1400" dirty="0" err="1" smtClean="0">
                <a:latin typeface="Helvetica" panose="020B0604020202020204" pitchFamily="2" charset="0"/>
              </a:rPr>
              <a:t>Cel</a:t>
            </a:r>
            <a:r>
              <a:rPr lang="es-ES" sz="1400" dirty="0">
                <a:latin typeface="Helvetica" panose="020B0604020202020204" pitchFamily="2" charset="0"/>
              </a:rPr>
              <a:t>: </a:t>
            </a:r>
            <a:r>
              <a:rPr lang="es-ES" sz="1400" dirty="0" smtClean="0">
                <a:latin typeface="Helvetica" panose="020B0604020202020204" pitchFamily="2" charset="0"/>
              </a:rPr>
              <a:t>+34 </a:t>
            </a:r>
            <a:r>
              <a:rPr lang="es-ES" sz="1400" dirty="0">
                <a:latin typeface="Helvetica" panose="020B0604020202020204" pitchFamily="2" charset="0"/>
              </a:rPr>
              <a:t>619 745 190  </a:t>
            </a:r>
          </a:p>
          <a:p>
            <a:r>
              <a:rPr lang="es-ES" sz="1400" b="1" dirty="0">
                <a:latin typeface="Helvetica" panose="020B0604020202020204" pitchFamily="2" charset="0"/>
              </a:rPr>
              <a:t>+ </a:t>
            </a:r>
            <a:r>
              <a:rPr lang="es-ES" sz="1400" dirty="0" err="1" smtClean="0">
                <a:latin typeface="Helvetica" panose="020B0604020202020204" pitchFamily="2" charset="0"/>
              </a:rPr>
              <a:t>Cel</a:t>
            </a:r>
            <a:r>
              <a:rPr lang="es-ES" sz="1400" dirty="0">
                <a:latin typeface="Helvetica" panose="020B0604020202020204" pitchFamily="2" charset="0"/>
              </a:rPr>
              <a:t>: </a:t>
            </a:r>
            <a:r>
              <a:rPr lang="es-ES" sz="1400" dirty="0" smtClean="0">
                <a:latin typeface="Helvetica" panose="020B0604020202020204" pitchFamily="2" charset="0"/>
              </a:rPr>
              <a:t>+51 </a:t>
            </a:r>
            <a:r>
              <a:rPr lang="es-ES" sz="1400" dirty="0">
                <a:latin typeface="Helvetica" panose="020B0604020202020204" pitchFamily="2" charset="0"/>
              </a:rPr>
              <a:t>948 893 </a:t>
            </a:r>
            <a:r>
              <a:rPr lang="es-ES" sz="1400" dirty="0" smtClean="0">
                <a:latin typeface="Helvetica" panose="020B0604020202020204" pitchFamily="2" charset="0"/>
              </a:rPr>
              <a:t>145</a:t>
            </a:r>
          </a:p>
          <a:p>
            <a:r>
              <a:rPr lang="es-ES" sz="1400" smtClean="0">
                <a:latin typeface="Helvetica" panose="020B0604020202020204" pitchFamily="2" charset="0"/>
              </a:rPr>
              <a:t>+ Cel.:+51 962 675 092 </a:t>
            </a:r>
            <a:r>
              <a:rPr lang="es-ES" sz="1400" dirty="0">
                <a:latin typeface="Helvetica" panose="020B0604020202020204" pitchFamily="2" charset="0"/>
              </a:rPr>
              <a:t> </a:t>
            </a:r>
          </a:p>
          <a:p>
            <a:r>
              <a:rPr lang="es-ES" sz="1400" dirty="0">
                <a:latin typeface="Helvetica" panose="020B0604020202020204" pitchFamily="2" charset="0"/>
              </a:rPr>
              <a:t> </a:t>
            </a:r>
          </a:p>
          <a:p>
            <a:r>
              <a:rPr lang="es-ES" sz="1400" b="1" dirty="0">
                <a:latin typeface="Helvetica" panose="020B0604020202020204" pitchFamily="2" charset="0"/>
              </a:rPr>
              <a:t>+ </a:t>
            </a:r>
            <a:r>
              <a:rPr lang="es-ES" sz="1400" dirty="0" smtClean="0">
                <a:latin typeface="Helvetica" panose="020B0604020202020204" pitchFamily="2" charset="0"/>
              </a:rPr>
              <a:t>ghduran@me.com </a:t>
            </a:r>
            <a:r>
              <a:rPr lang="es-ES" sz="1400" dirty="0">
                <a:latin typeface="Helvetica" panose="020B0604020202020204" pitchFamily="2" charset="0"/>
              </a:rPr>
              <a:t> </a:t>
            </a:r>
          </a:p>
          <a:p>
            <a:r>
              <a:rPr lang="es-ES" sz="1400" b="1" dirty="0">
                <a:latin typeface="Helvetica" panose="020B0604020202020204" pitchFamily="2" charset="0"/>
              </a:rPr>
              <a:t>+ </a:t>
            </a:r>
            <a:r>
              <a:rPr lang="es-ES" sz="1400" dirty="0" err="1" smtClean="0">
                <a:latin typeface="Helvetica" panose="020B0604020202020204" pitchFamily="2" charset="0"/>
              </a:rPr>
              <a:t>www.teyde.pe</a:t>
            </a:r>
            <a:endParaRPr lang="es-ES" sz="1400" dirty="0">
              <a:latin typeface="Helvetica" panose="020B0604020202020204" pitchFamily="2" charset="0"/>
              <a:cs typeface="Helvetica"/>
            </a:endParaRPr>
          </a:p>
          <a:p>
            <a:r>
              <a:rPr lang="es-ES_tradnl" sz="1600" dirty="0" smtClean="0">
                <a:latin typeface="Helvetica"/>
                <a:cs typeface="Helvetica"/>
              </a:rPr>
              <a:t> </a:t>
            </a:r>
            <a:endParaRPr lang="es-ES_tradnl" sz="1600" dirty="0">
              <a:latin typeface="Helvetica"/>
              <a:cs typeface="Helvetica"/>
            </a:endParaRPr>
          </a:p>
          <a:p>
            <a:endParaRPr lang="es-ES_tradnl" sz="1900" dirty="0">
              <a:latin typeface="Helvetica"/>
              <a:cs typeface="Helvetica"/>
            </a:endParaRPr>
          </a:p>
          <a:p>
            <a:endParaRPr lang="es-ES" sz="1900" dirty="0">
              <a:latin typeface="Helvetica"/>
              <a:cs typeface="Helvetica"/>
            </a:endParaRPr>
          </a:p>
        </p:txBody>
      </p:sp>
      <p:cxnSp>
        <p:nvCxnSpPr>
          <p:cNvPr id="14" name="Conector recto 13"/>
          <p:cNvCxnSpPr/>
          <p:nvPr/>
        </p:nvCxnSpPr>
        <p:spPr>
          <a:xfrm>
            <a:off x="7363519" y="1355629"/>
            <a:ext cx="0" cy="1656184"/>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2244118"/>
      </p:ext>
    </p:extLst>
  </p:cSld>
  <p:clrMapOvr>
    <a:masterClrMapping/>
  </p:clrMapOvr>
  <p:transition spd="slow" advTm="5000">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p:cNvSpPr>
          <p:nvPr/>
        </p:nvSpPr>
        <p:spPr bwMode="auto">
          <a:xfrm>
            <a:off x="633000" y="1627200"/>
            <a:ext cx="8640000" cy="2449872"/>
          </a:xfrm>
          <a:prstGeom prst="rect">
            <a:avLst/>
          </a:prstGeom>
          <a:noFill/>
          <a:ln w="12700" cap="flat">
            <a:noFill/>
            <a:miter lim="800000"/>
            <a:headEnd type="none" w="med" len="med"/>
            <a:tailEnd type="none" w="med" len="med"/>
          </a:ln>
        </p:spPr>
        <p:txBody>
          <a:bodyPr lIns="0" tIns="0" rIns="0" bIns="0" anchor="t"/>
          <a:lstStyle/>
          <a:p>
            <a:pPr algn="just" fontAlgn="auto">
              <a:lnSpc>
                <a:spcPct val="110000"/>
              </a:lnSpc>
              <a:spcBef>
                <a:spcPts val="0"/>
              </a:spcBef>
              <a:spcAft>
                <a:spcPts val="0"/>
              </a:spcAft>
              <a:defRPr/>
            </a:pPr>
            <a:r>
              <a:rPr lang="en-US" sz="1300" dirty="0">
                <a:solidFill>
                  <a:schemeClr val="tx1">
                    <a:lumMod val="65000"/>
                    <a:lumOff val="35000"/>
                  </a:schemeClr>
                </a:solidFill>
                <a:latin typeface="Arial"/>
                <a:ea typeface="Gill Sans" charset="0"/>
                <a:cs typeface="Arial"/>
                <a:sym typeface="Helvetica Neue Light" charset="0"/>
              </a:rPr>
              <a:t>TEYDE is an expert in the whole process of territorial management that involves mining activity, from previous territorial planning, environmental mining planning, design of exploitation and restoration models, through the exploitation and restoration projects themselves, and Environmental impact studies.</a:t>
            </a:r>
          </a:p>
          <a:p>
            <a:pPr algn="just" fontAlgn="auto">
              <a:lnSpc>
                <a:spcPct val="110000"/>
              </a:lnSpc>
              <a:spcBef>
                <a:spcPts val="0"/>
              </a:spcBef>
              <a:spcAft>
                <a:spcPts val="0"/>
              </a:spcAft>
              <a:defRPr/>
            </a:pPr>
            <a:r>
              <a:rPr lang="en-US" sz="1300" dirty="0">
                <a:solidFill>
                  <a:schemeClr val="tx1">
                    <a:lumMod val="65000"/>
                    <a:lumOff val="35000"/>
                  </a:schemeClr>
                </a:solidFill>
                <a:latin typeface="Arial"/>
                <a:ea typeface="Gill Sans" charset="0"/>
                <a:cs typeface="Arial"/>
                <a:sym typeface="Helvetica Neue Light" charset="0"/>
              </a:rPr>
              <a:t>Thanks to this, any link in this chain is better understood and developed, using the best technology at all times</a:t>
            </a:r>
            <a:r>
              <a:rPr lang="en-US" sz="1300" dirty="0" smtClean="0">
                <a:solidFill>
                  <a:schemeClr val="tx1">
                    <a:lumMod val="65000"/>
                    <a:lumOff val="35000"/>
                  </a:schemeClr>
                </a:solidFill>
                <a:latin typeface="Arial"/>
                <a:ea typeface="Gill Sans" charset="0"/>
                <a:cs typeface="Arial"/>
                <a:sym typeface="Helvetica Neue Light" charset="0"/>
              </a:rPr>
              <a:t>.</a:t>
            </a:r>
          </a:p>
          <a:p>
            <a:pPr algn="just" fontAlgn="auto">
              <a:lnSpc>
                <a:spcPct val="110000"/>
              </a:lnSpc>
              <a:spcBef>
                <a:spcPts val="0"/>
              </a:spcBef>
              <a:spcAft>
                <a:spcPts val="0"/>
              </a:spcAft>
              <a:defRPr/>
            </a:pPr>
            <a:endParaRPr lang="es-ES" sz="1300" dirty="0" smtClean="0">
              <a:solidFill>
                <a:schemeClr val="tx1">
                  <a:lumMod val="65000"/>
                  <a:lumOff val="35000"/>
                </a:schemeClr>
              </a:solidFill>
              <a:latin typeface="Arial"/>
              <a:ea typeface="Gill Sans" charset="0"/>
              <a:cs typeface="Arial"/>
              <a:sym typeface="Helvetica Neue Light" charset="0"/>
            </a:endParaRPr>
          </a:p>
          <a:p>
            <a:pPr algn="just" fontAlgn="auto">
              <a:lnSpc>
                <a:spcPct val="110000"/>
              </a:lnSpc>
              <a:spcBef>
                <a:spcPts val="0"/>
              </a:spcBef>
              <a:spcAft>
                <a:spcPts val="0"/>
              </a:spcAft>
              <a:defRPr/>
            </a:pPr>
            <a:r>
              <a:rPr lang="en-US" sz="1300" dirty="0">
                <a:solidFill>
                  <a:schemeClr val="tx1">
                    <a:lumMod val="65000"/>
                    <a:lumOff val="35000"/>
                  </a:schemeClr>
                </a:solidFill>
                <a:latin typeface="Arial"/>
                <a:ea typeface="Gill Sans" charset="0"/>
                <a:cs typeface="Arial"/>
                <a:sym typeface="Helvetica Neue Light" charset="0"/>
              </a:rPr>
              <a:t>TEYDE is a reference company in Spain in the field of mining resource management, highlighting the use of GIS, ground motion modeling software, and the use of laser scanners for topographic surveys of high density and complexity.</a:t>
            </a:r>
            <a:endParaRPr lang="es-ES" sz="1300" dirty="0">
              <a:solidFill>
                <a:schemeClr val="tx1">
                  <a:lumMod val="65000"/>
                  <a:lumOff val="35000"/>
                </a:schemeClr>
              </a:solidFill>
              <a:latin typeface="Arial"/>
              <a:ea typeface="Gill Sans" charset="0"/>
              <a:cs typeface="Arial"/>
              <a:sym typeface="Helvetica Neue Light" charset="0"/>
            </a:endParaRPr>
          </a:p>
        </p:txBody>
      </p:sp>
      <p:sp>
        <p:nvSpPr>
          <p:cNvPr id="17" name="Rectangle 5"/>
          <p:cNvSpPr>
            <a:spLocks/>
          </p:cNvSpPr>
          <p:nvPr/>
        </p:nvSpPr>
        <p:spPr bwMode="auto">
          <a:xfrm>
            <a:off x="633000" y="3861048"/>
            <a:ext cx="6120200" cy="2016224"/>
          </a:xfrm>
          <a:prstGeom prst="rect">
            <a:avLst/>
          </a:prstGeom>
          <a:noFill/>
          <a:ln w="12700" cap="flat">
            <a:noFill/>
            <a:miter lim="800000"/>
            <a:headEnd type="none" w="med" len="med"/>
            <a:tailEnd type="none" w="med" len="med"/>
          </a:ln>
        </p:spPr>
        <p:txBody>
          <a:bodyPr lIns="0" tIns="0" rIns="0" bIns="0" anchor="t"/>
          <a:lstStyle/>
          <a:p>
            <a:pPr fontAlgn="auto">
              <a:lnSpc>
                <a:spcPct val="110000"/>
              </a:lnSpc>
              <a:spcBef>
                <a:spcPts val="0"/>
              </a:spcBef>
              <a:spcAft>
                <a:spcPts val="0"/>
              </a:spcAft>
              <a:defRPr/>
            </a:pPr>
            <a:endParaRPr lang="es-ES" sz="1300" dirty="0">
              <a:solidFill>
                <a:schemeClr val="tx1">
                  <a:lumMod val="65000"/>
                  <a:lumOff val="35000"/>
                </a:schemeClr>
              </a:solidFill>
              <a:latin typeface="Arial"/>
              <a:ea typeface="Gill Sans" charset="0"/>
              <a:cs typeface="Arial"/>
              <a:sym typeface="Helvetica Neue Light" charset="0"/>
            </a:endParaRPr>
          </a:p>
          <a:p>
            <a:pPr marL="184150" lvl="1" indent="-184150">
              <a:lnSpc>
                <a:spcPct val="120000"/>
              </a:lnSpc>
              <a:buClr>
                <a:srgbClr val="C52030"/>
              </a:buClr>
              <a:buFont typeface="Wingdings" charset="2"/>
              <a:buChar char="§"/>
            </a:pPr>
            <a:r>
              <a:rPr lang="en-US" sz="1300" dirty="0">
                <a:solidFill>
                  <a:schemeClr val="tx1">
                    <a:lumMod val="65000"/>
                    <a:lumOff val="35000"/>
                  </a:schemeClr>
                </a:solidFill>
                <a:latin typeface="Arial"/>
                <a:ea typeface="Gill Sans" charset="0"/>
                <a:cs typeface="Arial"/>
                <a:sym typeface="Helvetica Neue Light" charset="0"/>
              </a:rPr>
              <a:t>Mining Management</a:t>
            </a:r>
          </a:p>
          <a:p>
            <a:pPr marL="184150" lvl="1" indent="-184150">
              <a:lnSpc>
                <a:spcPct val="120000"/>
              </a:lnSpc>
              <a:buClr>
                <a:srgbClr val="C52030"/>
              </a:buClr>
              <a:buFont typeface="Wingdings" charset="2"/>
              <a:buChar char="§"/>
            </a:pPr>
            <a:r>
              <a:rPr lang="en-US" sz="1300" dirty="0">
                <a:solidFill>
                  <a:schemeClr val="tx1">
                    <a:lumMod val="65000"/>
                    <a:lumOff val="35000"/>
                  </a:schemeClr>
                </a:solidFill>
                <a:latin typeface="Arial"/>
                <a:ea typeface="Gill Sans" charset="0"/>
                <a:cs typeface="Arial"/>
                <a:sym typeface="Helvetica Neue Light" charset="0"/>
              </a:rPr>
              <a:t>Models of exploitation and restoration,</a:t>
            </a:r>
          </a:p>
          <a:p>
            <a:pPr marL="184150" lvl="1" indent="-184150">
              <a:lnSpc>
                <a:spcPct val="120000"/>
              </a:lnSpc>
              <a:buClr>
                <a:srgbClr val="C52030"/>
              </a:buClr>
              <a:buFont typeface="Wingdings" charset="2"/>
              <a:buChar char="§"/>
            </a:pPr>
            <a:r>
              <a:rPr lang="en-US" sz="1300" dirty="0" smtClean="0">
                <a:solidFill>
                  <a:schemeClr val="tx1">
                    <a:lumMod val="65000"/>
                    <a:lumOff val="35000"/>
                  </a:schemeClr>
                </a:solidFill>
                <a:latin typeface="Arial"/>
                <a:ea typeface="Gill Sans" charset="0"/>
                <a:cs typeface="Arial"/>
                <a:sym typeface="Helvetica Neue Light" charset="0"/>
              </a:rPr>
              <a:t>And </a:t>
            </a:r>
            <a:r>
              <a:rPr lang="en-US" sz="1300" dirty="0">
                <a:solidFill>
                  <a:schemeClr val="tx1">
                    <a:lumMod val="65000"/>
                    <a:lumOff val="35000"/>
                  </a:schemeClr>
                </a:solidFill>
                <a:latin typeface="Arial"/>
                <a:ea typeface="Gill Sans" charset="0"/>
                <a:cs typeface="Arial"/>
                <a:sym typeface="Helvetica Neue Light" charset="0"/>
              </a:rPr>
              <a:t>regulatory guidelines</a:t>
            </a:r>
          </a:p>
          <a:p>
            <a:pPr marL="184150" lvl="1" indent="-184150">
              <a:lnSpc>
                <a:spcPct val="120000"/>
              </a:lnSpc>
              <a:buClr>
                <a:srgbClr val="C52030"/>
              </a:buClr>
              <a:buFont typeface="Wingdings" charset="2"/>
              <a:buChar char="§"/>
            </a:pPr>
            <a:r>
              <a:rPr lang="en-US" sz="1300" dirty="0">
                <a:solidFill>
                  <a:schemeClr val="tx1">
                    <a:lumMod val="65000"/>
                    <a:lumOff val="35000"/>
                  </a:schemeClr>
                </a:solidFill>
                <a:latin typeface="Arial"/>
                <a:ea typeface="Gill Sans" charset="0"/>
                <a:cs typeface="Arial"/>
                <a:sym typeface="Helvetica Neue Light" charset="0"/>
              </a:rPr>
              <a:t>Rehabilitation and closure of mines</a:t>
            </a:r>
          </a:p>
          <a:p>
            <a:pPr marL="184150" lvl="1" indent="-184150">
              <a:lnSpc>
                <a:spcPct val="120000"/>
              </a:lnSpc>
              <a:buClr>
                <a:srgbClr val="C52030"/>
              </a:buClr>
              <a:buFont typeface="Wingdings" charset="2"/>
              <a:buChar char="§"/>
            </a:pPr>
            <a:r>
              <a:rPr lang="en-US" sz="1300" dirty="0">
                <a:solidFill>
                  <a:schemeClr val="tx1">
                    <a:lumMod val="65000"/>
                    <a:lumOff val="35000"/>
                  </a:schemeClr>
                </a:solidFill>
                <a:latin typeface="Arial"/>
                <a:ea typeface="Gill Sans" charset="0"/>
                <a:cs typeface="Arial"/>
                <a:sym typeface="Helvetica Neue Light" charset="0"/>
              </a:rPr>
              <a:t>Geological - Geotechnical Studies and Reservoir Modeling</a:t>
            </a:r>
          </a:p>
          <a:p>
            <a:pPr marL="184150" lvl="1" indent="-184150">
              <a:lnSpc>
                <a:spcPct val="120000"/>
              </a:lnSpc>
              <a:buClr>
                <a:srgbClr val="C52030"/>
              </a:buClr>
              <a:buFont typeface="Wingdings" charset="2"/>
              <a:buChar char="§"/>
            </a:pPr>
            <a:r>
              <a:rPr lang="en-US" sz="1300" dirty="0">
                <a:solidFill>
                  <a:schemeClr val="tx1">
                    <a:lumMod val="65000"/>
                    <a:lumOff val="35000"/>
                  </a:schemeClr>
                </a:solidFill>
                <a:latin typeface="Arial"/>
                <a:ea typeface="Gill Sans" charset="0"/>
                <a:cs typeface="Arial"/>
                <a:sym typeface="Helvetica Neue Light" charset="0"/>
              </a:rPr>
              <a:t>Operation and restoration projects</a:t>
            </a:r>
          </a:p>
          <a:p>
            <a:pPr marL="184150" lvl="1" indent="-184150">
              <a:lnSpc>
                <a:spcPct val="120000"/>
              </a:lnSpc>
              <a:buClr>
                <a:srgbClr val="C52030"/>
              </a:buClr>
              <a:buFont typeface="Wingdings" charset="2"/>
              <a:buChar char="§"/>
            </a:pPr>
            <a:r>
              <a:rPr lang="en-US" sz="1300" dirty="0">
                <a:solidFill>
                  <a:schemeClr val="tx1">
                    <a:lumMod val="65000"/>
                    <a:lumOff val="35000"/>
                  </a:schemeClr>
                </a:solidFill>
                <a:latin typeface="Arial"/>
                <a:ea typeface="Gill Sans" charset="0"/>
                <a:cs typeface="Arial"/>
                <a:sym typeface="Helvetica Neue Light" charset="0"/>
              </a:rPr>
              <a:t>Environmental impact studies</a:t>
            </a:r>
            <a:endParaRPr lang="es-ES_tradnl" sz="1300" dirty="0">
              <a:solidFill>
                <a:schemeClr val="tx1">
                  <a:lumMod val="65000"/>
                  <a:lumOff val="35000"/>
                </a:schemeClr>
              </a:solidFill>
              <a:latin typeface="Arial"/>
              <a:ea typeface="Gill Sans" charset="0"/>
              <a:cs typeface="Arial"/>
              <a:sym typeface="Helvetica Neue Light" charset="0"/>
            </a:endParaRPr>
          </a:p>
        </p:txBody>
      </p:sp>
      <p:sp>
        <p:nvSpPr>
          <p:cNvPr id="19"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err="1">
                <a:solidFill>
                  <a:schemeClr val="tx1">
                    <a:lumMod val="75000"/>
                    <a:lumOff val="25000"/>
                  </a:schemeClr>
                </a:solidFill>
                <a:latin typeface="Helvetica"/>
                <a:ea typeface="Gill Sans" charset="0"/>
                <a:cs typeface="Helvetica"/>
                <a:sym typeface="Gill Sans" charset="0"/>
              </a:rPr>
              <a:t>Mining</a:t>
            </a:r>
            <a:r>
              <a:rPr lang="es-ES" sz="3600" dirty="0">
                <a:solidFill>
                  <a:schemeClr val="tx1">
                    <a:lumMod val="75000"/>
                    <a:lumOff val="25000"/>
                  </a:schemeClr>
                </a:solidFill>
                <a:latin typeface="Helvetica"/>
                <a:ea typeface="Gill Sans" charset="0"/>
                <a:cs typeface="Helvetica"/>
                <a:sym typeface="Gill Sans" charset="0"/>
              </a:rPr>
              <a:t> </a:t>
            </a:r>
            <a:r>
              <a:rPr lang="es-ES" sz="3600" dirty="0" err="1">
                <a:solidFill>
                  <a:schemeClr val="tx1">
                    <a:lumMod val="75000"/>
                    <a:lumOff val="25000"/>
                  </a:schemeClr>
                </a:solidFill>
                <a:latin typeface="Helvetica"/>
                <a:ea typeface="Gill Sans" charset="0"/>
                <a:cs typeface="Helvetica"/>
                <a:sym typeface="Gill Sans" charset="0"/>
              </a:rPr>
              <a:t>Services</a:t>
            </a:r>
            <a:endParaRPr lang="es-ES" sz="3600" dirty="0">
              <a:solidFill>
                <a:schemeClr val="tx1">
                  <a:lumMod val="75000"/>
                  <a:lumOff val="25000"/>
                </a:schemeClr>
              </a:solidFill>
              <a:latin typeface="Helvetica"/>
              <a:ea typeface="Gill Sans" charset="0"/>
              <a:cs typeface="Helvetica"/>
              <a:sym typeface="Gill Sans" charset="0"/>
            </a:endParaRPr>
          </a:p>
        </p:txBody>
      </p:sp>
      <p:sp>
        <p:nvSpPr>
          <p:cNvPr id="2" name="Marcador de número de diapositiva 1"/>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3</a:t>
            </a:fld>
            <a:endParaRPr lang="es-ES" altLang="es-ES" dirty="0"/>
          </a:p>
        </p:txBody>
      </p:sp>
      <p:grpSp>
        <p:nvGrpSpPr>
          <p:cNvPr id="3" name="Agrupar 2"/>
          <p:cNvGrpSpPr/>
          <p:nvPr/>
        </p:nvGrpSpPr>
        <p:grpSpPr>
          <a:xfrm>
            <a:off x="6537176" y="3733834"/>
            <a:ext cx="2688587" cy="2575486"/>
            <a:chOff x="6609184" y="3825044"/>
            <a:chExt cx="2688587" cy="2575486"/>
          </a:xfrm>
        </p:grpSpPr>
        <p:pic>
          <p:nvPicPr>
            <p:cNvPr id="11" name="10 Imagen"/>
            <p:cNvPicPr>
              <a:picLocks/>
            </p:cNvPicPr>
            <p:nvPr/>
          </p:nvPicPr>
          <p:blipFill>
            <a:blip r:embed="rId2" cstate="print"/>
            <a:stretch>
              <a:fillRect/>
            </a:stretch>
          </p:blipFill>
          <p:spPr>
            <a:xfrm>
              <a:off x="6609184" y="4869160"/>
              <a:ext cx="1584176" cy="1531370"/>
            </a:xfrm>
            <a:prstGeom prst="rect">
              <a:avLst/>
            </a:prstGeom>
            <a:ln w="57150" cmpd="sng">
              <a:solidFill>
                <a:schemeClr val="bg1">
                  <a:lumMod val="85000"/>
                </a:schemeClr>
              </a:solidFill>
            </a:ln>
          </p:spPr>
        </p:pic>
        <p:pic>
          <p:nvPicPr>
            <p:cNvPr id="12" name="11 Imagen"/>
            <p:cNvPicPr>
              <a:picLocks/>
            </p:cNvPicPr>
            <p:nvPr/>
          </p:nvPicPr>
          <p:blipFill>
            <a:blip r:embed="rId3" cstate="print"/>
            <a:stretch>
              <a:fillRect/>
            </a:stretch>
          </p:blipFill>
          <p:spPr>
            <a:xfrm>
              <a:off x="7708831" y="3825044"/>
              <a:ext cx="1584177" cy="1531370"/>
            </a:xfrm>
            <a:prstGeom prst="rect">
              <a:avLst/>
            </a:prstGeom>
            <a:ln w="57150" cmpd="sng">
              <a:solidFill>
                <a:schemeClr val="bg1">
                  <a:lumMod val="85000"/>
                </a:schemeClr>
              </a:solidFill>
            </a:ln>
          </p:spPr>
        </p:pic>
        <p:pic>
          <p:nvPicPr>
            <p:cNvPr id="13" name="12 Imagen" descr="511542774_835d77c8c9_b.jpg"/>
            <p:cNvPicPr>
              <a:picLocks/>
            </p:cNvPicPr>
            <p:nvPr/>
          </p:nvPicPr>
          <p:blipFill>
            <a:blip r:embed="rId4" cstate="print"/>
            <a:srcRect l="54725" t="12201" b="25850"/>
            <a:stretch>
              <a:fillRect/>
            </a:stretch>
          </p:blipFill>
          <p:spPr>
            <a:xfrm>
              <a:off x="6609184" y="3825044"/>
              <a:ext cx="1584176" cy="1517322"/>
            </a:xfrm>
            <a:prstGeom prst="rect">
              <a:avLst/>
            </a:prstGeom>
            <a:ln w="57150" cmpd="sng">
              <a:solidFill>
                <a:schemeClr val="bg1">
                  <a:lumMod val="85000"/>
                </a:schemeClr>
              </a:solidFill>
            </a:ln>
          </p:spPr>
        </p:pic>
        <p:pic>
          <p:nvPicPr>
            <p:cNvPr id="14" name="13 Imagen"/>
            <p:cNvPicPr>
              <a:picLocks/>
            </p:cNvPicPr>
            <p:nvPr/>
          </p:nvPicPr>
          <p:blipFill>
            <a:blip r:embed="rId5" cstate="print"/>
            <a:stretch>
              <a:fillRect/>
            </a:stretch>
          </p:blipFill>
          <p:spPr>
            <a:xfrm>
              <a:off x="7713594" y="4869160"/>
              <a:ext cx="1584177" cy="1531370"/>
            </a:xfrm>
            <a:prstGeom prst="rect">
              <a:avLst/>
            </a:prstGeom>
            <a:ln w="57150" cmpd="sng">
              <a:solidFill>
                <a:schemeClr val="bg1">
                  <a:lumMod val="85000"/>
                </a:schemeClr>
              </a:solidFill>
            </a:ln>
          </p:spPr>
        </p:pic>
      </p:grpSp>
    </p:spTree>
  </p:cSld>
  <p:clrMapOvr>
    <a:masterClrMapping/>
  </p:clrMapOvr>
  <p:transition spd="slow" advTm="5000">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a:spLocks/>
          </p:cNvSpPr>
          <p:nvPr/>
        </p:nvSpPr>
        <p:spPr bwMode="auto">
          <a:xfrm>
            <a:off x="633000" y="1627200"/>
            <a:ext cx="8640000" cy="3673880"/>
          </a:xfrm>
          <a:prstGeom prst="rect">
            <a:avLst/>
          </a:prstGeom>
          <a:noFill/>
          <a:ln w="12700" cap="flat">
            <a:noFill/>
            <a:miter lim="800000"/>
            <a:headEnd type="none" w="med" len="med"/>
            <a:tailEnd type="none" w="med" len="med"/>
          </a:ln>
        </p:spPr>
        <p:txBody>
          <a:bodyPr lIns="0" tIns="0" rIns="0" bIns="0" anchor="t"/>
          <a:lstStyle/>
          <a:p>
            <a:pPr algn="just"/>
            <a:r>
              <a:rPr lang="en-US" sz="1300" dirty="0">
                <a:solidFill>
                  <a:schemeClr val="tx1">
                    <a:lumMod val="65000"/>
                    <a:lumOff val="35000"/>
                  </a:schemeClr>
                </a:solidFill>
                <a:latin typeface="Arial"/>
                <a:cs typeface="Arial"/>
              </a:rPr>
              <a:t>In the field of mining we offer a global service, from the first steps of reservoir research to the Closing of the Mine or Rehabilitation of the farm, advising companies already consolidated in the sector and new companies</a:t>
            </a:r>
            <a:r>
              <a:rPr lang="en-US" sz="1300" dirty="0" smtClean="0">
                <a:solidFill>
                  <a:schemeClr val="tx1">
                    <a:lumMod val="65000"/>
                    <a:lumOff val="35000"/>
                  </a:schemeClr>
                </a:solidFill>
                <a:latin typeface="Arial"/>
                <a:cs typeface="Arial"/>
              </a:rPr>
              <a:t>.</a:t>
            </a:r>
          </a:p>
          <a:p>
            <a:pPr algn="just"/>
            <a:endParaRPr lang="es-ES_tradnl" sz="1300" dirty="0">
              <a:solidFill>
                <a:schemeClr val="tx1">
                  <a:lumMod val="65000"/>
                  <a:lumOff val="35000"/>
                </a:schemeClr>
              </a:solidFill>
              <a:latin typeface="Arial"/>
              <a:cs typeface="Arial"/>
            </a:endParaRPr>
          </a:p>
          <a:p>
            <a:pPr algn="just"/>
            <a:r>
              <a:rPr lang="en-US" sz="1300" dirty="0">
                <a:solidFill>
                  <a:schemeClr val="tx1">
                    <a:lumMod val="65000"/>
                    <a:lumOff val="35000"/>
                  </a:schemeClr>
                </a:solidFill>
                <a:latin typeface="Arial"/>
                <a:cs typeface="Arial"/>
              </a:rPr>
              <a:t>We design and plan new farms drafting the corresponding projects and carry out a complete follow up of the procedures in the administration until its correct authorization</a:t>
            </a:r>
            <a:r>
              <a:rPr lang="es-ES_tradnl" sz="1300" dirty="0" smtClean="0">
                <a:solidFill>
                  <a:schemeClr val="tx1">
                    <a:lumMod val="65000"/>
                    <a:lumOff val="35000"/>
                  </a:schemeClr>
                </a:solidFill>
                <a:latin typeface="Arial"/>
                <a:cs typeface="Arial"/>
              </a:rPr>
              <a:t>.</a:t>
            </a:r>
          </a:p>
          <a:p>
            <a:pPr algn="just"/>
            <a:endParaRPr lang="es-ES_tradnl" sz="1300" dirty="0" smtClean="0">
              <a:solidFill>
                <a:schemeClr val="tx1">
                  <a:lumMod val="65000"/>
                  <a:lumOff val="35000"/>
                </a:schemeClr>
              </a:solidFill>
              <a:latin typeface="Arial"/>
              <a:cs typeface="Arial"/>
            </a:endParaRPr>
          </a:p>
          <a:p>
            <a:pPr algn="just"/>
            <a:r>
              <a:rPr lang="en-US" sz="1300" dirty="0">
                <a:solidFill>
                  <a:schemeClr val="tx1">
                    <a:lumMod val="65000"/>
                    <a:lumOff val="35000"/>
                  </a:schemeClr>
                </a:solidFill>
                <a:latin typeface="Arial"/>
                <a:cs typeface="Arial"/>
              </a:rPr>
              <a:t>We offer advice for the design and design of new treatment plants and supervise plants in operation to ensure continuous optimization of yields</a:t>
            </a:r>
            <a:r>
              <a:rPr lang="en-US" sz="1300" dirty="0" smtClean="0">
                <a:solidFill>
                  <a:schemeClr val="tx1">
                    <a:lumMod val="65000"/>
                    <a:lumOff val="35000"/>
                  </a:schemeClr>
                </a:solidFill>
                <a:latin typeface="Arial"/>
                <a:cs typeface="Arial"/>
              </a:rPr>
              <a:t>.</a:t>
            </a:r>
          </a:p>
          <a:p>
            <a:pPr algn="just"/>
            <a:endParaRPr lang="es-ES" sz="1300" dirty="0">
              <a:solidFill>
                <a:schemeClr val="tx1">
                  <a:lumMod val="65000"/>
                  <a:lumOff val="35000"/>
                </a:schemeClr>
              </a:solidFill>
              <a:latin typeface="Arial"/>
              <a:ea typeface="Helvetica Neue Light" charset="0"/>
              <a:cs typeface="Arial"/>
              <a:sym typeface="Helvetica Neue Light" charset="0"/>
            </a:endParaRPr>
          </a:p>
          <a:p>
            <a:pPr algn="just"/>
            <a:r>
              <a:rPr lang="en-US" sz="1300" b="1" dirty="0">
                <a:solidFill>
                  <a:schemeClr val="tx1">
                    <a:lumMod val="65000"/>
                    <a:lumOff val="35000"/>
                  </a:schemeClr>
                </a:solidFill>
                <a:latin typeface="Arial"/>
                <a:ea typeface="Helvetica Neue Light" charset="0"/>
                <a:cs typeface="Arial"/>
                <a:sym typeface="Helvetica Neue Light" charset="0"/>
              </a:rPr>
              <a:t>The quality of our work is based on the following pillars </a:t>
            </a:r>
            <a:r>
              <a:rPr lang="es-ES" sz="1300" b="1" dirty="0" smtClean="0">
                <a:solidFill>
                  <a:schemeClr val="tx1">
                    <a:lumMod val="65000"/>
                    <a:lumOff val="35000"/>
                  </a:schemeClr>
                </a:solidFill>
                <a:latin typeface="Arial"/>
                <a:ea typeface="Helvetica Neue Light" charset="0"/>
                <a:cs typeface="Arial"/>
                <a:sym typeface="Helvetica Neue Light" charset="0"/>
              </a:rPr>
              <a:t>:</a:t>
            </a:r>
          </a:p>
          <a:p>
            <a:pPr algn="just"/>
            <a:endParaRPr lang="es-ES" sz="1300" b="1" dirty="0">
              <a:solidFill>
                <a:schemeClr val="tx1">
                  <a:lumMod val="65000"/>
                  <a:lumOff val="35000"/>
                </a:schemeClr>
              </a:solidFill>
              <a:latin typeface="Arial"/>
              <a:ea typeface="Helvetica Neue Light" charset="0"/>
              <a:cs typeface="Arial"/>
              <a:sym typeface="Helvetica Neue Light" charset="0"/>
            </a:endParaRPr>
          </a:p>
          <a:p>
            <a:pPr marL="171450" indent="-171450" algn="just">
              <a:buClr>
                <a:srgbClr val="EC1C3F"/>
              </a:buClr>
              <a:buFont typeface="Wingdings" charset="2"/>
              <a:buChar char="§"/>
            </a:pPr>
            <a:r>
              <a:rPr lang="en-US" sz="1300" dirty="0">
                <a:solidFill>
                  <a:schemeClr val="tx1">
                    <a:lumMod val="65000"/>
                    <a:lumOff val="35000"/>
                  </a:schemeClr>
                </a:solidFill>
                <a:latin typeface="Arial"/>
                <a:ea typeface="Helvetica Neue Light" charset="0"/>
                <a:cs typeface="Arial"/>
                <a:sym typeface="Helvetica Neue Light" charset="0"/>
              </a:rPr>
              <a:t>Experience.</a:t>
            </a:r>
          </a:p>
          <a:p>
            <a:pPr marL="171450" indent="-171450" algn="just">
              <a:buClr>
                <a:srgbClr val="EC1C3F"/>
              </a:buClr>
              <a:buFont typeface="Wingdings" charset="2"/>
              <a:buChar char="§"/>
            </a:pPr>
            <a:r>
              <a:rPr lang="en-US" sz="1300" dirty="0">
                <a:solidFill>
                  <a:schemeClr val="tx1">
                    <a:lumMod val="65000"/>
                    <a:lumOff val="35000"/>
                  </a:schemeClr>
                </a:solidFill>
                <a:latin typeface="Arial"/>
                <a:ea typeface="Helvetica Neue Light" charset="0"/>
                <a:cs typeface="Arial"/>
                <a:sym typeface="Helvetica Neue Light" charset="0"/>
              </a:rPr>
              <a:t>Accuracy of the data. High precision surveying equipment.</a:t>
            </a:r>
          </a:p>
          <a:p>
            <a:pPr marL="171450" indent="-171450" algn="just">
              <a:buClr>
                <a:srgbClr val="EC1C3F"/>
              </a:buClr>
              <a:buFont typeface="Wingdings" charset="2"/>
              <a:buChar char="§"/>
            </a:pPr>
            <a:r>
              <a:rPr lang="en-US" sz="1300" dirty="0">
                <a:solidFill>
                  <a:schemeClr val="tx1">
                    <a:lumMod val="65000"/>
                    <a:lumOff val="35000"/>
                  </a:schemeClr>
                </a:solidFill>
                <a:latin typeface="Arial"/>
                <a:ea typeface="Helvetica Neue Light" charset="0"/>
                <a:cs typeface="Arial"/>
                <a:sym typeface="Helvetica Neue Light" charset="0"/>
              </a:rPr>
              <a:t>Balance security / cost. Real study of different types of alternatives.</a:t>
            </a:r>
            <a:endParaRPr lang="es-ES" sz="1300" dirty="0" smtClean="0">
              <a:solidFill>
                <a:schemeClr val="tx1">
                  <a:lumMod val="65000"/>
                  <a:lumOff val="35000"/>
                </a:schemeClr>
              </a:solidFill>
              <a:latin typeface="Arial"/>
              <a:ea typeface="Helvetica Neue Light" charset="0"/>
              <a:cs typeface="Arial"/>
              <a:sym typeface="Helvetica Neue Light" charset="0"/>
            </a:endParaRPr>
          </a:p>
          <a:p>
            <a:pPr algn="just">
              <a:buClr>
                <a:srgbClr val="C52030"/>
              </a:buClr>
            </a:pPr>
            <a:endParaRPr lang="es-ES" sz="1300" dirty="0">
              <a:solidFill>
                <a:schemeClr val="tx1">
                  <a:lumMod val="65000"/>
                  <a:lumOff val="35000"/>
                </a:schemeClr>
              </a:solidFill>
              <a:latin typeface="Arial"/>
              <a:ea typeface="Helvetica Neue Light" charset="0"/>
              <a:cs typeface="Arial"/>
              <a:sym typeface="Helvetica Neue Light" charset="0"/>
            </a:endParaRPr>
          </a:p>
        </p:txBody>
      </p:sp>
      <p:grpSp>
        <p:nvGrpSpPr>
          <p:cNvPr id="3" name="Agrupar 2"/>
          <p:cNvGrpSpPr/>
          <p:nvPr/>
        </p:nvGrpSpPr>
        <p:grpSpPr>
          <a:xfrm>
            <a:off x="2108355" y="4835640"/>
            <a:ext cx="5689290" cy="1429118"/>
            <a:chOff x="2504728" y="4797152"/>
            <a:chExt cx="5689290" cy="1429118"/>
          </a:xfrm>
          <a:effectLst/>
        </p:grpSpPr>
        <p:pic>
          <p:nvPicPr>
            <p:cNvPr id="17" name="16 Imagen" descr="esq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9044" y="4797152"/>
              <a:ext cx="2844974" cy="1429118"/>
            </a:xfrm>
            <a:prstGeom prst="rect">
              <a:avLst/>
            </a:prstGeom>
            <a:ln w="57150" cmpd="sng">
              <a:solidFill>
                <a:srgbClr val="D9D9D9"/>
              </a:solidFill>
            </a:ln>
            <a:effectLst/>
          </p:spPr>
        </p:pic>
        <p:pic>
          <p:nvPicPr>
            <p:cNvPr id="18" name="17 Imagen"/>
            <p:cNvPicPr>
              <a:picLocks noChangeAspect="1"/>
            </p:cNvPicPr>
            <p:nvPr/>
          </p:nvPicPr>
          <p:blipFill rotWithShape="1">
            <a:blip r:embed="rId3" cstate="print">
              <a:extLst>
                <a:ext uri="{28A0092B-C50C-407E-A947-70E740481C1C}">
                  <a14:useLocalDpi xmlns:a14="http://schemas.microsoft.com/office/drawing/2010/main" val="0"/>
                </a:ext>
              </a:extLst>
            </a:blip>
            <a:srcRect t="1" b="61"/>
            <a:stretch/>
          </p:blipFill>
          <p:spPr bwMode="auto">
            <a:xfrm>
              <a:off x="2504728" y="4797152"/>
              <a:ext cx="2714026" cy="1429118"/>
            </a:xfrm>
            <a:prstGeom prst="rect">
              <a:avLst/>
            </a:prstGeom>
            <a:ln w="57150" cmpd="sng">
              <a:solidFill>
                <a:srgbClr val="D9D9D9"/>
              </a:solidFill>
            </a:ln>
            <a:effectLst/>
            <a:extLst>
              <a:ext uri="{53640926-AAD7-44D8-BBD7-CCE9431645EC}">
                <a14:shadowObscured xmlns:a14="http://schemas.microsoft.com/office/drawing/2010/main"/>
              </a:ext>
            </a:extLst>
          </p:spPr>
        </p:pic>
      </p:grpSp>
      <p:sp>
        <p:nvSpPr>
          <p:cNvPr id="2" name="Marcador de número de diapositiva 1"/>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4</a:t>
            </a:fld>
            <a:endParaRPr lang="es-ES" altLang="es-ES" dirty="0"/>
          </a:p>
        </p:txBody>
      </p:sp>
      <p:sp>
        <p:nvSpPr>
          <p:cNvPr id="9"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err="1" smtClean="0">
                <a:solidFill>
                  <a:schemeClr val="tx1">
                    <a:lumMod val="75000"/>
                    <a:lumOff val="25000"/>
                  </a:schemeClr>
                </a:solidFill>
                <a:latin typeface="Helvetica"/>
                <a:ea typeface="Gill Sans" charset="0"/>
                <a:cs typeface="Helvetica"/>
                <a:sym typeface="Gill Sans" charset="0"/>
              </a:rPr>
              <a:t>Mining</a:t>
            </a:r>
            <a:r>
              <a:rPr lang="es-ES" sz="3600" dirty="0" smtClean="0">
                <a:solidFill>
                  <a:schemeClr val="tx1">
                    <a:lumMod val="75000"/>
                    <a:lumOff val="25000"/>
                  </a:schemeClr>
                </a:solidFill>
                <a:latin typeface="Helvetica"/>
                <a:ea typeface="Gill Sans" charset="0"/>
                <a:cs typeface="Helvetica"/>
                <a:sym typeface="Gill Sans" charset="0"/>
              </a:rPr>
              <a:t> </a:t>
            </a:r>
            <a:r>
              <a:rPr lang="es-ES" sz="3600" dirty="0" err="1" smtClean="0">
                <a:solidFill>
                  <a:schemeClr val="tx1">
                    <a:lumMod val="75000"/>
                    <a:lumOff val="25000"/>
                  </a:schemeClr>
                </a:solidFill>
                <a:latin typeface="Helvetica"/>
                <a:ea typeface="Gill Sans" charset="0"/>
                <a:cs typeface="Helvetica"/>
                <a:sym typeface="Gill Sans" charset="0"/>
              </a:rPr>
              <a:t>services</a:t>
            </a:r>
            <a:endParaRPr lang="es-ES" sz="3600" dirty="0">
              <a:solidFill>
                <a:schemeClr val="tx1">
                  <a:lumMod val="75000"/>
                  <a:lumOff val="25000"/>
                </a:schemeClr>
              </a:solidFill>
              <a:latin typeface="Helvetica"/>
              <a:ea typeface="Gill Sans" charset="0"/>
              <a:cs typeface="Helvetica"/>
              <a:sym typeface="Gill Sans" charset="0"/>
            </a:endParaRPr>
          </a:p>
        </p:txBody>
      </p:sp>
    </p:spTree>
    <p:extLst>
      <p:ext uri="{BB962C8B-B14F-4D97-AF65-F5344CB8AC3E}">
        <p14:creationId xmlns:p14="http://schemas.microsoft.com/office/powerpoint/2010/main" val="2822152718"/>
      </p:ext>
    </p:extLst>
  </p:cSld>
  <p:clrMapOvr>
    <a:masterClrMapping/>
  </p:clrMapOvr>
  <p:transition spd="slow" advTm="5000">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11" y="0"/>
            <a:ext cx="9921311" cy="6858000"/>
          </a:xfrm>
          <a:prstGeom prst="rect">
            <a:avLst/>
          </a:prstGeom>
        </p:spPr>
      </p:pic>
      <p:sp>
        <p:nvSpPr>
          <p:cNvPr id="6" name="Rectángulo 5"/>
          <p:cNvSpPr/>
          <p:nvPr/>
        </p:nvSpPr>
        <p:spPr>
          <a:xfrm>
            <a:off x="0" y="3645024"/>
            <a:ext cx="9906000" cy="3312368"/>
          </a:xfrm>
          <a:prstGeom prst="rect">
            <a:avLst/>
          </a:prstGeom>
          <a:gradFill flip="none" rotWithShape="1">
            <a:gsLst>
              <a:gs pos="0">
                <a:schemeClr val="tx1">
                  <a:lumMod val="95000"/>
                  <a:lumOff val="5000"/>
                  <a:alpha val="86000"/>
                </a:schemeClr>
              </a:gs>
              <a:gs pos="100000">
                <a:schemeClr val="bg1">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Rectangle 4"/>
          <p:cNvSpPr>
            <a:spLocks/>
          </p:cNvSpPr>
          <p:nvPr/>
        </p:nvSpPr>
        <p:spPr bwMode="auto">
          <a:xfrm>
            <a:off x="0" y="4876374"/>
            <a:ext cx="8841432" cy="2009010"/>
          </a:xfrm>
          <a:prstGeom prst="rect">
            <a:avLst/>
          </a:prstGeom>
          <a:noFill/>
          <a:ln w="12700" cap="flat">
            <a:noFill/>
            <a:miter lim="800000"/>
            <a:headEnd type="none" w="med" len="med"/>
            <a:tailEnd type="none" w="med" len="med"/>
          </a:ln>
          <a:effectLst/>
        </p:spPr>
        <p:txBody>
          <a:bodyPr lIns="0" tIns="0" rIns="0" bIns="0" anchor="ctr"/>
          <a:lstStyle/>
          <a:p>
            <a:pPr lvl="1">
              <a:lnSpc>
                <a:spcPct val="90000"/>
              </a:lnSpc>
            </a:pPr>
            <a:r>
              <a:rPr lang="es-ES_tradnl" sz="4800" b="1" dirty="0" err="1" smtClean="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rPr>
              <a:t>Mining</a:t>
            </a:r>
            <a:endParaRPr lang="es-ES_tradnl" sz="4800" b="1" dirty="0" smtClean="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endParaRPr>
          </a:p>
          <a:p>
            <a:pPr lvl="1">
              <a:lnSpc>
                <a:spcPct val="90000"/>
              </a:lnSpc>
            </a:pPr>
            <a:r>
              <a:rPr lang="es-ES_tradnl" sz="4800" b="1" dirty="0" smtClean="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rPr>
              <a:t>Management</a:t>
            </a:r>
            <a:endParaRPr lang="es-ES" sz="4800" b="1" dirty="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endParaRPr>
          </a:p>
        </p:txBody>
      </p:sp>
      <p:sp>
        <p:nvSpPr>
          <p:cNvPr id="2" name="Marcador de número de diapositiva 1"/>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5</a:t>
            </a:fld>
            <a:endParaRPr lang="es-ES" altLang="es-ES" dirty="0"/>
          </a:p>
        </p:txBody>
      </p:sp>
    </p:spTree>
    <p:extLst>
      <p:ext uri="{BB962C8B-B14F-4D97-AF65-F5344CB8AC3E}">
        <p14:creationId xmlns:p14="http://schemas.microsoft.com/office/powerpoint/2010/main" val="1039574455"/>
      </p:ext>
    </p:extLst>
  </p:cSld>
  <p:clrMapOvr>
    <a:masterClrMapping/>
  </p:clrMapOvr>
  <p:transition spd="slow" advTm="5000">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633000" y="1627200"/>
            <a:ext cx="8640000" cy="3280898"/>
          </a:xfrm>
          <a:prstGeom prst="rect">
            <a:avLst/>
          </a:prstGeom>
        </p:spPr>
        <p:txBody>
          <a:bodyPr wrap="square">
            <a:spAutoFit/>
          </a:bodyPr>
          <a:lstStyle/>
          <a:p>
            <a:pPr algn="just"/>
            <a:r>
              <a:rPr lang="en-US" sz="1400" dirty="0">
                <a:solidFill>
                  <a:schemeClr val="tx1">
                    <a:lumMod val="65000"/>
                    <a:lumOff val="35000"/>
                  </a:schemeClr>
                </a:solidFill>
                <a:latin typeface="Arial"/>
                <a:cs typeface="Arial"/>
              </a:rPr>
              <a:t>TEYDE is a reference company in Spain in this area. In the field of mining management plans we offer a complete service according to the needs of our clients in terms of their typology</a:t>
            </a:r>
            <a:r>
              <a:rPr lang="en-US" sz="1400" dirty="0" smtClean="0">
                <a:solidFill>
                  <a:schemeClr val="tx1">
                    <a:lumMod val="65000"/>
                    <a:lumOff val="35000"/>
                  </a:schemeClr>
                </a:solidFill>
                <a:latin typeface="Arial"/>
                <a:cs typeface="Arial"/>
              </a:rPr>
              <a:t>:</a:t>
            </a:r>
            <a:endParaRPr lang="es-ES_tradnl" sz="1400" dirty="0" smtClean="0">
              <a:solidFill>
                <a:schemeClr val="tx1">
                  <a:lumMod val="65000"/>
                  <a:lumOff val="35000"/>
                </a:schemeClr>
              </a:solidFill>
              <a:latin typeface="Arial"/>
              <a:cs typeface="Arial"/>
            </a:endParaRPr>
          </a:p>
          <a:p>
            <a:pPr algn="just"/>
            <a:endParaRPr lang="es-ES_tradnl" sz="1400" dirty="0">
              <a:solidFill>
                <a:schemeClr val="tx1">
                  <a:lumMod val="65000"/>
                  <a:lumOff val="35000"/>
                </a:schemeClr>
              </a:solidFill>
              <a:latin typeface="Arial"/>
              <a:cs typeface="Arial"/>
            </a:endParaRPr>
          </a:p>
          <a:p>
            <a:pPr marL="285750" lvl="1" indent="-285750" algn="just">
              <a:lnSpc>
                <a:spcPct val="110000"/>
              </a:lnSpc>
              <a:buClr>
                <a:srgbClr val="C52030"/>
              </a:buClr>
              <a:buFont typeface="Wingdings" charset="2"/>
              <a:buChar char="§"/>
            </a:pPr>
            <a:r>
              <a:rPr lang="en-US" sz="1400" dirty="0">
                <a:solidFill>
                  <a:schemeClr val="tx1">
                    <a:lumMod val="65000"/>
                    <a:lumOff val="35000"/>
                  </a:schemeClr>
                </a:solidFill>
                <a:latin typeface="Arial"/>
                <a:cs typeface="Arial"/>
              </a:rPr>
              <a:t>Territorial plans for the management of mining and extractive activities.</a:t>
            </a:r>
          </a:p>
          <a:p>
            <a:pPr marL="285750" lvl="1" indent="-285750" algn="just">
              <a:lnSpc>
                <a:spcPct val="110000"/>
              </a:lnSpc>
              <a:buClr>
                <a:srgbClr val="C52030"/>
              </a:buClr>
              <a:buFont typeface="Wingdings" charset="2"/>
              <a:buChar char="§"/>
            </a:pPr>
            <a:r>
              <a:rPr lang="en-US" sz="1400" dirty="0">
                <a:solidFill>
                  <a:schemeClr val="tx1">
                    <a:lumMod val="65000"/>
                    <a:lumOff val="35000"/>
                  </a:schemeClr>
                </a:solidFill>
                <a:latin typeface="Arial"/>
                <a:cs typeface="Arial"/>
              </a:rPr>
              <a:t>Special plans of environmental management and equipment.</a:t>
            </a:r>
          </a:p>
          <a:p>
            <a:pPr marL="285750" lvl="1" indent="-285750" algn="just">
              <a:lnSpc>
                <a:spcPct val="110000"/>
              </a:lnSpc>
              <a:buClr>
                <a:srgbClr val="C52030"/>
              </a:buClr>
              <a:buFont typeface="Wingdings" charset="2"/>
              <a:buChar char="§"/>
            </a:pPr>
            <a:r>
              <a:rPr lang="en-US" sz="1400" dirty="0">
                <a:solidFill>
                  <a:schemeClr val="tx1">
                    <a:lumMod val="65000"/>
                    <a:lumOff val="35000"/>
                  </a:schemeClr>
                </a:solidFill>
                <a:latin typeface="Arial"/>
                <a:cs typeface="Arial"/>
              </a:rPr>
              <a:t>Partial plans.</a:t>
            </a:r>
            <a:endParaRPr lang="es-ES_tradnl" sz="1400" dirty="0">
              <a:solidFill>
                <a:schemeClr val="tx1">
                  <a:lumMod val="65000"/>
                  <a:lumOff val="35000"/>
                </a:schemeClr>
              </a:solidFill>
              <a:latin typeface="Arial"/>
              <a:cs typeface="Arial"/>
            </a:endParaRPr>
          </a:p>
          <a:p>
            <a:pPr algn="just"/>
            <a:endParaRPr lang="es-ES" sz="1400" dirty="0" smtClean="0">
              <a:solidFill>
                <a:schemeClr val="tx1">
                  <a:lumMod val="65000"/>
                  <a:lumOff val="35000"/>
                </a:schemeClr>
              </a:solidFill>
              <a:latin typeface="Arial"/>
              <a:ea typeface="Helvetica Neue Light" charset="0"/>
              <a:cs typeface="Arial"/>
              <a:sym typeface="Helvetica Neue Light" charset="0"/>
            </a:endParaRPr>
          </a:p>
          <a:p>
            <a:pPr algn="just"/>
            <a:r>
              <a:rPr lang="en-US" sz="1400" dirty="0">
                <a:solidFill>
                  <a:schemeClr val="tx1">
                    <a:lumMod val="65000"/>
                    <a:lumOff val="35000"/>
                  </a:schemeClr>
                </a:solidFill>
                <a:latin typeface="Arial"/>
                <a:cs typeface="Arial"/>
              </a:rPr>
              <a:t>In order to achieve complete coverage of our clients' needs we offer various solutions that are mainly </a:t>
            </a:r>
            <a:r>
              <a:rPr lang="es-ES_tradnl" sz="1400" dirty="0" smtClean="0">
                <a:solidFill>
                  <a:schemeClr val="tx1">
                    <a:lumMod val="65000"/>
                    <a:lumOff val="35000"/>
                  </a:schemeClr>
                </a:solidFill>
                <a:latin typeface="Arial"/>
                <a:cs typeface="Arial"/>
              </a:rPr>
              <a:t>:</a:t>
            </a:r>
          </a:p>
          <a:p>
            <a:pPr algn="just"/>
            <a:endParaRPr lang="es-ES_tradnl" sz="1400" dirty="0" smtClean="0">
              <a:solidFill>
                <a:schemeClr val="tx1">
                  <a:lumMod val="65000"/>
                  <a:lumOff val="35000"/>
                </a:schemeClr>
              </a:solidFill>
              <a:latin typeface="Arial"/>
              <a:cs typeface="Arial"/>
            </a:endParaRPr>
          </a:p>
          <a:p>
            <a:pPr marL="285750" lvl="1" indent="-285750" algn="just">
              <a:lnSpc>
                <a:spcPct val="110000"/>
              </a:lnSpc>
              <a:buClr>
                <a:srgbClr val="C52030"/>
              </a:buClr>
              <a:buFont typeface="Wingdings" charset="2"/>
              <a:buChar char="§"/>
            </a:pPr>
            <a:r>
              <a:rPr lang="en-US" sz="1400" dirty="0">
                <a:solidFill>
                  <a:schemeClr val="tx1">
                    <a:lumMod val="65000"/>
                    <a:lumOff val="35000"/>
                  </a:schemeClr>
                </a:solidFill>
                <a:latin typeface="Arial"/>
                <a:cs typeface="Arial"/>
              </a:rPr>
              <a:t>Maps of mining - environmental compatibility.</a:t>
            </a:r>
          </a:p>
          <a:p>
            <a:pPr marL="285750" lvl="1" indent="-285750" algn="just">
              <a:lnSpc>
                <a:spcPct val="110000"/>
              </a:lnSpc>
              <a:buClr>
                <a:srgbClr val="C52030"/>
              </a:buClr>
              <a:buFont typeface="Wingdings" charset="2"/>
              <a:buChar char="§"/>
            </a:pPr>
            <a:r>
              <a:rPr lang="en-US" sz="1400" dirty="0">
                <a:solidFill>
                  <a:schemeClr val="tx1">
                    <a:lumMod val="65000"/>
                    <a:lumOff val="35000"/>
                  </a:schemeClr>
                </a:solidFill>
                <a:latin typeface="Arial"/>
                <a:cs typeface="Arial"/>
              </a:rPr>
              <a:t>Models of restoration and exploitation.</a:t>
            </a:r>
          </a:p>
          <a:p>
            <a:pPr marL="285750" lvl="1" indent="-285750" algn="just">
              <a:lnSpc>
                <a:spcPct val="110000"/>
              </a:lnSpc>
              <a:buClr>
                <a:srgbClr val="C52030"/>
              </a:buClr>
              <a:buFont typeface="Wingdings" charset="2"/>
              <a:buChar char="§"/>
            </a:pPr>
            <a:r>
              <a:rPr lang="en-US" sz="1400" dirty="0">
                <a:solidFill>
                  <a:schemeClr val="tx1">
                    <a:lumMod val="65000"/>
                    <a:lumOff val="35000"/>
                  </a:schemeClr>
                </a:solidFill>
                <a:latin typeface="Arial"/>
                <a:cs typeface="Arial"/>
              </a:rPr>
              <a:t>Environmental impact studies.</a:t>
            </a:r>
          </a:p>
          <a:p>
            <a:pPr marL="285750" lvl="1" indent="-285750" algn="just">
              <a:lnSpc>
                <a:spcPct val="110000"/>
              </a:lnSpc>
              <a:buClr>
                <a:srgbClr val="C52030"/>
              </a:buClr>
              <a:buFont typeface="Wingdings" charset="2"/>
              <a:buChar char="§"/>
            </a:pPr>
            <a:r>
              <a:rPr lang="en-US" sz="1400" dirty="0">
                <a:solidFill>
                  <a:schemeClr val="tx1">
                    <a:lumMod val="65000"/>
                    <a:lumOff val="35000"/>
                  </a:schemeClr>
                </a:solidFill>
                <a:latin typeface="Arial"/>
                <a:cs typeface="Arial"/>
              </a:rPr>
              <a:t>Mining management guidelines.</a:t>
            </a:r>
          </a:p>
          <a:p>
            <a:pPr marL="285750" lvl="1" indent="-285750" algn="just">
              <a:lnSpc>
                <a:spcPct val="110000"/>
              </a:lnSpc>
              <a:buClr>
                <a:srgbClr val="C52030"/>
              </a:buClr>
              <a:buFont typeface="Wingdings" charset="2"/>
              <a:buChar char="§"/>
            </a:pPr>
            <a:r>
              <a:rPr lang="en-US" sz="1400" dirty="0">
                <a:solidFill>
                  <a:schemeClr val="tx1">
                    <a:lumMod val="65000"/>
                    <a:lumOff val="35000"/>
                  </a:schemeClr>
                </a:solidFill>
                <a:latin typeface="Arial"/>
                <a:cs typeface="Arial"/>
              </a:rPr>
              <a:t>Environmental sustainability report.</a:t>
            </a:r>
            <a:endParaRPr lang="es-ES_tradnl" sz="1400" dirty="0">
              <a:solidFill>
                <a:schemeClr val="tx1">
                  <a:lumMod val="65000"/>
                  <a:lumOff val="35000"/>
                </a:schemeClr>
              </a:solidFill>
              <a:latin typeface="Arial"/>
              <a:cs typeface="Arial"/>
            </a:endParaRPr>
          </a:p>
        </p:txBody>
      </p:sp>
      <p:pic>
        <p:nvPicPr>
          <p:cNvPr id="12" name="Imagen 11" descr="img_b2"/>
          <p:cNvPicPr>
            <a:picLocks noChangeAspect="1"/>
          </p:cNvPicPr>
          <p:nvPr/>
        </p:nvPicPr>
        <p:blipFill>
          <a:blip r:embed="rId2" cstate="print"/>
          <a:srcRect/>
          <a:stretch>
            <a:fillRect/>
          </a:stretch>
        </p:blipFill>
        <p:spPr bwMode="auto">
          <a:xfrm>
            <a:off x="7190310" y="4549895"/>
            <a:ext cx="1939154" cy="1200702"/>
          </a:xfrm>
          <a:prstGeom prst="rect">
            <a:avLst/>
          </a:prstGeom>
          <a:noFill/>
          <a:ln w="57150" cmpd="sng">
            <a:solidFill>
              <a:srgbClr val="D9D9D9"/>
            </a:solidFill>
            <a:miter lim="800000"/>
            <a:headEnd/>
            <a:tailEnd/>
          </a:ln>
          <a:effectLst/>
        </p:spPr>
      </p:pic>
      <p:pic>
        <p:nvPicPr>
          <p:cNvPr id="13" name="Imagen 12" descr="enp_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3548" y="4549895"/>
            <a:ext cx="1450723" cy="1208802"/>
          </a:xfrm>
          <a:prstGeom prst="rect">
            <a:avLst/>
          </a:prstGeom>
          <a:noFill/>
          <a:ln w="57150" cmpd="sng">
            <a:solidFill>
              <a:srgbClr val="D9D9D9"/>
            </a:solidFill>
          </a:ln>
          <a:effectLst/>
          <a:extLst>
            <a:ext uri="{FAA26D3D-D897-4be2-8F04-BA451C77F1D7}">
              <ma14:placeholderFlag xmlns:ma14="http://schemas.microsoft.com/office/mac/drawingml/2011/main" xmlns=""/>
            </a:ext>
          </a:extLst>
        </p:spPr>
      </p:pic>
      <p:sp>
        <p:nvSpPr>
          <p:cNvPr id="2" name="Marcador de número de diapositiva 1"/>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6</a:t>
            </a:fld>
            <a:endParaRPr lang="es-ES" altLang="es-ES" dirty="0"/>
          </a:p>
        </p:txBody>
      </p:sp>
      <p:sp>
        <p:nvSpPr>
          <p:cNvPr id="14"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err="1" smtClean="0">
                <a:solidFill>
                  <a:schemeClr val="tx1">
                    <a:lumMod val="75000"/>
                    <a:lumOff val="25000"/>
                  </a:schemeClr>
                </a:solidFill>
                <a:latin typeface="Helvetica"/>
                <a:ea typeface="Gill Sans" charset="0"/>
                <a:cs typeface="Helvetica"/>
                <a:sym typeface="Gill Sans" charset="0"/>
              </a:rPr>
              <a:t>Mining</a:t>
            </a:r>
            <a:r>
              <a:rPr lang="es-ES" sz="3600" dirty="0" smtClean="0">
                <a:solidFill>
                  <a:schemeClr val="tx1">
                    <a:lumMod val="75000"/>
                    <a:lumOff val="25000"/>
                  </a:schemeClr>
                </a:solidFill>
                <a:latin typeface="Helvetica"/>
                <a:ea typeface="Gill Sans" charset="0"/>
                <a:cs typeface="Helvetica"/>
                <a:sym typeface="Gill Sans" charset="0"/>
              </a:rPr>
              <a:t> Management</a:t>
            </a:r>
            <a:endParaRPr lang="es-ES" sz="3600" dirty="0">
              <a:solidFill>
                <a:schemeClr val="tx1">
                  <a:lumMod val="75000"/>
                  <a:lumOff val="25000"/>
                </a:schemeClr>
              </a:solidFill>
              <a:latin typeface="Helvetica"/>
              <a:ea typeface="Gill Sans" charset="0"/>
              <a:cs typeface="Helvetica"/>
              <a:sym typeface="Gill Sans" charset="0"/>
            </a:endParaRPr>
          </a:p>
        </p:txBody>
      </p:sp>
    </p:spTree>
    <p:extLst>
      <p:ext uri="{BB962C8B-B14F-4D97-AF65-F5344CB8AC3E}">
        <p14:creationId xmlns:p14="http://schemas.microsoft.com/office/powerpoint/2010/main" val="2822152718"/>
      </p:ext>
    </p:extLst>
  </p:cSld>
  <p:clrMapOvr>
    <a:masterClrMapping/>
  </p:clrMapOvr>
  <p:transition spd="slow" advTm="5000">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redondeado"/>
          <p:cNvSpPr/>
          <p:nvPr/>
        </p:nvSpPr>
        <p:spPr>
          <a:xfrm>
            <a:off x="1244588" y="1628800"/>
            <a:ext cx="7416824" cy="2088232"/>
          </a:xfrm>
          <a:prstGeom prst="roundRect">
            <a:avLst>
              <a:gd name="adj" fmla="val 3142"/>
            </a:avLst>
          </a:prstGeom>
          <a:pattFill prst="ltDnDiag">
            <a:fgClr>
              <a:schemeClr val="bg1"/>
            </a:fgClr>
            <a:bgClr>
              <a:schemeClr val="bg1">
                <a:lumMod val="95000"/>
              </a:schemeClr>
            </a:bgClr>
          </a:pattFill>
          <a:ln w="57150" cmpd="sng">
            <a:solidFill>
              <a:schemeClr val="bg1"/>
            </a:solidFill>
          </a:ln>
        </p:spPr>
        <p:style>
          <a:lnRef idx="3">
            <a:schemeClr val="lt1"/>
          </a:lnRef>
          <a:fillRef idx="1">
            <a:schemeClr val="accent5"/>
          </a:fillRef>
          <a:effectRef idx="1">
            <a:schemeClr val="accent5"/>
          </a:effectRef>
          <a:fontRef idx="minor">
            <a:schemeClr val="lt1"/>
          </a:fontRef>
        </p:style>
        <p:txBody>
          <a:bodyPr rtlCol="0" anchor="t"/>
          <a:lstStyle/>
          <a:p>
            <a:pPr lvl="0" indent="-342900" algn="ctr">
              <a:lnSpc>
                <a:spcPct val="80000"/>
              </a:lnSpc>
              <a:spcBef>
                <a:spcPct val="20000"/>
              </a:spcBef>
              <a:defRPr/>
            </a:pPr>
            <a:endParaRPr lang="es-ES" sz="800" b="1" dirty="0" smtClean="0">
              <a:solidFill>
                <a:srgbClr val="7F7F7F"/>
              </a:solidFill>
              <a:latin typeface="Arial"/>
              <a:cs typeface="Arial"/>
            </a:endParaRPr>
          </a:p>
          <a:p>
            <a:pPr lvl="0" indent="-342900" algn="ctr">
              <a:lnSpc>
                <a:spcPct val="80000"/>
              </a:lnSpc>
              <a:spcBef>
                <a:spcPct val="20000"/>
              </a:spcBef>
              <a:defRPr/>
            </a:pPr>
            <a:r>
              <a:rPr lang="es-ES" sz="1600" b="1" dirty="0" err="1" smtClean="0">
                <a:solidFill>
                  <a:srgbClr val="7F7F7F"/>
                </a:solidFill>
                <a:latin typeface="Arial"/>
                <a:cs typeface="Arial"/>
              </a:rPr>
              <a:t>Objective</a:t>
            </a:r>
            <a:endParaRPr lang="es-ES" sz="1600" b="1" dirty="0" smtClean="0">
              <a:solidFill>
                <a:srgbClr val="7F7F7F"/>
              </a:solidFill>
              <a:latin typeface="Arial"/>
              <a:cs typeface="Arial"/>
            </a:endParaRPr>
          </a:p>
          <a:p>
            <a:pPr lvl="0" indent="-342900" algn="ctr">
              <a:lnSpc>
                <a:spcPct val="90000"/>
              </a:lnSpc>
              <a:spcBef>
                <a:spcPct val="20000"/>
              </a:spcBef>
              <a:defRPr/>
            </a:pPr>
            <a:r>
              <a:rPr lang="en-US" sz="1100" b="1" dirty="0">
                <a:solidFill>
                  <a:srgbClr val="7F7F7F"/>
                </a:solidFill>
                <a:latin typeface="Arial"/>
                <a:cs typeface="Arial"/>
              </a:rPr>
              <a:t>IDENTIFY THOSE AREAS OF THE TERRITORY WITH A HIGHER FITNESS FOR THE </a:t>
            </a:r>
            <a:r>
              <a:rPr lang="en-US" sz="1100" b="1" dirty="0" smtClean="0">
                <a:solidFill>
                  <a:srgbClr val="7F7F7F"/>
                </a:solidFill>
                <a:latin typeface="Arial"/>
                <a:cs typeface="Arial"/>
              </a:rPr>
              <a:t>GROWTH OF </a:t>
            </a:r>
            <a:r>
              <a:rPr lang="en-US" sz="1100" b="1" dirty="0">
                <a:solidFill>
                  <a:srgbClr val="7F7F7F"/>
                </a:solidFill>
                <a:latin typeface="Arial"/>
                <a:cs typeface="Arial"/>
              </a:rPr>
              <a:t>THE MINING SECTOR, FROM A BALANCE BETWEEN THE PRESENCE OF GEOLOGICAL RESOURCES AND THE ENVIRONMENTAL FRAGILITY TO THE MINING ACTIVITY.</a:t>
            </a:r>
            <a:endParaRPr lang="es-ES" sz="1100" b="1" dirty="0" smtClean="0">
              <a:solidFill>
                <a:srgbClr val="7F7F7F"/>
              </a:solidFill>
              <a:latin typeface="Arial"/>
              <a:cs typeface="Arial"/>
            </a:endParaRPr>
          </a:p>
        </p:txBody>
      </p:sp>
      <p:graphicFrame>
        <p:nvGraphicFramePr>
          <p:cNvPr id="21" name="20 Diagrama"/>
          <p:cNvGraphicFramePr/>
          <p:nvPr>
            <p:extLst>
              <p:ext uri="{D42A27DB-BD31-4B8C-83A1-F6EECF244321}">
                <p14:modId xmlns:p14="http://schemas.microsoft.com/office/powerpoint/2010/main" val="2132257882"/>
              </p:ext>
            </p:extLst>
          </p:nvPr>
        </p:nvGraphicFramePr>
        <p:xfrm>
          <a:off x="1172580" y="3639870"/>
          <a:ext cx="7560840" cy="2957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Agrupar 3"/>
          <p:cNvGrpSpPr/>
          <p:nvPr/>
        </p:nvGrpSpPr>
        <p:grpSpPr>
          <a:xfrm>
            <a:off x="3724115" y="2636732"/>
            <a:ext cx="2457771" cy="936284"/>
            <a:chOff x="3619943" y="2447792"/>
            <a:chExt cx="2457771" cy="936284"/>
          </a:xfrm>
        </p:grpSpPr>
        <p:sp>
          <p:nvSpPr>
            <p:cNvPr id="14" name="13 Triángulo isósceles"/>
            <p:cNvSpPr/>
            <p:nvPr/>
          </p:nvSpPr>
          <p:spPr>
            <a:xfrm>
              <a:off x="4669616" y="3179262"/>
              <a:ext cx="256018" cy="204814"/>
            </a:xfrm>
            <a:prstGeom prst="triangle">
              <a:avLst/>
            </a:prstGeom>
            <a:solidFill>
              <a:srgbClr val="7F7F7F"/>
            </a:solidFill>
            <a:ln>
              <a:noFill/>
            </a:ln>
            <a:effectLst/>
          </p:spPr>
          <p:style>
            <a:lnRef idx="3">
              <a:schemeClr val="lt1"/>
            </a:lnRef>
            <a:fillRef idx="1">
              <a:schemeClr val="accent4"/>
            </a:fillRef>
            <a:effectRef idx="1">
              <a:schemeClr val="accent4"/>
            </a:effectRef>
            <a:fontRef idx="minor">
              <a:schemeClr val="lt1"/>
            </a:fontRef>
          </p:style>
          <p:txBody>
            <a:bodyPr rtlCol="0" anchor="ctr"/>
            <a:lstStyle/>
            <a:p>
              <a:pPr algn="ctr"/>
              <a:endParaRPr lang="es-ES"/>
            </a:p>
          </p:txBody>
        </p:sp>
        <p:cxnSp>
          <p:nvCxnSpPr>
            <p:cNvPr id="15" name="14 Conector recto"/>
            <p:cNvCxnSpPr/>
            <p:nvPr/>
          </p:nvCxnSpPr>
          <p:spPr>
            <a:xfrm>
              <a:off x="3671147" y="3150383"/>
              <a:ext cx="2304160" cy="0"/>
            </a:xfrm>
            <a:prstGeom prst="line">
              <a:avLst/>
            </a:prstGeom>
            <a:ln>
              <a:solidFill>
                <a:schemeClr val="bg1">
                  <a:lumMod val="50000"/>
                </a:schemeClr>
              </a:solidFill>
            </a:ln>
            <a:effectLst/>
          </p:spPr>
          <p:style>
            <a:lnRef idx="3">
              <a:schemeClr val="lt1"/>
            </a:lnRef>
            <a:fillRef idx="1">
              <a:schemeClr val="accent4"/>
            </a:fillRef>
            <a:effectRef idx="1">
              <a:schemeClr val="accent4"/>
            </a:effectRef>
            <a:fontRef idx="minor">
              <a:schemeClr val="lt1"/>
            </a:fontRef>
          </p:style>
        </p:cxnSp>
        <p:sp>
          <p:nvSpPr>
            <p:cNvPr id="16" name="15 Elipse"/>
            <p:cNvSpPr/>
            <p:nvPr/>
          </p:nvSpPr>
          <p:spPr>
            <a:xfrm>
              <a:off x="3619943" y="2447792"/>
              <a:ext cx="665646" cy="665646"/>
            </a:xfrm>
            <a:prstGeom prst="ellipse">
              <a:avLst/>
            </a:prstGeom>
            <a:blipFill>
              <a:blip r:embed="rId7" cstate="print"/>
              <a:stretch>
                <a:fillRect/>
              </a:stretch>
            </a:blipFill>
            <a:ln w="38100" cmpd="sng">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Elipse"/>
            <p:cNvSpPr/>
            <p:nvPr/>
          </p:nvSpPr>
          <p:spPr>
            <a:xfrm>
              <a:off x="5412068" y="2447792"/>
              <a:ext cx="665646" cy="665646"/>
            </a:xfrm>
            <a:prstGeom prst="ellipse">
              <a:avLst/>
            </a:prstGeom>
            <a:blipFill>
              <a:blip r:embed="rId8" cstate="print"/>
              <a:stretch>
                <a:fillRect/>
              </a:stretch>
            </a:blipFill>
            <a:ln w="38100" cmpd="sng">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heurón 1"/>
            <p:cNvSpPr/>
            <p:nvPr/>
          </p:nvSpPr>
          <p:spPr>
            <a:xfrm rot="16200000">
              <a:off x="4448944" y="2965265"/>
              <a:ext cx="144016" cy="144016"/>
            </a:xfrm>
            <a:prstGeom prst="chevron">
              <a:avLst/>
            </a:prstGeom>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S">
                <a:solidFill>
                  <a:schemeClr val="tx1"/>
                </a:solidFill>
              </a:endParaRPr>
            </a:p>
          </p:txBody>
        </p:sp>
        <p:sp>
          <p:nvSpPr>
            <p:cNvPr id="22" name="Cheurón 21"/>
            <p:cNvSpPr/>
            <p:nvPr/>
          </p:nvSpPr>
          <p:spPr>
            <a:xfrm rot="5400000">
              <a:off x="5097016" y="3179262"/>
              <a:ext cx="144016" cy="144016"/>
            </a:xfrm>
            <a:prstGeom prst="chevron">
              <a:avLst/>
            </a:prstGeom>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S">
                <a:solidFill>
                  <a:schemeClr val="tx1"/>
                </a:solidFill>
              </a:endParaRPr>
            </a:p>
          </p:txBody>
        </p:sp>
      </p:grpSp>
      <p:sp>
        <p:nvSpPr>
          <p:cNvPr id="3" name="Marcador de número de diapositiva 2"/>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7</a:t>
            </a:fld>
            <a:endParaRPr lang="es-ES" altLang="es-ES" dirty="0"/>
          </a:p>
        </p:txBody>
      </p:sp>
      <p:sp>
        <p:nvSpPr>
          <p:cNvPr id="23"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err="1" smtClean="0">
                <a:solidFill>
                  <a:schemeClr val="tx1">
                    <a:lumMod val="75000"/>
                    <a:lumOff val="25000"/>
                  </a:schemeClr>
                </a:solidFill>
                <a:latin typeface="Helvetica"/>
                <a:ea typeface="Gill Sans" charset="0"/>
                <a:cs typeface="Helvetica"/>
                <a:sym typeface="Gill Sans" charset="0"/>
              </a:rPr>
              <a:t>Mining</a:t>
            </a:r>
            <a:r>
              <a:rPr lang="es-ES" sz="3600" dirty="0" smtClean="0">
                <a:solidFill>
                  <a:schemeClr val="tx1">
                    <a:lumMod val="75000"/>
                    <a:lumOff val="25000"/>
                  </a:schemeClr>
                </a:solidFill>
                <a:latin typeface="Helvetica"/>
                <a:ea typeface="Gill Sans" charset="0"/>
                <a:cs typeface="Helvetica"/>
                <a:sym typeface="Gill Sans" charset="0"/>
              </a:rPr>
              <a:t> </a:t>
            </a:r>
            <a:r>
              <a:rPr lang="es-ES" sz="3600" dirty="0" err="1" smtClean="0">
                <a:solidFill>
                  <a:schemeClr val="tx1">
                    <a:lumMod val="75000"/>
                    <a:lumOff val="25000"/>
                  </a:schemeClr>
                </a:solidFill>
                <a:latin typeface="Helvetica"/>
                <a:ea typeface="Gill Sans" charset="0"/>
                <a:cs typeface="Helvetica"/>
                <a:sym typeface="Gill Sans" charset="0"/>
              </a:rPr>
              <a:t>management</a:t>
            </a:r>
            <a:endParaRPr lang="es-ES" sz="3600" dirty="0">
              <a:solidFill>
                <a:schemeClr val="tx1">
                  <a:lumMod val="75000"/>
                  <a:lumOff val="25000"/>
                </a:schemeClr>
              </a:solidFill>
              <a:latin typeface="Helvetica"/>
              <a:ea typeface="Gill Sans" charset="0"/>
              <a:cs typeface="Helvetica"/>
              <a:sym typeface="Gill Sans" charset="0"/>
            </a:endParaRPr>
          </a:p>
        </p:txBody>
      </p:sp>
    </p:spTree>
    <p:extLst>
      <p:ext uri="{BB962C8B-B14F-4D97-AF65-F5344CB8AC3E}">
        <p14:creationId xmlns:p14="http://schemas.microsoft.com/office/powerpoint/2010/main" val="3966921971"/>
      </p:ext>
    </p:extLst>
  </p:cSld>
  <p:clrMapOvr>
    <a:masterClrMapping/>
  </p:clrMapOvr>
  <p:transition spd="slow" advTm="5000">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grupar 2"/>
          <p:cNvGrpSpPr/>
          <p:nvPr/>
        </p:nvGrpSpPr>
        <p:grpSpPr>
          <a:xfrm>
            <a:off x="5428828" y="1988840"/>
            <a:ext cx="2836540" cy="2520280"/>
            <a:chOff x="5428828" y="1988840"/>
            <a:chExt cx="2836540" cy="2520280"/>
          </a:xfrm>
        </p:grpSpPr>
        <p:sp>
          <p:nvSpPr>
            <p:cNvPr id="36" name="Rectángulo 35"/>
            <p:cNvSpPr/>
            <p:nvPr/>
          </p:nvSpPr>
          <p:spPr>
            <a:xfrm>
              <a:off x="5428828" y="1988840"/>
              <a:ext cx="2836540" cy="2520280"/>
            </a:xfrm>
            <a:prstGeom prst="rect">
              <a:avLst/>
            </a:prstGeom>
            <a:pattFill prst="ltDnDiag">
              <a:fgClr>
                <a:schemeClr val="bg1">
                  <a:lumMod val="85000"/>
                </a:schemeClr>
              </a:fgClr>
              <a:bgClr>
                <a:prstClr val="white"/>
              </a:bgClr>
            </a:pattFill>
            <a:ln w="57150" cmpd="sng">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lvl="1"/>
              <a:endParaRPr lang="es-ES_tradnl" sz="1600" dirty="0">
                <a:solidFill>
                  <a:schemeClr val="tx1">
                    <a:lumMod val="50000"/>
                    <a:lumOff val="50000"/>
                  </a:schemeClr>
                </a:solidFill>
              </a:endParaRPr>
            </a:p>
          </p:txBody>
        </p:sp>
        <p:sp>
          <p:nvSpPr>
            <p:cNvPr id="11" name="10 CuadroTexto"/>
            <p:cNvSpPr txBox="1"/>
            <p:nvPr/>
          </p:nvSpPr>
          <p:spPr>
            <a:xfrm rot="16200000">
              <a:off x="5869465" y="2500021"/>
              <a:ext cx="1656184" cy="1785950"/>
            </a:xfrm>
            <a:prstGeom prst="rect">
              <a:avLst/>
            </a:prstGeom>
            <a:noFill/>
          </p:spPr>
          <p:txBody>
            <a:bodyPr wrap="square" rtlCol="0">
              <a:prstTxWarp prst="textButton">
                <a:avLst/>
              </a:prstTxWarp>
              <a:spAutoFit/>
            </a:bodyPr>
            <a:lstStyle/>
            <a:p>
              <a:r>
                <a:rPr lang="es-ES" sz="2000" b="1" dirty="0" smtClean="0">
                  <a:solidFill>
                    <a:schemeClr val="accent6"/>
                  </a:solidFill>
                </a:rPr>
                <a:t>Aptitud o potencialidad del territorio</a:t>
              </a:r>
              <a:endParaRPr lang="es-ES" sz="2000" b="1" dirty="0">
                <a:solidFill>
                  <a:schemeClr val="accent6"/>
                </a:solidFill>
              </a:endParaRPr>
            </a:p>
          </p:txBody>
        </p:sp>
        <p:sp>
          <p:nvSpPr>
            <p:cNvPr id="14" name="13 CuadroTexto"/>
            <p:cNvSpPr txBox="1"/>
            <p:nvPr/>
          </p:nvSpPr>
          <p:spPr>
            <a:xfrm rot="5400000">
              <a:off x="6336662" y="2607178"/>
              <a:ext cx="1656184" cy="1571636"/>
            </a:xfrm>
            <a:prstGeom prst="rect">
              <a:avLst/>
            </a:prstGeom>
            <a:noFill/>
          </p:spPr>
          <p:txBody>
            <a:bodyPr spcFirstLastPara="1" wrap="square" numCol="1" rtlCol="0">
              <a:prstTxWarp prst="textButton">
                <a:avLst/>
              </a:prstTxWarp>
              <a:spAutoFit/>
            </a:bodyPr>
            <a:lstStyle/>
            <a:p>
              <a:r>
                <a:rPr lang="es-ES" sz="2000" b="1" dirty="0" smtClean="0">
                  <a:solidFill>
                    <a:schemeClr val="accent3">
                      <a:lumMod val="75000"/>
                    </a:schemeClr>
                  </a:solidFill>
                </a:rPr>
                <a:t>Vulnerabilidad o fragilidad del medio</a:t>
              </a:r>
            </a:p>
          </p:txBody>
        </p:sp>
        <p:sp>
          <p:nvSpPr>
            <p:cNvPr id="15" name="14 Rectángulo redondeado"/>
            <p:cNvSpPr/>
            <p:nvPr/>
          </p:nvSpPr>
          <p:spPr>
            <a:xfrm>
              <a:off x="5428828" y="2060848"/>
              <a:ext cx="2718064" cy="35719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smtClean="0">
                  <a:solidFill>
                    <a:srgbClr val="7F7F7F"/>
                  </a:solidFill>
                </a:rPr>
                <a:t>CAPACIDAD DE ACOGIDA</a:t>
              </a:r>
              <a:endParaRPr lang="es-ES" sz="1600" b="1" dirty="0">
                <a:solidFill>
                  <a:srgbClr val="7F7F7F"/>
                </a:solidFill>
              </a:endParaRPr>
            </a:p>
          </p:txBody>
        </p:sp>
        <p:pic>
          <p:nvPicPr>
            <p:cNvPr id="16" name="15 Imagen" descr="proy_ley.jpg"/>
            <p:cNvPicPr>
              <a:picLocks noChangeAspect="1"/>
            </p:cNvPicPr>
            <p:nvPr/>
          </p:nvPicPr>
          <p:blipFill>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6180341" y="2791188"/>
              <a:ext cx="1480459" cy="1285884"/>
            </a:xfrm>
            <a:prstGeom prst="rect">
              <a:avLst/>
            </a:prstGeom>
          </p:spPr>
        </p:pic>
      </p:grpSp>
      <p:sp>
        <p:nvSpPr>
          <p:cNvPr id="26" name="Rectángulo redondeado 25"/>
          <p:cNvSpPr/>
          <p:nvPr/>
        </p:nvSpPr>
        <p:spPr>
          <a:xfrm>
            <a:off x="1856656" y="4941168"/>
            <a:ext cx="1296143" cy="1183435"/>
          </a:xfrm>
          <a:prstGeom prst="roundRect">
            <a:avLst>
              <a:gd name="adj" fmla="val 0"/>
            </a:avLst>
          </a:prstGeom>
          <a:ln w="57150" cmpd="sng">
            <a:solidFill>
              <a:schemeClr val="bg1">
                <a:lumMod val="95000"/>
              </a:schemeClr>
            </a:solidFill>
          </a:ln>
          <a:effectLst>
            <a:outerShdw blurRad="50800" dist="38100" dir="5400000" sx="99000" sy="99000" algn="t" rotWithShape="0">
              <a:prstClr val="black">
                <a:alpha val="40000"/>
              </a:prstClr>
            </a:outerShdw>
          </a:effectLst>
        </p:spPr>
        <p:style>
          <a:lnRef idx="2">
            <a:scrgbClr r="0" g="0" b="0"/>
          </a:lnRef>
          <a:fillRef idx="1">
            <a:schemeClr val="accent5">
              <a:shade val="80000"/>
              <a:hueOff val="0"/>
              <a:satOff val="0"/>
              <a:lumOff val="0"/>
              <a:alphaOff val="0"/>
            </a:schemeClr>
          </a:fillRef>
          <a:effectRef idx="0">
            <a:scrgbClr r="0" g="0" b="0"/>
          </a:effectRef>
          <a:fontRef idx="minor">
            <a:schemeClr val="lt1"/>
          </a:fontRef>
        </p:style>
        <p:txBody>
          <a:bodyPr anchor="ctr"/>
          <a:lstStyle/>
          <a:p>
            <a:pPr lvl="0" algn="ctr"/>
            <a:r>
              <a:rPr lang="es-ES" sz="1400" dirty="0">
                <a:cs typeface="Arial"/>
              </a:rPr>
              <a:t>PREVIOUS ANALYSIS</a:t>
            </a:r>
          </a:p>
        </p:txBody>
      </p:sp>
      <p:sp>
        <p:nvSpPr>
          <p:cNvPr id="29" name="Rectángulo redondeado 28"/>
          <p:cNvSpPr/>
          <p:nvPr/>
        </p:nvSpPr>
        <p:spPr>
          <a:xfrm>
            <a:off x="3512840" y="4941168"/>
            <a:ext cx="1296143" cy="1183435"/>
          </a:xfrm>
          <a:prstGeom prst="roundRect">
            <a:avLst>
              <a:gd name="adj" fmla="val 0"/>
            </a:avLst>
          </a:prstGeom>
          <a:ln w="57150" cmpd="sng">
            <a:solidFill>
              <a:schemeClr val="bg1">
                <a:lumMod val="95000"/>
              </a:schemeClr>
            </a:solidFill>
          </a:ln>
          <a:effectLst>
            <a:outerShdw blurRad="50800" dist="38100" dir="5400000" sx="99000" sy="99000" algn="t" rotWithShape="0">
              <a:prstClr val="black">
                <a:alpha val="40000"/>
              </a:prstClr>
            </a:outerShdw>
          </a:effectLst>
        </p:spPr>
        <p:style>
          <a:lnRef idx="2">
            <a:scrgbClr r="0" g="0" b="0"/>
          </a:lnRef>
          <a:fillRef idx="1">
            <a:schemeClr val="accent5">
              <a:shade val="80000"/>
              <a:hueOff val="0"/>
              <a:satOff val="0"/>
              <a:lumOff val="0"/>
              <a:alphaOff val="0"/>
            </a:schemeClr>
          </a:fillRef>
          <a:effectRef idx="0">
            <a:scrgbClr r="0" g="0" b="0"/>
          </a:effectRef>
          <a:fontRef idx="minor">
            <a:schemeClr val="lt1"/>
          </a:fontRef>
        </p:style>
        <p:txBody>
          <a:bodyPr anchor="ctr"/>
          <a:lstStyle/>
          <a:p>
            <a:pPr lvl="0" algn="ctr"/>
            <a:r>
              <a:rPr lang="es-ES" sz="1400" dirty="0"/>
              <a:t>TERRITORIAL DIAGNOSIS</a:t>
            </a:r>
          </a:p>
        </p:txBody>
      </p:sp>
      <p:sp>
        <p:nvSpPr>
          <p:cNvPr id="30" name="Rectángulo redondeado 29"/>
          <p:cNvSpPr/>
          <p:nvPr/>
        </p:nvSpPr>
        <p:spPr>
          <a:xfrm>
            <a:off x="5097016" y="4941168"/>
            <a:ext cx="1296143" cy="1183435"/>
          </a:xfrm>
          <a:prstGeom prst="roundRect">
            <a:avLst>
              <a:gd name="adj" fmla="val 0"/>
            </a:avLst>
          </a:prstGeom>
          <a:ln w="57150" cmpd="sng">
            <a:solidFill>
              <a:schemeClr val="bg1">
                <a:lumMod val="95000"/>
              </a:schemeClr>
            </a:solidFill>
          </a:ln>
          <a:effectLst>
            <a:outerShdw blurRad="50800" dist="38100" dir="5400000" sx="99000" sy="99000" algn="t" rotWithShape="0">
              <a:prstClr val="black">
                <a:alpha val="40000"/>
              </a:prstClr>
            </a:outerShdw>
          </a:effectLst>
        </p:spPr>
        <p:style>
          <a:lnRef idx="2">
            <a:scrgbClr r="0" g="0" b="0"/>
          </a:lnRef>
          <a:fillRef idx="1">
            <a:schemeClr val="accent5">
              <a:shade val="80000"/>
              <a:hueOff val="0"/>
              <a:satOff val="0"/>
              <a:lumOff val="0"/>
              <a:alphaOff val="0"/>
            </a:schemeClr>
          </a:fillRef>
          <a:effectRef idx="0">
            <a:scrgbClr r="0" g="0" b="0"/>
          </a:effectRef>
          <a:fontRef idx="minor">
            <a:schemeClr val="lt1"/>
          </a:fontRef>
        </p:style>
        <p:txBody>
          <a:bodyPr anchor="ctr"/>
          <a:lstStyle/>
          <a:p>
            <a:pPr lvl="0" algn="ctr"/>
            <a:r>
              <a:rPr lang="es-ES" sz="1400" dirty="0"/>
              <a:t>ZONING THE TERRITORY</a:t>
            </a:r>
          </a:p>
        </p:txBody>
      </p:sp>
      <p:sp>
        <p:nvSpPr>
          <p:cNvPr id="31" name="Rectángulo redondeado 30"/>
          <p:cNvSpPr/>
          <p:nvPr/>
        </p:nvSpPr>
        <p:spPr>
          <a:xfrm>
            <a:off x="6681191" y="4941168"/>
            <a:ext cx="1512168" cy="1183435"/>
          </a:xfrm>
          <a:prstGeom prst="roundRect">
            <a:avLst>
              <a:gd name="adj" fmla="val 0"/>
            </a:avLst>
          </a:prstGeom>
          <a:solidFill>
            <a:schemeClr val="accent5">
              <a:lumMod val="50000"/>
            </a:schemeClr>
          </a:solidFill>
          <a:ln w="57150" cmpd="sng">
            <a:solidFill>
              <a:schemeClr val="bg1">
                <a:lumMod val="95000"/>
              </a:schemeClr>
            </a:solidFill>
          </a:ln>
          <a:effectLst>
            <a:outerShdw blurRad="50800" dist="38100" dir="5400000" sx="99000" sy="99000" algn="t" rotWithShape="0">
              <a:prstClr val="black">
                <a:alpha val="40000"/>
              </a:prstClr>
            </a:outerShdw>
          </a:effectLst>
        </p:spPr>
        <p:style>
          <a:lnRef idx="2">
            <a:scrgbClr r="0" g="0" b="0"/>
          </a:lnRef>
          <a:fillRef idx="1">
            <a:schemeClr val="accent5">
              <a:shade val="80000"/>
              <a:hueOff val="0"/>
              <a:satOff val="0"/>
              <a:lumOff val="0"/>
              <a:alphaOff val="0"/>
            </a:schemeClr>
          </a:fillRef>
          <a:effectRef idx="0">
            <a:scrgbClr r="0" g="0" b="0"/>
          </a:effectRef>
          <a:fontRef idx="minor">
            <a:schemeClr val="lt1"/>
          </a:fontRef>
        </p:style>
        <p:txBody>
          <a:bodyPr anchor="ctr"/>
          <a:lstStyle/>
          <a:p>
            <a:pPr lvl="0" algn="ctr"/>
            <a:r>
              <a:rPr lang="es-ES" sz="1400" b="1" dirty="0"/>
              <a:t>ZONING THE TERRITORY</a:t>
            </a:r>
          </a:p>
        </p:txBody>
      </p:sp>
      <p:sp>
        <p:nvSpPr>
          <p:cNvPr id="2" name="Cheurón 1"/>
          <p:cNvSpPr/>
          <p:nvPr/>
        </p:nvSpPr>
        <p:spPr>
          <a:xfrm>
            <a:off x="3224807" y="5445224"/>
            <a:ext cx="162018" cy="216024"/>
          </a:xfrm>
          <a:prstGeom prst="chevron">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32" name="Cheurón 31"/>
          <p:cNvSpPr/>
          <p:nvPr/>
        </p:nvSpPr>
        <p:spPr>
          <a:xfrm>
            <a:off x="4880991" y="5445224"/>
            <a:ext cx="162018" cy="216024"/>
          </a:xfrm>
          <a:prstGeom prst="chevron">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33" name="Cheurón 32"/>
          <p:cNvSpPr/>
          <p:nvPr/>
        </p:nvSpPr>
        <p:spPr>
          <a:xfrm>
            <a:off x="6465167" y="5445224"/>
            <a:ext cx="162018" cy="216024"/>
          </a:xfrm>
          <a:prstGeom prst="chevron">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4" name="Pentágono 3"/>
          <p:cNvSpPr/>
          <p:nvPr/>
        </p:nvSpPr>
        <p:spPr>
          <a:xfrm rot="5400000">
            <a:off x="2522730" y="1538790"/>
            <a:ext cx="1296144" cy="2196244"/>
          </a:xfrm>
          <a:prstGeom prst="homePlate">
            <a:avLst>
              <a:gd name="adj" fmla="val 26551"/>
            </a:avLst>
          </a:prstGeom>
          <a:ln w="57150" cmpd="sng">
            <a:solidFill>
              <a:srgbClr val="FFFFFF"/>
            </a:solidFill>
          </a:ln>
        </p:spPr>
        <p:style>
          <a:lnRef idx="1">
            <a:schemeClr val="accent4"/>
          </a:lnRef>
          <a:fillRef idx="3">
            <a:schemeClr val="accent4"/>
          </a:fillRef>
          <a:effectRef idx="2">
            <a:schemeClr val="accent4"/>
          </a:effectRef>
          <a:fontRef idx="minor">
            <a:schemeClr val="lt1"/>
          </a:fontRef>
        </p:style>
        <p:txBody>
          <a:bodyPr vert="vert270" rtlCol="0" anchor="ctr"/>
          <a:lstStyle/>
          <a:p>
            <a:pPr algn="ctr"/>
            <a:r>
              <a:rPr lang="en-US" sz="1400" b="1" dirty="0"/>
              <a:t>WHERE SHOULD THE MINING ACTIVITY BE LOCATED?</a:t>
            </a:r>
            <a:endParaRPr lang="es-ES" sz="1400" b="1" dirty="0"/>
          </a:p>
        </p:txBody>
      </p:sp>
      <p:sp>
        <p:nvSpPr>
          <p:cNvPr id="34" name="Pentágono 33"/>
          <p:cNvSpPr/>
          <p:nvPr/>
        </p:nvSpPr>
        <p:spPr>
          <a:xfrm rot="5400000">
            <a:off x="3404828" y="3248980"/>
            <a:ext cx="1080120" cy="1296144"/>
          </a:xfrm>
          <a:prstGeom prst="homePlate">
            <a:avLst>
              <a:gd name="adj" fmla="val 16262"/>
            </a:avLst>
          </a:prstGeom>
          <a:gradFill>
            <a:gsLst>
              <a:gs pos="29000">
                <a:schemeClr val="accent3">
                  <a:shade val="51000"/>
                  <a:satMod val="130000"/>
                </a:schemeClr>
              </a:gs>
              <a:gs pos="100000">
                <a:schemeClr val="accent3">
                  <a:shade val="94000"/>
                  <a:satMod val="135000"/>
                </a:schemeClr>
              </a:gs>
            </a:gsLst>
            <a:lin ang="21240000" scaled="0"/>
          </a:gradFill>
          <a:ln w="57150" cmpd="sng">
            <a:solidFill>
              <a:srgbClr val="FFFFFF"/>
            </a:solidFill>
          </a:ln>
        </p:spPr>
        <p:style>
          <a:lnRef idx="1">
            <a:schemeClr val="accent3"/>
          </a:lnRef>
          <a:fillRef idx="3">
            <a:schemeClr val="accent3"/>
          </a:fillRef>
          <a:effectRef idx="2">
            <a:schemeClr val="accent3"/>
          </a:effectRef>
          <a:fontRef idx="minor">
            <a:schemeClr val="lt1"/>
          </a:fontRef>
        </p:style>
        <p:txBody>
          <a:bodyPr vert="vert270" rtlCol="0" anchor="ctr"/>
          <a:lstStyle/>
          <a:p>
            <a:pPr algn="ctr"/>
            <a:r>
              <a:rPr lang="es-ES" sz="1400" dirty="0">
                <a:ln w="18415" cmpd="sng">
                  <a:solidFill>
                    <a:srgbClr val="FFFFFF"/>
                  </a:solidFill>
                  <a:prstDash val="solid"/>
                </a:ln>
                <a:solidFill>
                  <a:srgbClr val="FFFFFF"/>
                </a:solidFill>
                <a:effectLst>
                  <a:outerShdw blurRad="63500" dir="3600000" algn="tl" rotWithShape="0">
                    <a:srgbClr val="000000">
                      <a:alpha val="41000"/>
                    </a:srgbClr>
                  </a:outerShdw>
                </a:effectLst>
              </a:rPr>
              <a:t>ENVIRONMENTAL FRAGILITY</a:t>
            </a:r>
          </a:p>
          <a:p>
            <a:pPr algn="ctr"/>
            <a:r>
              <a:rPr lang="es-ES" sz="1400" dirty="0">
                <a:ln w="18415" cmpd="sng">
                  <a:solidFill>
                    <a:srgbClr val="FFFFFF"/>
                  </a:solidFill>
                  <a:prstDash val="solid"/>
                </a:ln>
                <a:solidFill>
                  <a:srgbClr val="FFFFFF"/>
                </a:solidFill>
                <a:effectLst>
                  <a:outerShdw blurRad="63500" dir="3600000" algn="tl" rotWithShape="0">
                    <a:srgbClr val="000000">
                      <a:alpha val="41000"/>
                    </a:srgbClr>
                  </a:outerShdw>
                </a:effectLst>
              </a:rPr>
              <a:t>AND LANDSCAPE</a:t>
            </a:r>
          </a:p>
        </p:txBody>
      </p:sp>
      <p:sp>
        <p:nvSpPr>
          <p:cNvPr id="35" name="Pentágono 34"/>
          <p:cNvSpPr/>
          <p:nvPr/>
        </p:nvSpPr>
        <p:spPr>
          <a:xfrm rot="16200000">
            <a:off x="1892660" y="3248980"/>
            <a:ext cx="1080120" cy="1296144"/>
          </a:xfrm>
          <a:prstGeom prst="homePlate">
            <a:avLst>
              <a:gd name="adj" fmla="val 16262"/>
            </a:avLst>
          </a:prstGeom>
          <a:gradFill>
            <a:lin ang="0" scaled="0"/>
          </a:gradFill>
          <a:ln w="57150" cmpd="sng">
            <a:solidFill>
              <a:srgbClr val="FFFFFF"/>
            </a:solidFill>
          </a:ln>
          <a:effectLst>
            <a:outerShdw blurRad="40000" dist="23000" dir="5400000" rotWithShape="0">
              <a:srgbClr val="000000">
                <a:alpha val="35000"/>
              </a:srgbClr>
            </a:outerShdw>
          </a:effectLst>
        </p:spPr>
        <p:style>
          <a:lnRef idx="1">
            <a:schemeClr val="accent6"/>
          </a:lnRef>
          <a:fillRef idx="3">
            <a:schemeClr val="accent6"/>
          </a:fillRef>
          <a:effectRef idx="2">
            <a:schemeClr val="accent6"/>
          </a:effectRef>
          <a:fontRef idx="minor">
            <a:schemeClr val="lt1"/>
          </a:fontRef>
        </p:style>
        <p:txBody>
          <a:bodyPr vert="vert" rtlCol="0" anchor="ctr"/>
          <a:lstStyle/>
          <a:p>
            <a:pPr algn="ctr"/>
            <a:r>
              <a:rPr lang="en-US" sz="1400" dirty="0">
                <a:ln w="18415" cmpd="sng">
                  <a:solidFill>
                    <a:srgbClr val="FFFFFF"/>
                  </a:solidFill>
                  <a:prstDash val="solid"/>
                </a:ln>
                <a:solidFill>
                  <a:srgbClr val="FFFFFF"/>
                </a:solidFill>
                <a:effectLst>
                  <a:outerShdw blurRad="63500" dir="3600000" algn="tl" rotWithShape="0">
                    <a:srgbClr val="000000">
                      <a:alpha val="38000"/>
                    </a:srgbClr>
                  </a:outerShdw>
                </a:effectLst>
              </a:rPr>
              <a:t>QUALITY AND PROFITABILITY OF THE </a:t>
            </a:r>
            <a:r>
              <a:rPr lang="en-US" sz="1400" dirty="0" smtClean="0">
                <a:ln w="18415" cmpd="sng">
                  <a:solidFill>
                    <a:srgbClr val="FFFFFF"/>
                  </a:solidFill>
                  <a:prstDash val="solid"/>
                </a:ln>
                <a:solidFill>
                  <a:srgbClr val="FFFFFF"/>
                </a:solidFill>
                <a:effectLst>
                  <a:outerShdw blurRad="63500" dir="3600000" algn="tl" rotWithShape="0">
                    <a:srgbClr val="000000">
                      <a:alpha val="38000"/>
                    </a:srgbClr>
                  </a:outerShdw>
                </a:effectLst>
              </a:rPr>
              <a:t>RESOURCE</a:t>
            </a:r>
            <a:endParaRPr lang="es-ES" sz="1400" dirty="0">
              <a:ln w="18415" cmpd="sng">
                <a:solidFill>
                  <a:srgbClr val="FFFFFF"/>
                </a:solidFill>
                <a:prstDash val="solid"/>
              </a:ln>
              <a:solidFill>
                <a:srgbClr val="FFFFFF"/>
              </a:solidFill>
              <a:effectLst>
                <a:outerShdw blurRad="63500" dir="3600000" algn="tl" rotWithShape="0">
                  <a:srgbClr val="000000">
                    <a:alpha val="38000"/>
                  </a:srgbClr>
                </a:outerShdw>
              </a:effectLst>
            </a:endParaRPr>
          </a:p>
        </p:txBody>
      </p:sp>
      <p:cxnSp>
        <p:nvCxnSpPr>
          <p:cNvPr id="37" name="Conector recto 36"/>
          <p:cNvCxnSpPr/>
          <p:nvPr/>
        </p:nvCxnSpPr>
        <p:spPr>
          <a:xfrm>
            <a:off x="1064568" y="4797152"/>
            <a:ext cx="7992888" cy="0"/>
          </a:xfrm>
          <a:prstGeom prst="line">
            <a:avLst/>
          </a:prstGeom>
          <a:ln w="28575" cmpd="sng">
            <a:solidFill>
              <a:schemeClr val="bg1">
                <a:lumMod val="85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6" name="Marcador de número de diapositiva 5"/>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8</a:t>
            </a:fld>
            <a:endParaRPr lang="es-ES" altLang="es-ES" dirty="0"/>
          </a:p>
        </p:txBody>
      </p:sp>
      <p:sp>
        <p:nvSpPr>
          <p:cNvPr id="38"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400" dirty="0" err="1">
                <a:solidFill>
                  <a:schemeClr val="tx1">
                    <a:lumMod val="75000"/>
                    <a:lumOff val="25000"/>
                  </a:schemeClr>
                </a:solidFill>
                <a:latin typeface="Helvetica"/>
                <a:ea typeface="Gill Sans" charset="0"/>
                <a:cs typeface="Helvetica"/>
                <a:sym typeface="Gill Sans" charset="0"/>
              </a:rPr>
              <a:t>Maps</a:t>
            </a:r>
            <a:r>
              <a:rPr lang="es-ES" sz="3400" dirty="0">
                <a:solidFill>
                  <a:schemeClr val="tx1">
                    <a:lumMod val="75000"/>
                    <a:lumOff val="25000"/>
                  </a:schemeClr>
                </a:solidFill>
                <a:latin typeface="Helvetica"/>
                <a:ea typeface="Gill Sans" charset="0"/>
                <a:cs typeface="Helvetica"/>
                <a:sym typeface="Gill Sans" charset="0"/>
              </a:rPr>
              <a:t> of </a:t>
            </a:r>
            <a:r>
              <a:rPr lang="es-ES" sz="3400" dirty="0" err="1">
                <a:solidFill>
                  <a:schemeClr val="tx1">
                    <a:lumMod val="75000"/>
                    <a:lumOff val="25000"/>
                  </a:schemeClr>
                </a:solidFill>
                <a:latin typeface="Helvetica"/>
                <a:ea typeface="Gill Sans" charset="0"/>
                <a:cs typeface="Helvetica"/>
                <a:sym typeface="Gill Sans" charset="0"/>
              </a:rPr>
              <a:t>mining-environmental</a:t>
            </a:r>
            <a:r>
              <a:rPr lang="es-ES" sz="3400" dirty="0">
                <a:solidFill>
                  <a:schemeClr val="tx1">
                    <a:lumMod val="75000"/>
                    <a:lumOff val="25000"/>
                  </a:schemeClr>
                </a:solidFill>
                <a:latin typeface="Helvetica"/>
                <a:ea typeface="Gill Sans" charset="0"/>
                <a:cs typeface="Helvetica"/>
                <a:sym typeface="Gill Sans" charset="0"/>
              </a:rPr>
              <a:t> </a:t>
            </a:r>
            <a:r>
              <a:rPr lang="es-ES" sz="3400" dirty="0" err="1">
                <a:solidFill>
                  <a:schemeClr val="tx1">
                    <a:lumMod val="75000"/>
                    <a:lumOff val="25000"/>
                  </a:schemeClr>
                </a:solidFill>
                <a:latin typeface="Helvetica"/>
                <a:ea typeface="Gill Sans" charset="0"/>
                <a:cs typeface="Helvetica"/>
                <a:sym typeface="Gill Sans" charset="0"/>
              </a:rPr>
              <a:t>management</a:t>
            </a:r>
            <a:endParaRPr lang="es-ES" sz="3400" dirty="0">
              <a:solidFill>
                <a:schemeClr val="tx1">
                  <a:lumMod val="75000"/>
                  <a:lumOff val="25000"/>
                </a:schemeClr>
              </a:solidFill>
              <a:latin typeface="Helvetica"/>
              <a:ea typeface="Gill Sans" charset="0"/>
              <a:cs typeface="Helvetica"/>
              <a:sym typeface="Gill Sans" charset="0"/>
            </a:endParaRPr>
          </a:p>
        </p:txBody>
      </p:sp>
    </p:spTree>
    <p:extLst>
      <p:ext uri="{BB962C8B-B14F-4D97-AF65-F5344CB8AC3E}">
        <p14:creationId xmlns:p14="http://schemas.microsoft.com/office/powerpoint/2010/main" val="3966921971"/>
      </p:ext>
    </p:extLst>
  </p:cSld>
  <p:clrMapOvr>
    <a:masterClrMapping/>
  </p:clrMapOvr>
  <p:transition spd="slow" advTm="5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down)">
                                      <p:cBhvr>
                                        <p:cTn id="11" dur="500"/>
                                        <p:tgtEl>
                                          <p:spTgt spid="35"/>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up)">
                                      <p:cBhvr>
                                        <p:cTn id="15" dur="500"/>
                                        <p:tgtEl>
                                          <p:spTgt spid="34"/>
                                        </p:tgtEl>
                                      </p:cBhvr>
                                    </p:animEffect>
                                  </p:childTnLst>
                                </p:cTn>
                              </p:par>
                            </p:childTnLst>
                          </p:cTn>
                        </p:par>
                        <p:par>
                          <p:cTn id="16" fill="hold">
                            <p:stCondLst>
                              <p:cond delay="1500"/>
                            </p:stCondLst>
                            <p:childTnLst>
                              <p:par>
                                <p:cTn id="17" presetID="1"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childTnLst>
                          </p:cTn>
                        </p:par>
                        <p:par>
                          <p:cTn id="35" fill="hold">
                            <p:stCondLst>
                              <p:cond delay="3500"/>
                            </p:stCondLst>
                            <p:childTnLst>
                              <p:par>
                                <p:cTn id="36" presetID="22" presetClass="entr" presetSubtype="8"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par>
                          <p:cTn id="39" fill="hold">
                            <p:stCondLst>
                              <p:cond delay="4000"/>
                            </p:stCondLst>
                            <p:childTnLst>
                              <p:par>
                                <p:cTn id="40" presetID="22" presetClass="entr" presetSubtype="8" fill="hold" grpId="0" nodeType="after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left)">
                                      <p:cBhvr>
                                        <p:cTn id="42" dur="500"/>
                                        <p:tgtEl>
                                          <p:spTgt spid="33"/>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30" grpId="0" animBg="1"/>
      <p:bldP spid="31" grpId="0" animBg="1"/>
      <p:bldP spid="2" grpId="0" animBg="1"/>
      <p:bldP spid="32" grpId="0" animBg="1"/>
      <p:bldP spid="33" grpId="0" animBg="1"/>
      <p:bldP spid="4" grpId="0" animBg="1"/>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24 Rectángulo redondeado"/>
          <p:cNvSpPr/>
          <p:nvPr/>
        </p:nvSpPr>
        <p:spPr>
          <a:xfrm>
            <a:off x="2720752" y="5661248"/>
            <a:ext cx="5127356" cy="739974"/>
          </a:xfrm>
          <a:prstGeom prst="roundRect">
            <a:avLst>
              <a:gd name="adj" fmla="val 0"/>
            </a:avLst>
          </a:prstGeom>
          <a:ln/>
        </p:spPr>
        <p:style>
          <a:lnRef idx="3">
            <a:schemeClr val="lt1"/>
          </a:lnRef>
          <a:fillRef idx="1">
            <a:schemeClr val="accent4"/>
          </a:fillRef>
          <a:effectRef idx="1">
            <a:schemeClr val="accent4"/>
          </a:effectRef>
          <a:fontRef idx="minor">
            <a:schemeClr val="lt1"/>
          </a:fontRef>
        </p:style>
        <p:txBody>
          <a:bodyPr anchor="ctr"/>
          <a:lstStyle/>
          <a:p>
            <a:pPr algn="ctr">
              <a:defRPr/>
            </a:pPr>
            <a:r>
              <a:rPr lang="en-US" b="1" dirty="0"/>
              <a:t>MAP OF MINING AND ENVIRONMENTAL MANAGEMENT</a:t>
            </a:r>
            <a:endParaRPr lang="es-ES" b="1" dirty="0"/>
          </a:p>
        </p:txBody>
      </p:sp>
      <p:sp>
        <p:nvSpPr>
          <p:cNvPr id="30" name="63 CuadroTexto"/>
          <p:cNvSpPr txBox="1">
            <a:spLocks noChangeArrowheads="1"/>
          </p:cNvSpPr>
          <p:nvPr/>
        </p:nvSpPr>
        <p:spPr bwMode="auto">
          <a:xfrm>
            <a:off x="565966" y="1612352"/>
            <a:ext cx="8640000" cy="461665"/>
          </a:xfrm>
          <a:prstGeom prst="rect">
            <a:avLst/>
          </a:prstGeom>
          <a:noFill/>
          <a:ln w="9525">
            <a:noFill/>
            <a:miter lim="800000"/>
            <a:headEnd/>
            <a:tailEnd/>
          </a:ln>
        </p:spPr>
        <p:txBody>
          <a:bodyPr wrap="square">
            <a:spAutoFit/>
          </a:bodyPr>
          <a:lstStyle/>
          <a:p>
            <a:r>
              <a:rPr lang="en-US" sz="2400" dirty="0">
                <a:ln w="12700">
                  <a:noFill/>
                  <a:prstDash val="solid"/>
                </a:ln>
                <a:solidFill>
                  <a:schemeClr val="bg1">
                    <a:lumMod val="50000"/>
                  </a:schemeClr>
                </a:solidFill>
              </a:rPr>
              <a:t>General structure of the analysis. Information Blocks</a:t>
            </a:r>
            <a:endParaRPr lang="es-ES" sz="2400" dirty="0">
              <a:ln w="12700">
                <a:noFill/>
                <a:prstDash val="solid"/>
              </a:ln>
              <a:solidFill>
                <a:schemeClr val="bg1">
                  <a:lumMod val="50000"/>
                </a:schemeClr>
              </a:solidFill>
              <a:effectLst/>
            </a:endParaRPr>
          </a:p>
        </p:txBody>
      </p:sp>
      <p:grpSp>
        <p:nvGrpSpPr>
          <p:cNvPr id="2" name="Agrupar 3"/>
          <p:cNvGrpSpPr/>
          <p:nvPr/>
        </p:nvGrpSpPr>
        <p:grpSpPr>
          <a:xfrm>
            <a:off x="3460339" y="2996944"/>
            <a:ext cx="3277000" cy="496494"/>
            <a:chOff x="3460339" y="2996944"/>
            <a:chExt cx="3277000" cy="496494"/>
          </a:xfrm>
        </p:grpSpPr>
        <p:cxnSp>
          <p:nvCxnSpPr>
            <p:cNvPr id="31" name="30 Conector angular"/>
            <p:cNvCxnSpPr>
              <a:stCxn id="26" idx="2"/>
              <a:endCxn id="27" idx="0"/>
            </p:cNvCxnSpPr>
            <p:nvPr/>
          </p:nvCxnSpPr>
          <p:spPr>
            <a:xfrm rot="5400000">
              <a:off x="5701517" y="2457616"/>
              <a:ext cx="496494" cy="1575150"/>
            </a:xfrm>
            <a:prstGeom prst="bentConnector3">
              <a:avLst>
                <a:gd name="adj1" fmla="val 50000"/>
              </a:avLst>
            </a:prstGeom>
            <a:ln w="57150" cmpd="sng">
              <a:solidFill>
                <a:schemeClr val="bg1">
                  <a:lumMod val="65000"/>
                </a:schemeClr>
              </a:solidFill>
              <a:headEnd type="none" w="med" len="med"/>
              <a:tailEnd type="triangle" w="med" len="med"/>
            </a:ln>
            <a:effectLst/>
          </p:spPr>
          <p:style>
            <a:lnRef idx="3">
              <a:schemeClr val="accent2"/>
            </a:lnRef>
            <a:fillRef idx="0">
              <a:schemeClr val="accent2"/>
            </a:fillRef>
            <a:effectRef idx="2">
              <a:schemeClr val="accent2"/>
            </a:effectRef>
            <a:fontRef idx="minor">
              <a:schemeClr val="tx1"/>
            </a:fontRef>
          </p:style>
        </p:cxnSp>
        <p:cxnSp>
          <p:nvCxnSpPr>
            <p:cNvPr id="32" name="31 Conector angular"/>
            <p:cNvCxnSpPr>
              <a:stCxn id="28" idx="2"/>
              <a:endCxn id="27" idx="0"/>
            </p:cNvCxnSpPr>
            <p:nvPr/>
          </p:nvCxnSpPr>
          <p:spPr>
            <a:xfrm rot="16200000" flipH="1">
              <a:off x="4063017" y="2394266"/>
              <a:ext cx="496494" cy="1701850"/>
            </a:xfrm>
            <a:prstGeom prst="bentConnector3">
              <a:avLst>
                <a:gd name="adj1" fmla="val 50000"/>
              </a:avLst>
            </a:prstGeom>
            <a:ln w="57150" cmpd="sng">
              <a:solidFill>
                <a:schemeClr val="bg1">
                  <a:lumMod val="65000"/>
                </a:schemeClr>
              </a:solidFill>
              <a:headEnd type="none" w="med" len="med"/>
              <a:tailEnd type="triangle" w="med" len="med"/>
            </a:ln>
            <a:effectLst/>
          </p:spPr>
          <p:style>
            <a:lnRef idx="3">
              <a:schemeClr val="accent2"/>
            </a:lnRef>
            <a:fillRef idx="0">
              <a:schemeClr val="accent2"/>
            </a:fillRef>
            <a:effectRef idx="2">
              <a:schemeClr val="accent2"/>
            </a:effectRef>
            <a:fontRef idx="minor">
              <a:schemeClr val="tx1"/>
            </a:fontRef>
          </p:style>
        </p:cxnSp>
      </p:grpSp>
      <p:grpSp>
        <p:nvGrpSpPr>
          <p:cNvPr id="3" name="Agrupar 4"/>
          <p:cNvGrpSpPr/>
          <p:nvPr/>
        </p:nvGrpSpPr>
        <p:grpSpPr>
          <a:xfrm>
            <a:off x="5162189" y="4048417"/>
            <a:ext cx="2176623" cy="431660"/>
            <a:chOff x="5162189" y="4048417"/>
            <a:chExt cx="2176623" cy="431660"/>
          </a:xfrm>
        </p:grpSpPr>
        <p:cxnSp>
          <p:nvCxnSpPr>
            <p:cNvPr id="33" name="32 Conector angular"/>
            <p:cNvCxnSpPr>
              <a:stCxn id="27" idx="2"/>
              <a:endCxn id="29" idx="0"/>
            </p:cNvCxnSpPr>
            <p:nvPr/>
          </p:nvCxnSpPr>
          <p:spPr>
            <a:xfrm rot="16200000" flipH="1">
              <a:off x="5544557" y="3666049"/>
              <a:ext cx="431659" cy="1196395"/>
            </a:xfrm>
            <a:prstGeom prst="bentConnector3">
              <a:avLst>
                <a:gd name="adj1" fmla="val 50000"/>
              </a:avLst>
            </a:prstGeom>
            <a:ln w="57150" cmpd="sng">
              <a:solidFill>
                <a:schemeClr val="bg1">
                  <a:lumMod val="65000"/>
                </a:schemeClr>
              </a:solidFill>
              <a:headEnd type="none" w="med" len="med"/>
              <a:tailEnd type="triangle" w="med" len="med"/>
            </a:ln>
            <a:effectLst/>
          </p:spPr>
          <p:style>
            <a:lnRef idx="3">
              <a:schemeClr val="accent2"/>
            </a:lnRef>
            <a:fillRef idx="0">
              <a:schemeClr val="accent2"/>
            </a:fillRef>
            <a:effectRef idx="2">
              <a:schemeClr val="accent2"/>
            </a:effectRef>
            <a:fontRef idx="minor">
              <a:schemeClr val="tx1"/>
            </a:fontRef>
          </p:style>
        </p:cxnSp>
        <p:cxnSp>
          <p:nvCxnSpPr>
            <p:cNvPr id="34" name="33 Conector angular"/>
            <p:cNvCxnSpPr>
              <a:stCxn id="17" idx="2"/>
              <a:endCxn id="29" idx="0"/>
            </p:cNvCxnSpPr>
            <p:nvPr/>
          </p:nvCxnSpPr>
          <p:spPr>
            <a:xfrm rot="5400000">
              <a:off x="6632869" y="3774134"/>
              <a:ext cx="431659" cy="980227"/>
            </a:xfrm>
            <a:prstGeom prst="bentConnector3">
              <a:avLst>
                <a:gd name="adj1" fmla="val 50000"/>
              </a:avLst>
            </a:prstGeom>
            <a:ln w="57150" cmpd="sng">
              <a:solidFill>
                <a:schemeClr val="bg1">
                  <a:lumMod val="65000"/>
                </a:schemeClr>
              </a:solidFill>
              <a:headEnd type="none" w="med" len="med"/>
              <a:tailEnd type="triangle" w="med" len="med"/>
            </a:ln>
            <a:effectLst/>
          </p:spPr>
          <p:style>
            <a:lnRef idx="3">
              <a:schemeClr val="accent2"/>
            </a:lnRef>
            <a:fillRef idx="0">
              <a:schemeClr val="accent2"/>
            </a:fillRef>
            <a:effectRef idx="2">
              <a:schemeClr val="accent2"/>
            </a:effectRef>
            <a:fontRef idx="minor">
              <a:schemeClr val="tx1"/>
            </a:fontRef>
          </p:style>
        </p:cxnSp>
      </p:grpSp>
      <p:grpSp>
        <p:nvGrpSpPr>
          <p:cNvPr id="4" name="Agrupar 5"/>
          <p:cNvGrpSpPr/>
          <p:nvPr/>
        </p:nvGrpSpPr>
        <p:grpSpPr>
          <a:xfrm>
            <a:off x="4200319" y="5158380"/>
            <a:ext cx="2158266" cy="502867"/>
            <a:chOff x="4200319" y="5158380"/>
            <a:chExt cx="2158266" cy="502867"/>
          </a:xfrm>
        </p:grpSpPr>
        <p:cxnSp>
          <p:nvCxnSpPr>
            <p:cNvPr id="35" name="34 Conector angular"/>
            <p:cNvCxnSpPr>
              <a:stCxn id="24" idx="2"/>
              <a:endCxn id="25" idx="0"/>
            </p:cNvCxnSpPr>
            <p:nvPr/>
          </p:nvCxnSpPr>
          <p:spPr>
            <a:xfrm rot="16200000" flipH="1">
              <a:off x="4490941" y="4867758"/>
              <a:ext cx="502867" cy="1084112"/>
            </a:xfrm>
            <a:prstGeom prst="bentConnector3">
              <a:avLst>
                <a:gd name="adj1" fmla="val 50000"/>
              </a:avLst>
            </a:prstGeom>
            <a:ln w="57150" cmpd="sng">
              <a:solidFill>
                <a:schemeClr val="bg1">
                  <a:lumMod val="65000"/>
                </a:schemeClr>
              </a:solidFill>
              <a:headEnd type="none" w="med" len="med"/>
              <a:tailEnd type="triangle" w="med" len="med"/>
            </a:ln>
            <a:effectLst/>
          </p:spPr>
          <p:style>
            <a:lnRef idx="3">
              <a:schemeClr val="accent2"/>
            </a:lnRef>
            <a:fillRef idx="0">
              <a:schemeClr val="accent2"/>
            </a:fillRef>
            <a:effectRef idx="2">
              <a:schemeClr val="accent2"/>
            </a:effectRef>
            <a:fontRef idx="minor">
              <a:schemeClr val="tx1"/>
            </a:fontRef>
          </p:style>
        </p:cxnSp>
        <p:cxnSp>
          <p:nvCxnSpPr>
            <p:cNvPr id="36" name="35 Conector angular"/>
            <p:cNvCxnSpPr>
              <a:stCxn id="29" idx="2"/>
              <a:endCxn id="25" idx="0"/>
            </p:cNvCxnSpPr>
            <p:nvPr/>
          </p:nvCxnSpPr>
          <p:spPr>
            <a:xfrm rot="5400000">
              <a:off x="5570074" y="4872737"/>
              <a:ext cx="502867" cy="1074154"/>
            </a:xfrm>
            <a:prstGeom prst="bentConnector3">
              <a:avLst>
                <a:gd name="adj1" fmla="val 50000"/>
              </a:avLst>
            </a:prstGeom>
            <a:ln w="57150" cmpd="sng">
              <a:solidFill>
                <a:schemeClr val="bg1">
                  <a:lumMod val="65000"/>
                </a:schemeClr>
              </a:solidFill>
              <a:headEnd type="none" w="med" len="med"/>
              <a:tailEnd type="triangle" w="med" len="med"/>
            </a:ln>
            <a:effectLst/>
          </p:spPr>
          <p:style>
            <a:lnRef idx="3">
              <a:schemeClr val="accent2"/>
            </a:lnRef>
            <a:fillRef idx="0">
              <a:schemeClr val="accent2"/>
            </a:fillRef>
            <a:effectRef idx="2">
              <a:schemeClr val="accent2"/>
            </a:effectRef>
            <a:fontRef idx="minor">
              <a:schemeClr val="tx1"/>
            </a:fontRef>
          </p:style>
        </p:cxnSp>
      </p:grpSp>
      <p:pic>
        <p:nvPicPr>
          <p:cNvPr id="48" name="Imagen 8"/>
          <p:cNvPicPr>
            <a:picLocks/>
          </p:cNvPicPr>
          <p:nvPr/>
        </p:nvPicPr>
        <p:blipFill>
          <a:blip r:embed="rId2" cstate="print">
            <a:extLst>
              <a:ext uri="{28A0092B-C50C-407E-A947-70E740481C1C}">
                <a14:useLocalDpi xmlns:a14="http://schemas.microsoft.com/office/drawing/2010/main"/>
              </a:ext>
            </a:extLst>
          </a:blip>
          <a:stretch>
            <a:fillRect/>
          </a:stretch>
        </p:blipFill>
        <p:spPr>
          <a:xfrm>
            <a:off x="-2175792" y="2492896"/>
            <a:ext cx="1584176" cy="1512168"/>
          </a:xfrm>
          <a:prstGeom prst="rect">
            <a:avLst/>
          </a:prstGeom>
          <a:ln w="38100" cmpd="sng">
            <a:solidFill>
              <a:schemeClr val="bg1">
                <a:lumMod val="65000"/>
              </a:schemeClr>
            </a:solidFill>
          </a:ln>
        </p:spPr>
      </p:pic>
      <p:pic>
        <p:nvPicPr>
          <p:cNvPr id="49" name="Imagen 9"/>
          <p:cNvPicPr>
            <a:picLocks/>
          </p:cNvPicPr>
          <p:nvPr/>
        </p:nvPicPr>
        <p:blipFill>
          <a:blip r:embed="rId3" cstate="print"/>
          <a:stretch>
            <a:fillRect/>
          </a:stretch>
        </p:blipFill>
        <p:spPr>
          <a:xfrm>
            <a:off x="-2247800" y="4293096"/>
            <a:ext cx="1584176" cy="1584176"/>
          </a:xfrm>
          <a:prstGeom prst="rect">
            <a:avLst/>
          </a:prstGeom>
          <a:ln w="38100" cmpd="sng">
            <a:solidFill>
              <a:schemeClr val="bg1">
                <a:lumMod val="65000"/>
              </a:schemeClr>
            </a:solidFill>
          </a:ln>
        </p:spPr>
      </p:pic>
      <p:sp>
        <p:nvSpPr>
          <p:cNvPr id="17" name="16 Rectángulo redondeado"/>
          <p:cNvSpPr/>
          <p:nvPr/>
        </p:nvSpPr>
        <p:spPr>
          <a:xfrm>
            <a:off x="6537176" y="3493438"/>
            <a:ext cx="1603269" cy="554980"/>
          </a:xfrm>
          <a:prstGeom prst="roundRect">
            <a:avLst>
              <a:gd name="adj" fmla="val 0"/>
            </a:avLst>
          </a:prstGeom>
          <a:pattFill prst="ltDnDiag">
            <a:fgClr>
              <a:srgbClr val="E2E2E2"/>
            </a:fgClr>
            <a:bgClr>
              <a:schemeClr val="bg1"/>
            </a:bgClr>
          </a:pattFill>
          <a:ln w="57150" cmpd="sng"/>
        </p:spPr>
        <p:style>
          <a:lnRef idx="3">
            <a:schemeClr val="lt1"/>
          </a:lnRef>
          <a:fillRef idx="1">
            <a:schemeClr val="accent5"/>
          </a:fillRef>
          <a:effectRef idx="1">
            <a:schemeClr val="accent5"/>
          </a:effectRef>
          <a:fontRef idx="minor">
            <a:schemeClr val="lt1"/>
          </a:fontRef>
        </p:style>
        <p:txBody>
          <a:bodyPr anchor="ctr"/>
          <a:lstStyle/>
          <a:p>
            <a:pPr marL="171450" indent="-171450">
              <a:buFont typeface="Wingdings" charset="2"/>
              <a:buChar char="§"/>
              <a:defRPr/>
            </a:pPr>
            <a:r>
              <a:rPr lang="en-US" sz="1000" b="1" dirty="0">
                <a:solidFill>
                  <a:schemeClr val="tx1">
                    <a:lumMod val="65000"/>
                    <a:lumOff val="35000"/>
                  </a:schemeClr>
                </a:solidFill>
              </a:rPr>
              <a:t>GEOLOGICAL RESOURCES WITH MINING POTENTIAL</a:t>
            </a:r>
            <a:endParaRPr lang="es-ES" sz="1000" b="1" dirty="0">
              <a:solidFill>
                <a:schemeClr val="tx1">
                  <a:lumMod val="65000"/>
                  <a:lumOff val="35000"/>
                </a:schemeClr>
              </a:solidFill>
            </a:endParaRPr>
          </a:p>
        </p:txBody>
      </p:sp>
      <p:sp>
        <p:nvSpPr>
          <p:cNvPr id="24" name="23 Rectángulo redondeado"/>
          <p:cNvSpPr/>
          <p:nvPr/>
        </p:nvSpPr>
        <p:spPr>
          <a:xfrm>
            <a:off x="3213678" y="4480077"/>
            <a:ext cx="1973279" cy="678304"/>
          </a:xfrm>
          <a:prstGeom prst="roundRect">
            <a:avLst>
              <a:gd name="adj" fmla="val 0"/>
            </a:avLst>
          </a:prstGeom>
          <a:pattFill prst="ltDnDiag">
            <a:fgClr>
              <a:srgbClr val="E2E2E2"/>
            </a:fgClr>
            <a:bgClr>
              <a:schemeClr val="bg1"/>
            </a:bgClr>
          </a:pattFill>
          <a:ln w="57150" cmpd="sng"/>
        </p:spPr>
        <p:style>
          <a:lnRef idx="3">
            <a:schemeClr val="lt1"/>
          </a:lnRef>
          <a:fillRef idx="1">
            <a:schemeClr val="accent5"/>
          </a:fillRef>
          <a:effectRef idx="1">
            <a:schemeClr val="accent5"/>
          </a:effectRef>
          <a:fontRef idx="minor">
            <a:schemeClr val="lt1"/>
          </a:fontRef>
        </p:style>
        <p:txBody>
          <a:bodyPr anchor="ctr"/>
          <a:lstStyle/>
          <a:p>
            <a:pPr marL="171450" indent="-171450">
              <a:buFont typeface="Wingdings" charset="2"/>
              <a:buChar char="§"/>
              <a:defRPr/>
            </a:pPr>
            <a:r>
              <a:rPr lang="en-US" sz="1000" b="1" dirty="0">
                <a:solidFill>
                  <a:schemeClr val="tx1">
                    <a:lumMod val="65000"/>
                    <a:lumOff val="35000"/>
                  </a:schemeClr>
                </a:solidFill>
              </a:rPr>
              <a:t>RESTRICTIONS OF NORMAL TERRITORIAL TYPE TO MINING</a:t>
            </a:r>
            <a:endParaRPr lang="es-ES" sz="1000" b="1" dirty="0">
              <a:solidFill>
                <a:schemeClr val="tx1">
                  <a:lumMod val="65000"/>
                  <a:lumOff val="35000"/>
                </a:schemeClr>
              </a:solidFill>
            </a:endParaRPr>
          </a:p>
        </p:txBody>
      </p:sp>
      <p:sp>
        <p:nvSpPr>
          <p:cNvPr id="26" name="25 Rectángulo redondeado"/>
          <p:cNvSpPr/>
          <p:nvPr/>
        </p:nvSpPr>
        <p:spPr>
          <a:xfrm>
            <a:off x="5689042" y="2132857"/>
            <a:ext cx="2096594" cy="864087"/>
          </a:xfrm>
          <a:prstGeom prst="roundRect">
            <a:avLst>
              <a:gd name="adj" fmla="val 0"/>
            </a:avLst>
          </a:prstGeom>
          <a:pattFill prst="ltDnDiag">
            <a:fgClr>
              <a:srgbClr val="E2E2E2"/>
            </a:fgClr>
            <a:bgClr>
              <a:schemeClr val="bg1"/>
            </a:bgClr>
          </a:pattFill>
          <a:ln w="57150" cmpd="sng"/>
        </p:spPr>
        <p:style>
          <a:lnRef idx="3">
            <a:schemeClr val="lt1"/>
          </a:lnRef>
          <a:fillRef idx="1">
            <a:schemeClr val="accent5"/>
          </a:fillRef>
          <a:effectRef idx="1">
            <a:schemeClr val="accent5"/>
          </a:effectRef>
          <a:fontRef idx="minor">
            <a:schemeClr val="lt1"/>
          </a:fontRef>
        </p:style>
        <p:txBody>
          <a:bodyPr anchor="ctr"/>
          <a:lstStyle/>
          <a:p>
            <a:pPr marL="171450" indent="-171450">
              <a:buFont typeface="Wingdings" charset="2"/>
              <a:buChar char="§"/>
              <a:defRPr/>
            </a:pPr>
            <a:r>
              <a:rPr lang="en-US" sz="1000" b="1" dirty="0">
                <a:solidFill>
                  <a:schemeClr val="tx1">
                    <a:lumMod val="65000"/>
                    <a:lumOff val="35000"/>
                  </a:schemeClr>
                </a:solidFill>
              </a:rPr>
              <a:t>PRE-EXISTING IMPACTS DERIVED FROM THE EXTRACTIVE ACTIVITY</a:t>
            </a:r>
            <a:endParaRPr lang="es-ES" sz="1000" b="1" dirty="0">
              <a:solidFill>
                <a:schemeClr val="tx1">
                  <a:lumMod val="65000"/>
                  <a:lumOff val="35000"/>
                </a:schemeClr>
              </a:solidFill>
            </a:endParaRPr>
          </a:p>
        </p:txBody>
      </p:sp>
      <p:sp>
        <p:nvSpPr>
          <p:cNvPr id="27" name="26 Rectángulo redondeado"/>
          <p:cNvSpPr/>
          <p:nvPr/>
        </p:nvSpPr>
        <p:spPr>
          <a:xfrm>
            <a:off x="4385313" y="3493438"/>
            <a:ext cx="1553752" cy="554980"/>
          </a:xfrm>
          <a:prstGeom prst="roundRect">
            <a:avLst>
              <a:gd name="adj" fmla="val 0"/>
            </a:avLst>
          </a:prstGeom>
          <a:pattFill prst="ltDnDiag">
            <a:fgClr>
              <a:srgbClr val="E2E2E2"/>
            </a:fgClr>
            <a:bgClr>
              <a:schemeClr val="bg1"/>
            </a:bgClr>
          </a:pattFill>
          <a:ln w="57150" cmpd="sng"/>
        </p:spPr>
        <p:style>
          <a:lnRef idx="3">
            <a:schemeClr val="lt1"/>
          </a:lnRef>
          <a:fillRef idx="1">
            <a:schemeClr val="accent5"/>
          </a:fillRef>
          <a:effectRef idx="1">
            <a:schemeClr val="accent5"/>
          </a:effectRef>
          <a:fontRef idx="minor">
            <a:schemeClr val="lt1"/>
          </a:fontRef>
        </p:style>
        <p:txBody>
          <a:bodyPr anchor="ctr"/>
          <a:lstStyle/>
          <a:p>
            <a:pPr marL="171450" indent="-171450">
              <a:buFont typeface="Wingdings" charset="2"/>
              <a:buChar char="§"/>
              <a:defRPr/>
            </a:pPr>
            <a:r>
              <a:rPr lang="en-US" sz="1000" b="1" dirty="0">
                <a:solidFill>
                  <a:schemeClr val="tx1">
                    <a:lumMod val="65000"/>
                    <a:lumOff val="35000"/>
                  </a:schemeClr>
                </a:solidFill>
              </a:rPr>
              <a:t>CAPACITY OF THE TERRITORY TO ACCOMMODATE THE MINING</a:t>
            </a:r>
            <a:endParaRPr lang="es-ES" sz="1000" b="1" dirty="0">
              <a:solidFill>
                <a:schemeClr val="tx1">
                  <a:lumMod val="65000"/>
                  <a:lumOff val="35000"/>
                </a:schemeClr>
              </a:solidFill>
            </a:endParaRPr>
          </a:p>
        </p:txBody>
      </p:sp>
      <p:sp>
        <p:nvSpPr>
          <p:cNvPr id="28" name="27 Rectángulo redondeado"/>
          <p:cNvSpPr/>
          <p:nvPr/>
        </p:nvSpPr>
        <p:spPr>
          <a:xfrm>
            <a:off x="2288704" y="2133629"/>
            <a:ext cx="2343269" cy="863315"/>
          </a:xfrm>
          <a:prstGeom prst="roundRect">
            <a:avLst>
              <a:gd name="adj" fmla="val 0"/>
            </a:avLst>
          </a:prstGeom>
          <a:pattFill prst="ltDnDiag">
            <a:fgClr>
              <a:srgbClr val="E2E2E2"/>
            </a:fgClr>
            <a:bgClr>
              <a:schemeClr val="bg1"/>
            </a:bgClr>
          </a:pattFill>
          <a:ln w="57150" cmpd="sng"/>
        </p:spPr>
        <p:style>
          <a:lnRef idx="3">
            <a:schemeClr val="lt1"/>
          </a:lnRef>
          <a:fillRef idx="1">
            <a:schemeClr val="accent5"/>
          </a:fillRef>
          <a:effectRef idx="1">
            <a:schemeClr val="accent5"/>
          </a:effectRef>
          <a:fontRef idx="minor">
            <a:schemeClr val="lt1"/>
          </a:fontRef>
        </p:style>
        <p:txBody>
          <a:bodyPr anchor="ctr"/>
          <a:lstStyle/>
          <a:p>
            <a:pPr marL="171450" indent="-171450">
              <a:buFont typeface="Wingdings" charset="2"/>
              <a:buChar char="§"/>
              <a:defRPr/>
            </a:pPr>
            <a:r>
              <a:rPr lang="en-US" sz="1000" b="1" dirty="0">
                <a:solidFill>
                  <a:schemeClr val="tx1">
                    <a:lumMod val="65000"/>
                    <a:lumOff val="35000"/>
                  </a:schemeClr>
                </a:solidFill>
              </a:rPr>
              <a:t>SOCIOECONOMIC SYSTEM</a:t>
            </a:r>
          </a:p>
          <a:p>
            <a:pPr marL="171450" indent="-171450">
              <a:buFont typeface="Wingdings" charset="2"/>
              <a:buChar char="§"/>
              <a:defRPr/>
            </a:pPr>
            <a:r>
              <a:rPr lang="en-US" sz="1000" b="1" dirty="0">
                <a:solidFill>
                  <a:schemeClr val="tx1">
                    <a:lumMod val="65000"/>
                    <a:lumOff val="35000"/>
                  </a:schemeClr>
                </a:solidFill>
              </a:rPr>
              <a:t>NATURAL RESOURCES</a:t>
            </a:r>
          </a:p>
          <a:p>
            <a:pPr marL="171450" indent="-171450">
              <a:buFont typeface="Wingdings" charset="2"/>
              <a:buChar char="§"/>
              <a:defRPr/>
            </a:pPr>
            <a:r>
              <a:rPr lang="en-US" sz="1000" b="1" dirty="0">
                <a:solidFill>
                  <a:schemeClr val="tx1">
                    <a:lumMod val="65000"/>
                    <a:lumOff val="35000"/>
                  </a:schemeClr>
                </a:solidFill>
              </a:rPr>
              <a:t>PHYSICAL ENVIRONMENT</a:t>
            </a:r>
          </a:p>
          <a:p>
            <a:pPr marL="171450" indent="-171450">
              <a:buFont typeface="Wingdings" charset="2"/>
              <a:buChar char="§"/>
              <a:defRPr/>
            </a:pPr>
            <a:r>
              <a:rPr lang="en-US" sz="1000" b="1" dirty="0">
                <a:solidFill>
                  <a:schemeClr val="tx1">
                    <a:lumMod val="65000"/>
                    <a:lumOff val="35000"/>
                  </a:schemeClr>
                </a:solidFill>
              </a:rPr>
              <a:t>MINING INTEGRATION</a:t>
            </a:r>
            <a:endParaRPr lang="es-ES" sz="1000" b="1" dirty="0">
              <a:solidFill>
                <a:schemeClr val="tx1">
                  <a:lumMod val="65000"/>
                  <a:lumOff val="35000"/>
                </a:schemeClr>
              </a:solidFill>
            </a:endParaRPr>
          </a:p>
        </p:txBody>
      </p:sp>
      <p:sp>
        <p:nvSpPr>
          <p:cNvPr id="29" name="28 Rectángulo redondeado"/>
          <p:cNvSpPr/>
          <p:nvPr/>
        </p:nvSpPr>
        <p:spPr>
          <a:xfrm>
            <a:off x="5618609" y="4480077"/>
            <a:ext cx="1479949" cy="678304"/>
          </a:xfrm>
          <a:prstGeom prst="roundRect">
            <a:avLst>
              <a:gd name="adj" fmla="val 0"/>
            </a:avLst>
          </a:prstGeom>
          <a:pattFill prst="ltDnDiag">
            <a:fgClr>
              <a:srgbClr val="E2E2E2"/>
            </a:fgClr>
            <a:bgClr>
              <a:schemeClr val="bg1"/>
            </a:bgClr>
          </a:pattFill>
          <a:ln w="57150" cmpd="sng"/>
        </p:spPr>
        <p:style>
          <a:lnRef idx="3">
            <a:schemeClr val="lt1"/>
          </a:lnRef>
          <a:fillRef idx="1">
            <a:schemeClr val="accent5"/>
          </a:fillRef>
          <a:effectRef idx="1">
            <a:schemeClr val="accent5"/>
          </a:effectRef>
          <a:fontRef idx="minor">
            <a:schemeClr val="lt1"/>
          </a:fontRef>
        </p:style>
        <p:txBody>
          <a:bodyPr anchor="ctr"/>
          <a:lstStyle/>
          <a:p>
            <a:pPr marL="171450" indent="-171450">
              <a:buFont typeface="Wingdings" charset="2"/>
              <a:buChar char="§"/>
              <a:defRPr/>
            </a:pPr>
            <a:r>
              <a:rPr lang="es-ES" sz="1000" b="1" dirty="0" smtClean="0">
                <a:solidFill>
                  <a:schemeClr val="tx1">
                    <a:lumMod val="65000"/>
                    <a:lumOff val="35000"/>
                  </a:schemeClr>
                </a:solidFill>
              </a:rPr>
              <a:t>POTENTIAL MINING AREAS</a:t>
            </a:r>
            <a:endParaRPr lang="es-ES" sz="1000" b="1" dirty="0">
              <a:solidFill>
                <a:schemeClr val="tx1">
                  <a:lumMod val="65000"/>
                  <a:lumOff val="35000"/>
                </a:schemeClr>
              </a:solidFill>
            </a:endParaRPr>
          </a:p>
        </p:txBody>
      </p:sp>
      <p:sp>
        <p:nvSpPr>
          <p:cNvPr id="20" name="Marcador de número de diapositiva 19"/>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9</a:t>
            </a:fld>
            <a:endParaRPr lang="es-ES" altLang="es-ES" dirty="0"/>
          </a:p>
        </p:txBody>
      </p:sp>
      <p:sp>
        <p:nvSpPr>
          <p:cNvPr id="50"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400" dirty="0" err="1">
                <a:solidFill>
                  <a:schemeClr val="tx1">
                    <a:lumMod val="75000"/>
                    <a:lumOff val="25000"/>
                  </a:schemeClr>
                </a:solidFill>
                <a:latin typeface="Helvetica"/>
                <a:ea typeface="Gill Sans" charset="0"/>
                <a:cs typeface="Helvetica"/>
                <a:sym typeface="Gill Sans" charset="0"/>
              </a:rPr>
              <a:t>Maps</a:t>
            </a:r>
            <a:r>
              <a:rPr lang="es-ES" sz="3400" dirty="0">
                <a:solidFill>
                  <a:schemeClr val="tx1">
                    <a:lumMod val="75000"/>
                    <a:lumOff val="25000"/>
                  </a:schemeClr>
                </a:solidFill>
                <a:latin typeface="Helvetica"/>
                <a:ea typeface="Gill Sans" charset="0"/>
                <a:cs typeface="Helvetica"/>
                <a:sym typeface="Gill Sans" charset="0"/>
              </a:rPr>
              <a:t> of </a:t>
            </a:r>
            <a:r>
              <a:rPr lang="es-ES" sz="3400" dirty="0" err="1">
                <a:solidFill>
                  <a:schemeClr val="tx1">
                    <a:lumMod val="75000"/>
                    <a:lumOff val="25000"/>
                  </a:schemeClr>
                </a:solidFill>
                <a:latin typeface="Helvetica"/>
                <a:ea typeface="Gill Sans" charset="0"/>
                <a:cs typeface="Helvetica"/>
                <a:sym typeface="Gill Sans" charset="0"/>
              </a:rPr>
              <a:t>mining-environmental</a:t>
            </a:r>
            <a:r>
              <a:rPr lang="es-ES" sz="3400" dirty="0">
                <a:solidFill>
                  <a:schemeClr val="tx1">
                    <a:lumMod val="75000"/>
                    <a:lumOff val="25000"/>
                  </a:schemeClr>
                </a:solidFill>
                <a:latin typeface="Helvetica"/>
                <a:ea typeface="Gill Sans" charset="0"/>
                <a:cs typeface="Helvetica"/>
                <a:sym typeface="Gill Sans" charset="0"/>
              </a:rPr>
              <a:t> </a:t>
            </a:r>
            <a:r>
              <a:rPr lang="es-ES" sz="3400" dirty="0" err="1">
                <a:solidFill>
                  <a:schemeClr val="tx1">
                    <a:lumMod val="75000"/>
                    <a:lumOff val="25000"/>
                  </a:schemeClr>
                </a:solidFill>
                <a:latin typeface="Helvetica"/>
                <a:ea typeface="Gill Sans" charset="0"/>
                <a:cs typeface="Helvetica"/>
                <a:sym typeface="Gill Sans" charset="0"/>
              </a:rPr>
              <a:t>management</a:t>
            </a:r>
            <a:endParaRPr lang="es-ES" sz="3400" dirty="0">
              <a:solidFill>
                <a:schemeClr val="tx1">
                  <a:lumMod val="75000"/>
                  <a:lumOff val="25000"/>
                </a:schemeClr>
              </a:solidFill>
              <a:latin typeface="Helvetica"/>
              <a:ea typeface="Gill Sans" charset="0"/>
              <a:cs typeface="Helvetica"/>
              <a:sym typeface="Gill Sans" charset="0"/>
            </a:endParaRPr>
          </a:p>
        </p:txBody>
      </p:sp>
    </p:spTree>
    <p:extLst>
      <p:ext uri="{BB962C8B-B14F-4D97-AF65-F5344CB8AC3E}">
        <p14:creationId xmlns:p14="http://schemas.microsoft.com/office/powerpoint/2010/main" val="3966921971"/>
      </p:ext>
    </p:extLst>
  </p:cSld>
  <p:clrMapOvr>
    <a:masterClrMapping/>
  </p:clrMapOvr>
  <p:transition spd="slow" advTm="5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500"/>
                                        <p:tgtEl>
                                          <p:spTgt spid="26"/>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
                                        <p:tgtEl>
                                          <p:spTgt spid="27"/>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500"/>
                                        <p:tgtEl>
                                          <p:spTgt spid="3"/>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up)">
                                      <p:cBhvr>
                                        <p:cTn id="35" dur="500"/>
                                        <p:tgtEl>
                                          <p:spTgt spid="29"/>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up)">
                                      <p:cBhvr>
                                        <p:cTn id="39" dur="500"/>
                                        <p:tgtEl>
                                          <p:spTgt spid="4"/>
                                        </p:tgtEl>
                                      </p:cBhvr>
                                    </p:animEffect>
                                  </p:childTnLst>
                                </p:cTn>
                              </p:par>
                            </p:childTnLst>
                          </p:cTn>
                        </p:par>
                        <p:par>
                          <p:cTn id="40" fill="hold">
                            <p:stCondLst>
                              <p:cond delay="4500"/>
                            </p:stCondLst>
                            <p:childTnLst>
                              <p:par>
                                <p:cTn id="41" presetID="1"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7" grpId="0" animBg="1"/>
      <p:bldP spid="24" grpId="0" animBg="1"/>
      <p:bldP spid="26" grpId="0" animBg="1"/>
      <p:bldP spid="27" grpId="0" animBg="1"/>
      <p:bldP spid="28" grpId="0" animBg="1"/>
      <p:bldP spid="29"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4710</TotalTime>
  <Words>2447</Words>
  <Application>Microsoft Office PowerPoint</Application>
  <PresentationFormat>A4 (210 x 297 mm)</PresentationFormat>
  <Paragraphs>406</Paragraphs>
  <Slides>27</Slides>
  <Notes>0</Notes>
  <HiddenSlides>0</HiddenSlides>
  <MMClips>0</MMClips>
  <ScaleCrop>false</ScaleCrop>
  <HeadingPairs>
    <vt:vector size="4" baseType="variant">
      <vt:variant>
        <vt:lpstr>Tema</vt:lpstr>
      </vt:variant>
      <vt:variant>
        <vt:i4>1</vt:i4>
      </vt:variant>
      <vt:variant>
        <vt:lpstr>Títulos de diapositiva</vt:lpstr>
      </vt:variant>
      <vt:variant>
        <vt:i4>27</vt:i4>
      </vt:variant>
    </vt:vector>
  </HeadingPairs>
  <TitlesOfParts>
    <vt:vector size="28"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Israel</dc:creator>
  <cp:lastModifiedBy>Adrian</cp:lastModifiedBy>
  <cp:revision>355</cp:revision>
  <cp:lastPrinted>2013-04-08T08:02:02Z</cp:lastPrinted>
  <dcterms:created xsi:type="dcterms:W3CDTF">2012-10-10T10:18:13Z</dcterms:created>
  <dcterms:modified xsi:type="dcterms:W3CDTF">2017-03-20T10:54:03Z</dcterms:modified>
</cp:coreProperties>
</file>